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64"/>
  </p:notesMasterIdLst>
  <p:sldIdLst>
    <p:sldId id="423" r:id="rId5"/>
    <p:sldId id="425" r:id="rId6"/>
    <p:sldId id="426" r:id="rId7"/>
    <p:sldId id="391" r:id="rId8"/>
    <p:sldId id="396" r:id="rId9"/>
    <p:sldId id="416" r:id="rId10"/>
    <p:sldId id="417" r:id="rId11"/>
    <p:sldId id="418" r:id="rId12"/>
    <p:sldId id="419" r:id="rId13"/>
    <p:sldId id="420" r:id="rId14"/>
    <p:sldId id="421" r:id="rId15"/>
    <p:sldId id="283" r:id="rId16"/>
    <p:sldId id="428" r:id="rId17"/>
    <p:sldId id="431" r:id="rId18"/>
    <p:sldId id="436" r:id="rId19"/>
    <p:sldId id="430" r:id="rId20"/>
    <p:sldId id="256" r:id="rId21"/>
    <p:sldId id="302" r:id="rId22"/>
    <p:sldId id="311" r:id="rId23"/>
    <p:sldId id="300" r:id="rId24"/>
    <p:sldId id="303" r:id="rId25"/>
    <p:sldId id="315" r:id="rId26"/>
    <p:sldId id="313" r:id="rId27"/>
    <p:sldId id="307" r:id="rId28"/>
    <p:sldId id="308" r:id="rId29"/>
    <p:sldId id="309" r:id="rId30"/>
    <p:sldId id="314" r:id="rId31"/>
    <p:sldId id="297" r:id="rId32"/>
    <p:sldId id="433" r:id="rId33"/>
    <p:sldId id="373" r:id="rId34"/>
    <p:sldId id="368" r:id="rId35"/>
    <p:sldId id="352" r:id="rId36"/>
    <p:sldId id="374" r:id="rId37"/>
    <p:sldId id="290" r:id="rId38"/>
    <p:sldId id="369" r:id="rId39"/>
    <p:sldId id="355" r:id="rId40"/>
    <p:sldId id="357" r:id="rId41"/>
    <p:sldId id="362" r:id="rId42"/>
    <p:sldId id="359" r:id="rId43"/>
    <p:sldId id="360" r:id="rId44"/>
    <p:sldId id="324" r:id="rId45"/>
    <p:sldId id="367" r:id="rId46"/>
    <p:sldId id="372" r:id="rId47"/>
    <p:sldId id="365" r:id="rId48"/>
    <p:sldId id="347" r:id="rId49"/>
    <p:sldId id="435" r:id="rId50"/>
    <p:sldId id="257" r:id="rId51"/>
    <p:sldId id="269" r:id="rId52"/>
    <p:sldId id="258" r:id="rId53"/>
    <p:sldId id="270" r:id="rId54"/>
    <p:sldId id="259" r:id="rId55"/>
    <p:sldId id="264" r:id="rId56"/>
    <p:sldId id="265" r:id="rId57"/>
    <p:sldId id="267" r:id="rId58"/>
    <p:sldId id="266" r:id="rId59"/>
    <p:sldId id="271" r:id="rId60"/>
    <p:sldId id="272" r:id="rId61"/>
    <p:sldId id="273" r:id="rId62"/>
    <p:sldId id="432"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0"/>
  </p:normalViewPr>
  <p:slideViewPr>
    <p:cSldViewPr snapToGrid="0">
      <p:cViewPr varScale="1">
        <p:scale>
          <a:sx n="115" d="100"/>
          <a:sy n="115" d="100"/>
        </p:scale>
        <p:origin x="1424" y="192"/>
      </p:cViewPr>
      <p:guideLst/>
    </p:cSldViewPr>
  </p:slideViewPr>
  <p:notesTextViewPr>
    <p:cViewPr>
      <p:scale>
        <a:sx n="1" d="1"/>
        <a:sy n="1" d="1"/>
      </p:scale>
      <p:origin x="0" y="0"/>
    </p:cViewPr>
  </p:notesTextViewPr>
  <p:sorterViewPr>
    <p:cViewPr>
      <p:scale>
        <a:sx n="100" d="100"/>
        <a:sy n="100" d="100"/>
      </p:scale>
      <p:origin x="0" y="-46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94BC5-802E-4A6E-AA26-2F2CFFA7A715}" type="datetimeFigureOut">
              <a:rPr lang="en-GB" smtClean="0"/>
              <a:t>07/02/2020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465D9-DAFB-4152-B1DB-274445DF50E6}" type="slidenum">
              <a:rPr lang="en-GB" smtClean="0"/>
              <a:t>‹#›</a:t>
            </a:fld>
            <a:endParaRPr lang="en-GB"/>
          </a:p>
        </p:txBody>
      </p:sp>
    </p:spTree>
    <p:extLst>
      <p:ext uri="{BB962C8B-B14F-4D97-AF65-F5344CB8AC3E}">
        <p14:creationId xmlns:p14="http://schemas.microsoft.com/office/powerpoint/2010/main" val="234540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7B6A9BF-C48B-4D88-9E54-C3C735734A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FE58371-BD9C-4388-8B4C-F6158682B8CE}"/>
              </a:ext>
            </a:extLst>
          </p:cNvPr>
          <p:cNvSpPr>
            <a:spLocks noGrp="1"/>
          </p:cNvSpPr>
          <p:nvPr>
            <p:ph type="body" idx="1"/>
          </p:nvPr>
        </p:nvSpPr>
        <p:spPr/>
        <p:txBody>
          <a:bodyPr/>
          <a:lstStyle/>
          <a:p>
            <a:pPr defTabSz="839876" eaLnBrk="1" fontAlgn="auto" hangingPunct="1">
              <a:spcBef>
                <a:spcPts val="0"/>
              </a:spcBef>
              <a:spcAft>
                <a:spcPts val="0"/>
              </a:spcAft>
              <a:defRPr/>
            </a:pPr>
            <a:endParaRPr lang="en-GB" sz="1102"/>
          </a:p>
        </p:txBody>
      </p:sp>
      <p:sp>
        <p:nvSpPr>
          <p:cNvPr id="38916" name="Slide Number Placeholder 3">
            <a:extLst>
              <a:ext uri="{FF2B5EF4-FFF2-40B4-BE49-F238E27FC236}">
                <a16:creationId xmlns:a16="http://schemas.microsoft.com/office/drawing/2014/main" id="{1C3F8377-BE8C-4733-AF83-FA12E0BC66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defTabSz="839788"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839788"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839788"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839788"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ACD1C340-6A97-44AD-BD89-32211D31850F}" type="slidenum">
              <a:rPr lang="en-GB" altLang="en-US" sz="1200"/>
              <a:pPr eaLnBrk="1" hangingPunct="1">
                <a:spcBef>
                  <a:spcPct val="0"/>
                </a:spcBef>
              </a:pPr>
              <a:t>17</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B1CA9C0-3033-4E11-A4DB-BA21C75312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48C374B-7D2A-4859-A5F1-A1F772B0555A}"/>
              </a:ext>
            </a:extLst>
          </p:cNvPr>
          <p:cNvSpPr>
            <a:spLocks noGrp="1"/>
          </p:cNvSpPr>
          <p:nvPr>
            <p:ph type="body" idx="1"/>
          </p:nvPr>
        </p:nvSpPr>
        <p:spPr/>
        <p:txBody>
          <a:bodyPr/>
          <a:lstStyle/>
          <a:p>
            <a:pPr defTabSz="839876" eaLnBrk="1" fontAlgn="auto" hangingPunct="1">
              <a:spcBef>
                <a:spcPts val="0"/>
              </a:spcBef>
              <a:spcAft>
                <a:spcPts val="0"/>
              </a:spcAft>
              <a:defRPr/>
            </a:pPr>
            <a:endParaRPr lang="en-GB" sz="1102"/>
          </a:p>
        </p:txBody>
      </p:sp>
      <p:sp>
        <p:nvSpPr>
          <p:cNvPr id="50180" name="Header Placeholder 3">
            <a:extLst>
              <a:ext uri="{FF2B5EF4-FFF2-40B4-BE49-F238E27FC236}">
                <a16:creationId xmlns:a16="http://schemas.microsoft.com/office/drawing/2014/main" id="{15BF7E5C-F06C-442B-BA6E-2BCBBE5D5C3B}"/>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50181" name="Footer Placeholder 4">
            <a:extLst>
              <a:ext uri="{FF2B5EF4-FFF2-40B4-BE49-F238E27FC236}">
                <a16:creationId xmlns:a16="http://schemas.microsoft.com/office/drawing/2014/main" id="{FBF15F67-FFAC-45D2-8561-60DB0E04C80C}"/>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48134" name="Slide Number Placeholder 5">
            <a:extLst>
              <a:ext uri="{FF2B5EF4-FFF2-40B4-BE49-F238E27FC236}">
                <a16:creationId xmlns:a16="http://schemas.microsoft.com/office/drawing/2014/main" id="{A7920C77-315E-4D6F-A1D3-F9C7B34563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defTabSz="839788"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839788"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839788"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839788"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93D53808-43D1-49A8-BE8C-E69E3F8D4D2A}" type="slidenum">
              <a:rPr lang="en-GB" altLang="en-US" sz="1200"/>
              <a:pPr eaLnBrk="1" hangingPunct="1">
                <a:spcBef>
                  <a:spcPct val="0"/>
                </a:spcBef>
              </a:pPr>
              <a:t>26</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AE78F3D-CAF2-4326-B5E1-9E95B2A851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EA28261-0020-4070-BC96-8659DF4F79E1}"/>
              </a:ext>
            </a:extLst>
          </p:cNvPr>
          <p:cNvSpPr>
            <a:spLocks noGrp="1"/>
          </p:cNvSpPr>
          <p:nvPr>
            <p:ph type="body" idx="1"/>
          </p:nvPr>
        </p:nvSpPr>
        <p:spPr/>
        <p:txBody>
          <a:bodyPr/>
          <a:lstStyle/>
          <a:p>
            <a:pPr defTabSz="839876" eaLnBrk="1" fontAlgn="auto" hangingPunct="1">
              <a:spcBef>
                <a:spcPts val="0"/>
              </a:spcBef>
              <a:spcAft>
                <a:spcPts val="0"/>
              </a:spcAft>
              <a:defRPr/>
            </a:pPr>
            <a:endParaRPr lang="en-GB" sz="1102"/>
          </a:p>
        </p:txBody>
      </p:sp>
      <p:sp>
        <p:nvSpPr>
          <p:cNvPr id="51204" name="Header Placeholder 3">
            <a:extLst>
              <a:ext uri="{FF2B5EF4-FFF2-40B4-BE49-F238E27FC236}">
                <a16:creationId xmlns:a16="http://schemas.microsoft.com/office/drawing/2014/main" id="{EB6C0FEF-1BCE-4F7D-8372-F9E3C55E82FE}"/>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51205" name="Footer Placeholder 4">
            <a:extLst>
              <a:ext uri="{FF2B5EF4-FFF2-40B4-BE49-F238E27FC236}">
                <a16:creationId xmlns:a16="http://schemas.microsoft.com/office/drawing/2014/main" id="{D5F6241A-EB2A-40EF-AF4A-FA56A3298052}"/>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49158" name="Slide Number Placeholder 5">
            <a:extLst>
              <a:ext uri="{FF2B5EF4-FFF2-40B4-BE49-F238E27FC236}">
                <a16:creationId xmlns:a16="http://schemas.microsoft.com/office/drawing/2014/main" id="{62BD6108-D8EC-48EE-8758-75F2498C95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defTabSz="839788"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839788"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839788"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839788"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FEADC4F7-5EDF-4945-B93B-2605CE71CA3A}" type="slidenum">
              <a:rPr lang="en-GB" altLang="en-US" sz="1200"/>
              <a:pPr eaLnBrk="1" hangingPunct="1">
                <a:spcBef>
                  <a:spcPct val="0"/>
                </a:spcBef>
              </a:pPr>
              <a:t>27</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E128F6D-FF93-40BD-9CC2-0216216450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F093BFA-17B5-4C9F-A59D-F5FE8CE3189F}"/>
              </a:ext>
            </a:extLst>
          </p:cNvPr>
          <p:cNvSpPr>
            <a:spLocks noGrp="1"/>
          </p:cNvSpPr>
          <p:nvPr>
            <p:ph type="body" idx="1"/>
          </p:nvPr>
        </p:nvSpPr>
        <p:spPr/>
        <p:txBody>
          <a:bodyPr/>
          <a:lstStyle/>
          <a:p>
            <a:pPr defTabSz="839876" eaLnBrk="1" fontAlgn="auto" hangingPunct="1">
              <a:spcBef>
                <a:spcPts val="0"/>
              </a:spcBef>
              <a:spcAft>
                <a:spcPts val="0"/>
              </a:spcAft>
              <a:defRPr/>
            </a:pPr>
            <a:r>
              <a:rPr lang="en-GB" sz="1102"/>
              <a:t>Disclaimer covers institutional, retail and DC as at 1 January 2018 and incorporates the MIFIDD II requirement regarding telephone recordings.</a:t>
            </a:r>
          </a:p>
        </p:txBody>
      </p:sp>
      <p:sp>
        <p:nvSpPr>
          <p:cNvPr id="50180" name="Slide Number Placeholder 3">
            <a:extLst>
              <a:ext uri="{FF2B5EF4-FFF2-40B4-BE49-F238E27FC236}">
                <a16:creationId xmlns:a16="http://schemas.microsoft.com/office/drawing/2014/main" id="{BF768416-E382-47C9-8562-7926447C91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defTabSz="839788"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839788"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839788"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839788"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9771E990-B026-444C-A54A-2818524C607B}" type="slidenum">
              <a:rPr lang="en-GB" altLang="en-US" sz="1200"/>
              <a:pPr eaLnBrk="1" hangingPunct="1">
                <a:spcBef>
                  <a:spcPct val="0"/>
                </a:spcBef>
              </a:pPr>
              <a:t>28</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40BED1-3A70-4ADF-9FD0-CD35B3E6C2C6}" type="slidenum">
              <a:rPr lang="en-GB" smtClean="0"/>
              <a:t>30</a:t>
            </a:fld>
            <a:endParaRPr lang="en-GB"/>
          </a:p>
        </p:txBody>
      </p:sp>
    </p:spTree>
    <p:extLst>
      <p:ext uri="{BB962C8B-B14F-4D97-AF65-F5344CB8AC3E}">
        <p14:creationId xmlns:p14="http://schemas.microsoft.com/office/powerpoint/2010/main" val="166273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1208088"/>
            <a:ext cx="5794375" cy="3260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B6783-870E-4C6D-8E08-5DEF3FBE0D4F}" type="slidenum">
              <a:rPr lang="en-GB" smtClean="0"/>
              <a:t>31</a:t>
            </a:fld>
            <a:endParaRPr lang="en-GB" dirty="0"/>
          </a:p>
        </p:txBody>
      </p:sp>
    </p:spTree>
    <p:extLst>
      <p:ext uri="{BB962C8B-B14F-4D97-AF65-F5344CB8AC3E}">
        <p14:creationId xmlns:p14="http://schemas.microsoft.com/office/powerpoint/2010/main" val="2659822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40BED1-3A70-4ADF-9FD0-CD35B3E6C2C6}" type="slidenum">
              <a:rPr lang="en-GB" smtClean="0"/>
              <a:t>32</a:t>
            </a:fld>
            <a:endParaRPr lang="en-GB"/>
          </a:p>
        </p:txBody>
      </p:sp>
    </p:spTree>
    <p:extLst>
      <p:ext uri="{BB962C8B-B14F-4D97-AF65-F5344CB8AC3E}">
        <p14:creationId xmlns:p14="http://schemas.microsoft.com/office/powerpoint/2010/main" val="738834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208088"/>
            <a:ext cx="4346575" cy="3260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B6783-870E-4C6D-8E08-5DEF3FBE0D4F}" type="slidenum">
              <a:rPr lang="en-GB" smtClean="0"/>
              <a:t>33</a:t>
            </a:fld>
            <a:endParaRPr lang="en-GB" dirty="0"/>
          </a:p>
        </p:txBody>
      </p:sp>
    </p:spTree>
    <p:extLst>
      <p:ext uri="{BB962C8B-B14F-4D97-AF65-F5344CB8AC3E}">
        <p14:creationId xmlns:p14="http://schemas.microsoft.com/office/powerpoint/2010/main" val="4173391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40BED1-3A70-4ADF-9FD0-CD35B3E6C2C6}" type="slidenum">
              <a:rPr lang="en-GB" smtClean="0"/>
              <a:t>36</a:t>
            </a:fld>
            <a:endParaRPr lang="en-GB"/>
          </a:p>
        </p:txBody>
      </p:sp>
    </p:spTree>
    <p:extLst>
      <p:ext uri="{BB962C8B-B14F-4D97-AF65-F5344CB8AC3E}">
        <p14:creationId xmlns:p14="http://schemas.microsoft.com/office/powerpoint/2010/main" val="789945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1208088"/>
            <a:ext cx="5794375" cy="3260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B6783-870E-4C6D-8E08-5DEF3FBE0D4F}" type="slidenum">
              <a:rPr lang="en-GB" smtClean="0"/>
              <a:t>37</a:t>
            </a:fld>
            <a:endParaRPr lang="en-GB" dirty="0"/>
          </a:p>
        </p:txBody>
      </p:sp>
    </p:spTree>
    <p:extLst>
      <p:ext uri="{BB962C8B-B14F-4D97-AF65-F5344CB8AC3E}">
        <p14:creationId xmlns:p14="http://schemas.microsoft.com/office/powerpoint/2010/main" val="4069330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1208088"/>
            <a:ext cx="5794375" cy="3260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B6783-870E-4C6D-8E08-5DEF3FBE0D4F}" type="slidenum">
              <a:rPr lang="en-GB" smtClean="0"/>
              <a:t>38</a:t>
            </a:fld>
            <a:endParaRPr lang="en-GB" dirty="0"/>
          </a:p>
        </p:txBody>
      </p:sp>
    </p:spTree>
    <p:extLst>
      <p:ext uri="{BB962C8B-B14F-4D97-AF65-F5344CB8AC3E}">
        <p14:creationId xmlns:p14="http://schemas.microsoft.com/office/powerpoint/2010/main" val="406906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0B975EB-2EEC-449D-846C-D9679D97A9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360288-6E3C-4662-BA7F-D965688D162B}"/>
              </a:ext>
            </a:extLst>
          </p:cNvPr>
          <p:cNvSpPr>
            <a:spLocks noGrp="1"/>
          </p:cNvSpPr>
          <p:nvPr>
            <p:ph type="body" idx="1"/>
          </p:nvPr>
        </p:nvSpPr>
        <p:spPr/>
        <p:txBody>
          <a:bodyPr/>
          <a:lstStyle/>
          <a:p>
            <a:pPr defTabSz="839876" eaLnBrk="1" fontAlgn="auto" hangingPunct="1">
              <a:spcBef>
                <a:spcPts val="0"/>
              </a:spcBef>
              <a:spcAft>
                <a:spcPts val="0"/>
              </a:spcAft>
              <a:defRPr/>
            </a:pPr>
            <a:endParaRPr lang="en-GB" sz="1102"/>
          </a:p>
        </p:txBody>
      </p:sp>
      <p:sp>
        <p:nvSpPr>
          <p:cNvPr id="40964" name="Header Placeholder 3">
            <a:extLst>
              <a:ext uri="{FF2B5EF4-FFF2-40B4-BE49-F238E27FC236}">
                <a16:creationId xmlns:a16="http://schemas.microsoft.com/office/drawing/2014/main" id="{7F8F1B98-E1D9-469C-B0B6-FB33E15B4F28}"/>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40965" name="Footer Placeholder 4">
            <a:extLst>
              <a:ext uri="{FF2B5EF4-FFF2-40B4-BE49-F238E27FC236}">
                <a16:creationId xmlns:a16="http://schemas.microsoft.com/office/drawing/2014/main" id="{0789EBFF-37EB-4257-981C-F66C93264746}"/>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39942" name="Slide Number Placeholder 5">
            <a:extLst>
              <a:ext uri="{FF2B5EF4-FFF2-40B4-BE49-F238E27FC236}">
                <a16:creationId xmlns:a16="http://schemas.microsoft.com/office/drawing/2014/main" id="{1F4BF8BC-E6C6-468C-8D56-F98166388A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defTabSz="839788"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839788"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839788"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839788"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FF2292A3-3F52-4BAB-AE06-DB1C42D5AD4D}" type="slidenum">
              <a:rPr lang="en-GB" altLang="en-US" sz="1200"/>
              <a:pPr eaLnBrk="1" hangingPunct="1">
                <a:spcBef>
                  <a:spcPct val="0"/>
                </a:spcBef>
              </a:pPr>
              <a:t>18</a:t>
            </a:fld>
            <a:endParaRPr lang="en-GB"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1208088"/>
            <a:ext cx="5794375" cy="3260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B6783-870E-4C6D-8E08-5DEF3FBE0D4F}" type="slidenum">
              <a:rPr lang="en-GB" smtClean="0"/>
              <a:t>39</a:t>
            </a:fld>
            <a:endParaRPr lang="en-GB" dirty="0"/>
          </a:p>
        </p:txBody>
      </p:sp>
    </p:spTree>
    <p:extLst>
      <p:ext uri="{BB962C8B-B14F-4D97-AF65-F5344CB8AC3E}">
        <p14:creationId xmlns:p14="http://schemas.microsoft.com/office/powerpoint/2010/main" val="3222780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1208088"/>
            <a:ext cx="5794375" cy="3260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B6783-870E-4C6D-8E08-5DEF3FBE0D4F}" type="slidenum">
              <a:rPr lang="en-GB" smtClean="0"/>
              <a:t>41</a:t>
            </a:fld>
            <a:endParaRPr lang="en-GB" dirty="0"/>
          </a:p>
        </p:txBody>
      </p:sp>
    </p:spTree>
    <p:extLst>
      <p:ext uri="{BB962C8B-B14F-4D97-AF65-F5344CB8AC3E}">
        <p14:creationId xmlns:p14="http://schemas.microsoft.com/office/powerpoint/2010/main" val="1959471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40BED1-3A70-4ADF-9FD0-CD35B3E6C2C6}" type="slidenum">
              <a:rPr lang="en-GB" smtClean="0"/>
              <a:t>43</a:t>
            </a:fld>
            <a:endParaRPr lang="en-GB"/>
          </a:p>
        </p:txBody>
      </p:sp>
    </p:spTree>
    <p:extLst>
      <p:ext uri="{BB962C8B-B14F-4D97-AF65-F5344CB8AC3E}">
        <p14:creationId xmlns:p14="http://schemas.microsoft.com/office/powerpoint/2010/main" val="3002434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40BED1-3A70-4ADF-9FD0-CD35B3E6C2C6}" type="slidenum">
              <a:rPr lang="en-GB" smtClean="0"/>
              <a:t>44</a:t>
            </a:fld>
            <a:endParaRPr lang="en-GB"/>
          </a:p>
        </p:txBody>
      </p:sp>
    </p:spTree>
    <p:extLst>
      <p:ext uri="{BB962C8B-B14F-4D97-AF65-F5344CB8AC3E}">
        <p14:creationId xmlns:p14="http://schemas.microsoft.com/office/powerpoint/2010/main" val="138389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4616BCB-48A3-43F3-A5C6-40514EEF97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12E63EA-6E84-49CB-A3B2-CD3348FD5096}"/>
              </a:ext>
            </a:extLst>
          </p:cNvPr>
          <p:cNvSpPr>
            <a:spLocks noGrp="1"/>
          </p:cNvSpPr>
          <p:nvPr>
            <p:ph type="body" idx="1"/>
          </p:nvPr>
        </p:nvSpPr>
        <p:spPr/>
        <p:txBody>
          <a:bodyPr/>
          <a:lstStyle/>
          <a:p>
            <a:pPr defTabSz="839876" eaLnBrk="1" fontAlgn="auto" hangingPunct="1">
              <a:spcBef>
                <a:spcPts val="0"/>
              </a:spcBef>
              <a:spcAft>
                <a:spcPts val="0"/>
              </a:spcAft>
              <a:defRPr/>
            </a:pPr>
            <a:endParaRPr lang="en-GB" sz="1102"/>
          </a:p>
        </p:txBody>
      </p:sp>
      <p:sp>
        <p:nvSpPr>
          <p:cNvPr id="41988" name="Header Placeholder 3">
            <a:extLst>
              <a:ext uri="{FF2B5EF4-FFF2-40B4-BE49-F238E27FC236}">
                <a16:creationId xmlns:a16="http://schemas.microsoft.com/office/drawing/2014/main" id="{53D50B8B-CC2D-4971-9AB8-0675851DA464}"/>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41989" name="Footer Placeholder 4">
            <a:extLst>
              <a:ext uri="{FF2B5EF4-FFF2-40B4-BE49-F238E27FC236}">
                <a16:creationId xmlns:a16="http://schemas.microsoft.com/office/drawing/2014/main" id="{D626B4CA-87CE-44CA-983B-1030CC5A354D}"/>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40966" name="Slide Number Placeholder 5">
            <a:extLst>
              <a:ext uri="{FF2B5EF4-FFF2-40B4-BE49-F238E27FC236}">
                <a16:creationId xmlns:a16="http://schemas.microsoft.com/office/drawing/2014/main" id="{54B4893E-B286-494F-BB38-D7F0DD64DF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defTabSz="839788"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839788"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839788"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839788"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DA1E0E7B-9738-4FC6-93E8-AD99DCD8A56D}" type="slidenum">
              <a:rPr lang="en-GB" altLang="en-US" sz="1200"/>
              <a:pPr eaLnBrk="1" hangingPunct="1">
                <a:spcBef>
                  <a:spcPct val="0"/>
                </a:spcBef>
              </a:pPr>
              <a:t>19</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0901FC7-6844-446F-891D-FF01E44785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D81E543-05E8-4544-B82E-FA8C4EF4F434}"/>
              </a:ext>
            </a:extLst>
          </p:cNvPr>
          <p:cNvSpPr>
            <a:spLocks noGrp="1"/>
          </p:cNvSpPr>
          <p:nvPr>
            <p:ph type="body" idx="1"/>
          </p:nvPr>
        </p:nvSpPr>
        <p:spPr/>
        <p:txBody>
          <a:bodyPr/>
          <a:lstStyle/>
          <a:p>
            <a:pPr defTabSz="839876" eaLnBrk="1" fontAlgn="auto" hangingPunct="1">
              <a:spcBef>
                <a:spcPts val="0"/>
              </a:spcBef>
              <a:spcAft>
                <a:spcPts val="0"/>
              </a:spcAft>
              <a:defRPr/>
            </a:pPr>
            <a:endParaRPr lang="en-GB" sz="1102"/>
          </a:p>
        </p:txBody>
      </p:sp>
      <p:sp>
        <p:nvSpPr>
          <p:cNvPr id="43012" name="Header Placeholder 3">
            <a:extLst>
              <a:ext uri="{FF2B5EF4-FFF2-40B4-BE49-F238E27FC236}">
                <a16:creationId xmlns:a16="http://schemas.microsoft.com/office/drawing/2014/main" id="{3A50F7DF-5D3B-4452-92A3-D1B81C0B6875}"/>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43013" name="Footer Placeholder 4">
            <a:extLst>
              <a:ext uri="{FF2B5EF4-FFF2-40B4-BE49-F238E27FC236}">
                <a16:creationId xmlns:a16="http://schemas.microsoft.com/office/drawing/2014/main" id="{2C0023E7-B1A2-4C17-943E-D93F76CC7BE6}"/>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41990" name="Slide Number Placeholder 5">
            <a:extLst>
              <a:ext uri="{FF2B5EF4-FFF2-40B4-BE49-F238E27FC236}">
                <a16:creationId xmlns:a16="http://schemas.microsoft.com/office/drawing/2014/main" id="{ED2A3F80-85E0-4C1D-B08A-1B81C87CD2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defTabSz="839788"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839788"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839788"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839788"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DCE0C841-1063-42AD-9B3D-977196F078CF}" type="slidenum">
              <a:rPr lang="en-GB" altLang="en-US" sz="1200"/>
              <a:pPr eaLnBrk="1" hangingPunct="1">
                <a:spcBef>
                  <a:spcPct val="0"/>
                </a:spcBef>
              </a:pPr>
              <a:t>20</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9C64F09-7537-4ECB-9F9C-C8F6E336B0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FF40794-7487-4BE1-998A-0414996AE80A}"/>
              </a:ext>
            </a:extLst>
          </p:cNvPr>
          <p:cNvSpPr>
            <a:spLocks noGrp="1"/>
          </p:cNvSpPr>
          <p:nvPr>
            <p:ph type="body" idx="1"/>
          </p:nvPr>
        </p:nvSpPr>
        <p:spPr/>
        <p:txBody>
          <a:bodyPr/>
          <a:lstStyle/>
          <a:p>
            <a:pPr defTabSz="839876" eaLnBrk="1" fontAlgn="auto" hangingPunct="1">
              <a:spcBef>
                <a:spcPts val="0"/>
              </a:spcBef>
              <a:spcAft>
                <a:spcPts val="0"/>
              </a:spcAft>
              <a:defRPr/>
            </a:pPr>
            <a:endParaRPr lang="en-GB" sz="1102"/>
          </a:p>
        </p:txBody>
      </p:sp>
      <p:sp>
        <p:nvSpPr>
          <p:cNvPr id="44036" name="Header Placeholder 3">
            <a:extLst>
              <a:ext uri="{FF2B5EF4-FFF2-40B4-BE49-F238E27FC236}">
                <a16:creationId xmlns:a16="http://schemas.microsoft.com/office/drawing/2014/main" id="{3F2E6235-11C7-48D2-ABE4-D4D59B951DE3}"/>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solidFill>
                <a:srgbClr val="000000"/>
              </a:solidFill>
              <a:latin typeface="Calibri" panose="020F0502020204030204" pitchFamily="34" charset="0"/>
            </a:endParaRPr>
          </a:p>
        </p:txBody>
      </p:sp>
      <p:sp>
        <p:nvSpPr>
          <p:cNvPr id="44037" name="Footer Placeholder 4">
            <a:extLst>
              <a:ext uri="{FF2B5EF4-FFF2-40B4-BE49-F238E27FC236}">
                <a16:creationId xmlns:a16="http://schemas.microsoft.com/office/drawing/2014/main" id="{474015C1-21C7-4847-93EF-B5D954F7BC9E}"/>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solidFill>
                <a:srgbClr val="000000"/>
              </a:solidFill>
              <a:latin typeface="Calibri" panose="020F0502020204030204" pitchFamily="34" charset="0"/>
            </a:endParaRPr>
          </a:p>
        </p:txBody>
      </p:sp>
      <p:sp>
        <p:nvSpPr>
          <p:cNvPr id="43014" name="Slide Number Placeholder 5">
            <a:extLst>
              <a:ext uri="{FF2B5EF4-FFF2-40B4-BE49-F238E27FC236}">
                <a16:creationId xmlns:a16="http://schemas.microsoft.com/office/drawing/2014/main" id="{D53525A8-7CDA-4B66-8E42-A2E011DF26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defTabSz="839788"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839788"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839788"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839788"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B1BCED53-E8E8-41EB-AB5F-2D424A068B4F}" type="slidenum">
              <a:rPr lang="en-GB" altLang="en-US" sz="1200">
                <a:solidFill>
                  <a:srgbClr val="000000"/>
                </a:solidFill>
              </a:rPr>
              <a:pPr eaLnBrk="1" hangingPunct="1">
                <a:spcBef>
                  <a:spcPct val="0"/>
                </a:spcBef>
              </a:pPr>
              <a:t>21</a:t>
            </a:fld>
            <a:endParaRPr lang="en-GB"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981EBA8-594E-4E76-B18B-0593AC071E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D36EA1CF-65E2-43C3-ACF9-A9F44A4E2F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Header Placeholder 3">
            <a:extLst>
              <a:ext uri="{FF2B5EF4-FFF2-40B4-BE49-F238E27FC236}">
                <a16:creationId xmlns:a16="http://schemas.microsoft.com/office/drawing/2014/main" id="{B30455B1-8CCD-42C6-8D98-7977E4A5099B}"/>
              </a:ext>
            </a:extLst>
          </p:cNvPr>
          <p:cNvSpPr>
            <a:spLocks noGrp="1"/>
          </p:cNvSpPr>
          <p:nvPr>
            <p:ph type="hdr" sz="quarter"/>
          </p:nvPr>
        </p:nvSpPr>
        <p:spPr/>
        <p:txBody>
          <a:bodyPr/>
          <a:lstStyle/>
          <a:p>
            <a:pPr>
              <a:defRPr/>
            </a:pPr>
            <a:endParaRPr lang="en-GB"/>
          </a:p>
        </p:txBody>
      </p:sp>
      <p:sp>
        <p:nvSpPr>
          <p:cNvPr id="5" name="Footer Placeholder 4">
            <a:extLst>
              <a:ext uri="{FF2B5EF4-FFF2-40B4-BE49-F238E27FC236}">
                <a16:creationId xmlns:a16="http://schemas.microsoft.com/office/drawing/2014/main" id="{3F1396F6-67C4-4C32-9A33-ECA5F5AED56D}"/>
              </a:ext>
            </a:extLst>
          </p:cNvPr>
          <p:cNvSpPr>
            <a:spLocks noGrp="1"/>
          </p:cNvSpPr>
          <p:nvPr>
            <p:ph type="ftr" sz="quarter" idx="4"/>
          </p:nvPr>
        </p:nvSpPr>
        <p:spPr/>
        <p:txBody>
          <a:bodyPr/>
          <a:lstStyle/>
          <a:p>
            <a:pPr>
              <a:defRPr/>
            </a:pPr>
            <a:endParaRPr lang="en-GB"/>
          </a:p>
        </p:txBody>
      </p:sp>
      <p:sp>
        <p:nvSpPr>
          <p:cNvPr id="44038" name="Slide Number Placeholder 5">
            <a:extLst>
              <a:ext uri="{FF2B5EF4-FFF2-40B4-BE49-F238E27FC236}">
                <a16:creationId xmlns:a16="http://schemas.microsoft.com/office/drawing/2014/main" id="{915BD66F-9A37-4193-BFE8-72CE42D25A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4DE795C-90EE-4622-B40B-5233AD1736A8}" type="slidenum">
              <a:rPr lang="en-GB" altLang="en-US"/>
              <a:pPr/>
              <a:t>22</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89AE07A-1BD8-4CDC-B132-3274828B96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92DAE11-5B15-47F3-A79B-D81CA9A717A0}"/>
              </a:ext>
            </a:extLst>
          </p:cNvPr>
          <p:cNvSpPr>
            <a:spLocks noGrp="1"/>
          </p:cNvSpPr>
          <p:nvPr>
            <p:ph type="body" idx="1"/>
          </p:nvPr>
        </p:nvSpPr>
        <p:spPr/>
        <p:txBody>
          <a:bodyPr/>
          <a:lstStyle/>
          <a:p>
            <a:pPr defTabSz="839876" eaLnBrk="1" fontAlgn="auto" hangingPunct="1">
              <a:spcBef>
                <a:spcPts val="0"/>
              </a:spcBef>
              <a:spcAft>
                <a:spcPts val="0"/>
              </a:spcAft>
              <a:defRPr/>
            </a:pPr>
            <a:endParaRPr lang="en-GB" sz="1102"/>
          </a:p>
        </p:txBody>
      </p:sp>
      <p:sp>
        <p:nvSpPr>
          <p:cNvPr id="47108" name="Header Placeholder 3">
            <a:extLst>
              <a:ext uri="{FF2B5EF4-FFF2-40B4-BE49-F238E27FC236}">
                <a16:creationId xmlns:a16="http://schemas.microsoft.com/office/drawing/2014/main" id="{8A860598-C4AA-4BFA-B2B8-EC233290F954}"/>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47109" name="Footer Placeholder 4">
            <a:extLst>
              <a:ext uri="{FF2B5EF4-FFF2-40B4-BE49-F238E27FC236}">
                <a16:creationId xmlns:a16="http://schemas.microsoft.com/office/drawing/2014/main" id="{ED33C2ED-17B2-40CE-8FE7-6FF44338EDA5}"/>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45062" name="Slide Number Placeholder 5">
            <a:extLst>
              <a:ext uri="{FF2B5EF4-FFF2-40B4-BE49-F238E27FC236}">
                <a16:creationId xmlns:a16="http://schemas.microsoft.com/office/drawing/2014/main" id="{863EB273-A313-4CED-951C-C1BAD4D25F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defTabSz="839788"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839788"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839788"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839788"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F6AAC97A-ECA5-4B16-9623-91BB6693DB77}" type="slidenum">
              <a:rPr lang="en-GB" altLang="en-US" sz="1200"/>
              <a:pPr eaLnBrk="1" hangingPunct="1">
                <a:spcBef>
                  <a:spcPct val="0"/>
                </a:spcBef>
              </a:pPr>
              <a:t>23</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7CD35E4-7C15-484B-A066-03686E2A3F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0563C39-BA4C-4D9C-B432-E1EEE47D3610}"/>
              </a:ext>
            </a:extLst>
          </p:cNvPr>
          <p:cNvSpPr>
            <a:spLocks noGrp="1"/>
          </p:cNvSpPr>
          <p:nvPr>
            <p:ph type="body" idx="1"/>
          </p:nvPr>
        </p:nvSpPr>
        <p:spPr/>
        <p:txBody>
          <a:bodyPr/>
          <a:lstStyle/>
          <a:p>
            <a:pPr defTabSz="839876" eaLnBrk="1" fontAlgn="auto" hangingPunct="1">
              <a:spcBef>
                <a:spcPts val="0"/>
              </a:spcBef>
              <a:spcAft>
                <a:spcPts val="0"/>
              </a:spcAft>
              <a:defRPr/>
            </a:pPr>
            <a:endParaRPr lang="en-GB" sz="1102"/>
          </a:p>
        </p:txBody>
      </p:sp>
      <p:sp>
        <p:nvSpPr>
          <p:cNvPr id="48132" name="Header Placeholder 3">
            <a:extLst>
              <a:ext uri="{FF2B5EF4-FFF2-40B4-BE49-F238E27FC236}">
                <a16:creationId xmlns:a16="http://schemas.microsoft.com/office/drawing/2014/main" id="{AB9CA04F-A0AD-4F61-8EFB-53B2F07AC05B}"/>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48133" name="Footer Placeholder 4">
            <a:extLst>
              <a:ext uri="{FF2B5EF4-FFF2-40B4-BE49-F238E27FC236}">
                <a16:creationId xmlns:a16="http://schemas.microsoft.com/office/drawing/2014/main" id="{05F307F3-5E48-48F5-BF85-A398B68D56AD}"/>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46086" name="Slide Number Placeholder 5">
            <a:extLst>
              <a:ext uri="{FF2B5EF4-FFF2-40B4-BE49-F238E27FC236}">
                <a16:creationId xmlns:a16="http://schemas.microsoft.com/office/drawing/2014/main" id="{1BCA75FD-449D-4742-B02B-84B146210B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defTabSz="839788"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839788"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839788"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839788"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F2C861A5-7DF7-4130-8CBE-E39267A2BC8C}" type="slidenum">
              <a:rPr lang="en-GB" altLang="en-US" sz="1200"/>
              <a:pPr eaLnBrk="1" hangingPunct="1">
                <a:spcBef>
                  <a:spcPct val="0"/>
                </a:spcBef>
              </a:pPr>
              <a:t>24</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3B5872B-0151-4696-A2A2-F5E47520C4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21C5472-BFCE-4C57-92F1-FCE4CC40E205}"/>
              </a:ext>
            </a:extLst>
          </p:cNvPr>
          <p:cNvSpPr>
            <a:spLocks noGrp="1"/>
          </p:cNvSpPr>
          <p:nvPr>
            <p:ph type="body" idx="1"/>
          </p:nvPr>
        </p:nvSpPr>
        <p:spPr/>
        <p:txBody>
          <a:bodyPr/>
          <a:lstStyle/>
          <a:p>
            <a:pPr defTabSz="839876" eaLnBrk="1" fontAlgn="auto" hangingPunct="1">
              <a:spcBef>
                <a:spcPts val="0"/>
              </a:spcBef>
              <a:spcAft>
                <a:spcPts val="0"/>
              </a:spcAft>
              <a:defRPr/>
            </a:pPr>
            <a:endParaRPr lang="en-GB" sz="1102"/>
          </a:p>
        </p:txBody>
      </p:sp>
      <p:sp>
        <p:nvSpPr>
          <p:cNvPr id="49156" name="Header Placeholder 3">
            <a:extLst>
              <a:ext uri="{FF2B5EF4-FFF2-40B4-BE49-F238E27FC236}">
                <a16:creationId xmlns:a16="http://schemas.microsoft.com/office/drawing/2014/main" id="{E0AFEC0F-32E3-49FF-8ACD-6111ECB19214}"/>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49157" name="Footer Placeholder 4">
            <a:extLst>
              <a:ext uri="{FF2B5EF4-FFF2-40B4-BE49-F238E27FC236}">
                <a16:creationId xmlns:a16="http://schemas.microsoft.com/office/drawing/2014/main" id="{838DB9AF-A1AE-4A07-95F4-55597F75C387}"/>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839788" fontAlgn="base">
              <a:spcBef>
                <a:spcPct val="0"/>
              </a:spcBef>
              <a:spcAft>
                <a:spcPct val="0"/>
              </a:spcAft>
              <a:defRPr sz="1600">
                <a:solidFill>
                  <a:schemeClr val="tx1"/>
                </a:solidFill>
                <a:latin typeface="Arial" panose="020B0604020202020204" pitchFamily="34" charset="0"/>
              </a:defRPr>
            </a:lvl6pPr>
            <a:lvl7pPr marL="2971800" indent="-228600" defTabSz="839788" fontAlgn="base">
              <a:spcBef>
                <a:spcPct val="0"/>
              </a:spcBef>
              <a:spcAft>
                <a:spcPct val="0"/>
              </a:spcAft>
              <a:defRPr sz="1600">
                <a:solidFill>
                  <a:schemeClr val="tx1"/>
                </a:solidFill>
                <a:latin typeface="Arial" panose="020B0604020202020204" pitchFamily="34" charset="0"/>
              </a:defRPr>
            </a:lvl7pPr>
            <a:lvl8pPr marL="3429000" indent="-228600" defTabSz="839788" fontAlgn="base">
              <a:spcBef>
                <a:spcPct val="0"/>
              </a:spcBef>
              <a:spcAft>
                <a:spcPct val="0"/>
              </a:spcAft>
              <a:defRPr sz="1600">
                <a:solidFill>
                  <a:schemeClr val="tx1"/>
                </a:solidFill>
                <a:latin typeface="Arial" panose="020B0604020202020204" pitchFamily="34" charset="0"/>
              </a:defRPr>
            </a:lvl8pPr>
            <a:lvl9pPr marL="3886200" indent="-228600" defTabSz="839788" fontAlgn="base">
              <a:spcBef>
                <a:spcPct val="0"/>
              </a:spcBef>
              <a:spcAft>
                <a:spcPct val="0"/>
              </a:spcAft>
              <a:defRPr sz="1600">
                <a:solidFill>
                  <a:schemeClr val="tx1"/>
                </a:solidFill>
                <a:latin typeface="Arial" panose="020B0604020202020204" pitchFamily="34" charset="0"/>
              </a:defRPr>
            </a:lvl9pPr>
          </a:lstStyle>
          <a:p>
            <a:pPr defTabSz="839788" fontAlgn="base">
              <a:spcBef>
                <a:spcPct val="0"/>
              </a:spcBef>
              <a:spcAft>
                <a:spcPct val="0"/>
              </a:spcAft>
              <a:defRPr/>
            </a:pPr>
            <a:endParaRPr lang="en-GB" altLang="en-US" sz="1200">
              <a:latin typeface="Calibri" panose="020F0502020204030204" pitchFamily="34" charset="0"/>
            </a:endParaRPr>
          </a:p>
        </p:txBody>
      </p:sp>
      <p:sp>
        <p:nvSpPr>
          <p:cNvPr id="47110" name="Slide Number Placeholder 5">
            <a:extLst>
              <a:ext uri="{FF2B5EF4-FFF2-40B4-BE49-F238E27FC236}">
                <a16:creationId xmlns:a16="http://schemas.microsoft.com/office/drawing/2014/main" id="{44D75986-544B-4A20-AC3E-6704A19E44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defTabSz="839788"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839788"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839788"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839788"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ED115EEF-A2B5-4F78-B2E6-62E6260D8451}" type="slidenum">
              <a:rPr lang="en-GB" altLang="en-US" sz="1200"/>
              <a:pPr eaLnBrk="1" hangingPunct="1">
                <a:spcBef>
                  <a:spcPct val="0"/>
                </a:spcBef>
              </a:pPr>
              <a:t>25</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7DEDB5-050D-4C72-9716-3824C5FE3D4D}"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1CC49B-7C45-440B-A8B1-8763CD6D393F}" type="slidenum">
              <a:rPr lang="en-GB" smtClean="0"/>
              <a:t>‹#›</a:t>
            </a:fld>
            <a:endParaRPr lang="en-GB"/>
          </a:p>
        </p:txBody>
      </p:sp>
    </p:spTree>
    <p:extLst>
      <p:ext uri="{BB962C8B-B14F-4D97-AF65-F5344CB8AC3E}">
        <p14:creationId xmlns:p14="http://schemas.microsoft.com/office/powerpoint/2010/main" val="67523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DEDB5-050D-4C72-9716-3824C5FE3D4D}"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1CC49B-7C45-440B-A8B1-8763CD6D393F}" type="slidenum">
              <a:rPr lang="en-GB" smtClean="0"/>
              <a:t>‹#›</a:t>
            </a:fld>
            <a:endParaRPr lang="en-GB"/>
          </a:p>
        </p:txBody>
      </p:sp>
    </p:spTree>
    <p:extLst>
      <p:ext uri="{BB962C8B-B14F-4D97-AF65-F5344CB8AC3E}">
        <p14:creationId xmlns:p14="http://schemas.microsoft.com/office/powerpoint/2010/main" val="144825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DEDB5-050D-4C72-9716-3824C5FE3D4D}"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1CC49B-7C45-440B-A8B1-8763CD6D393F}" type="slidenum">
              <a:rPr lang="en-GB" smtClean="0"/>
              <a:t>‹#›</a:t>
            </a:fld>
            <a:endParaRPr lang="en-GB"/>
          </a:p>
        </p:txBody>
      </p:sp>
    </p:spTree>
    <p:extLst>
      <p:ext uri="{BB962C8B-B14F-4D97-AF65-F5344CB8AC3E}">
        <p14:creationId xmlns:p14="http://schemas.microsoft.com/office/powerpoint/2010/main" val="246844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1">
    <p:bg>
      <p:bgPr>
        <a:solidFill>
          <a:schemeClr val="accent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D89D4E3A-5F16-4C37-B23F-F22BAFF08A44}"/>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3230564"/>
            <a:ext cx="9154258"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a:extLst>
              <a:ext uri="{FF2B5EF4-FFF2-40B4-BE49-F238E27FC236}">
                <a16:creationId xmlns:a16="http://schemas.microsoft.com/office/drawing/2014/main" id="{2CCBBA82-491A-4C79-AE47-87E411C0FA3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2866" y="5518151"/>
            <a:ext cx="1490296"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ABB6B287-A705-4076-B4C1-98818EA923FC}"/>
              </a:ext>
            </a:extLst>
          </p:cNvPr>
          <p:cNvSpPr/>
          <p:nvPr userDrawn="1"/>
        </p:nvSpPr>
        <p:spPr>
          <a:xfrm>
            <a:off x="0" y="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fontAlgn="auto">
              <a:spcBef>
                <a:spcPts val="0"/>
              </a:spcBef>
              <a:spcAft>
                <a:spcPts val="0"/>
              </a:spcAft>
              <a:defRPr/>
            </a:pPr>
            <a:endParaRPr lang="en-GB" sz="1526"/>
          </a:p>
        </p:txBody>
      </p:sp>
      <p:sp>
        <p:nvSpPr>
          <p:cNvPr id="13" name="Title 1"/>
          <p:cNvSpPr>
            <a:spLocks noGrp="1"/>
          </p:cNvSpPr>
          <p:nvPr>
            <p:ph type="ctrTitle"/>
          </p:nvPr>
        </p:nvSpPr>
        <p:spPr>
          <a:xfrm>
            <a:off x="260676" y="4151690"/>
            <a:ext cx="5500249" cy="456527"/>
          </a:xfrm>
        </p:spPr>
        <p:txBody>
          <a:bodyPr>
            <a:noAutofit/>
          </a:bodyPr>
          <a:lstStyle>
            <a:lvl1pPr algn="l">
              <a:defRPr sz="2031"/>
            </a:lvl1pPr>
          </a:lstStyle>
          <a:p>
            <a:r>
              <a:rPr lang="en-US" dirty="0"/>
              <a:t>Click to edit Master title style</a:t>
            </a:r>
          </a:p>
        </p:txBody>
      </p:sp>
      <p:sp>
        <p:nvSpPr>
          <p:cNvPr id="14" name="Subtitle 2"/>
          <p:cNvSpPr>
            <a:spLocks noGrp="1"/>
          </p:cNvSpPr>
          <p:nvPr>
            <p:ph type="subTitle" idx="1"/>
          </p:nvPr>
        </p:nvSpPr>
        <p:spPr>
          <a:xfrm>
            <a:off x="260675" y="4608218"/>
            <a:ext cx="5496293" cy="514945"/>
          </a:xfrm>
        </p:spPr>
        <p:txBody>
          <a:bodyPr>
            <a:noAutofit/>
          </a:bodyPr>
          <a:lstStyle>
            <a:lvl1pPr marL="0" indent="0" algn="l">
              <a:buNone/>
              <a:defRPr sz="1477" b="1">
                <a:solidFill>
                  <a:srgbClr val="666666"/>
                </a:solidFill>
              </a:defRPr>
            </a:lvl1pPr>
            <a:lvl2pPr marL="465217" indent="0" algn="ctr">
              <a:buNone/>
              <a:defRPr sz="2035"/>
            </a:lvl2pPr>
            <a:lvl3pPr marL="930432" indent="0" algn="ctr">
              <a:buNone/>
              <a:defRPr sz="1831"/>
            </a:lvl3pPr>
            <a:lvl4pPr marL="1395649" indent="0" algn="ctr">
              <a:buNone/>
              <a:defRPr sz="1628"/>
            </a:lvl4pPr>
            <a:lvl5pPr marL="1860864" indent="0" algn="ctr">
              <a:buNone/>
              <a:defRPr sz="1628"/>
            </a:lvl5pPr>
            <a:lvl6pPr marL="2326081" indent="0" algn="ctr">
              <a:buNone/>
              <a:defRPr sz="1628"/>
            </a:lvl6pPr>
            <a:lvl7pPr marL="2791297" indent="0" algn="ctr">
              <a:buNone/>
              <a:defRPr sz="1628"/>
            </a:lvl7pPr>
            <a:lvl8pPr marL="3256513" indent="0" algn="ctr">
              <a:buNone/>
              <a:defRPr sz="1628"/>
            </a:lvl8pPr>
            <a:lvl9pPr marL="3721729" indent="0" algn="ctr">
              <a:buNone/>
              <a:defRPr sz="1628"/>
            </a:lvl9pPr>
          </a:lstStyle>
          <a:p>
            <a:r>
              <a:rPr lang="en-US" dirty="0"/>
              <a:t>Click to edit Master subtitle style</a:t>
            </a:r>
          </a:p>
        </p:txBody>
      </p:sp>
      <p:sp>
        <p:nvSpPr>
          <p:cNvPr id="15" name="Text Placeholder 7"/>
          <p:cNvSpPr>
            <a:spLocks noGrp="1"/>
          </p:cNvSpPr>
          <p:nvPr>
            <p:ph type="body" sz="quarter" idx="13"/>
          </p:nvPr>
        </p:nvSpPr>
        <p:spPr>
          <a:xfrm>
            <a:off x="260676" y="5123163"/>
            <a:ext cx="4373100" cy="1275163"/>
          </a:xfrm>
        </p:spPr>
        <p:txBody>
          <a:bodyPr>
            <a:noAutofit/>
          </a:bodyPr>
          <a:lstStyle>
            <a:lvl1pPr marL="0" indent="0">
              <a:lnSpc>
                <a:spcPct val="100000"/>
              </a:lnSpc>
              <a:spcBef>
                <a:spcPts val="0"/>
              </a:spcBef>
              <a:spcAft>
                <a:spcPts val="277"/>
              </a:spcAft>
              <a:buNone/>
              <a:defRPr sz="1108"/>
            </a:lvl1pPr>
          </a:lstStyle>
          <a:p>
            <a:pPr lvl="0"/>
            <a:r>
              <a:rPr lang="en-US" dirty="0"/>
              <a:t>Edit Master text styles</a:t>
            </a:r>
          </a:p>
        </p:txBody>
      </p:sp>
      <p:sp>
        <p:nvSpPr>
          <p:cNvPr id="11" name="Text Placeholder 4"/>
          <p:cNvSpPr>
            <a:spLocks noGrp="1"/>
          </p:cNvSpPr>
          <p:nvPr>
            <p:ph type="body" sz="quarter" idx="14"/>
          </p:nvPr>
        </p:nvSpPr>
        <p:spPr>
          <a:xfrm>
            <a:off x="260675" y="172640"/>
            <a:ext cx="8622651" cy="241945"/>
          </a:xfrm>
        </p:spPr>
        <p:txBody>
          <a:bodyPr anchor="ctr">
            <a:normAutofit/>
          </a:bodyPr>
          <a:lstStyle>
            <a:lvl1pPr marL="0" indent="0" defTabSz="764327">
              <a:buNone/>
              <a:defRPr sz="1108" b="1">
                <a:solidFill>
                  <a:srgbClr val="0099CC"/>
                </a:solidFill>
              </a:defRPr>
            </a:lvl1pPr>
          </a:lstStyle>
          <a:p>
            <a:pPr lvl="0"/>
            <a:r>
              <a:rPr lang="en-US" dirty="0"/>
              <a:t>Edit Master text styles</a:t>
            </a:r>
          </a:p>
        </p:txBody>
      </p:sp>
      <p:sp>
        <p:nvSpPr>
          <p:cNvPr id="5" name="Text Placeholder 4"/>
          <p:cNvSpPr>
            <a:spLocks noGrp="1"/>
          </p:cNvSpPr>
          <p:nvPr>
            <p:ph type="body" sz="quarter" idx="15"/>
          </p:nvPr>
        </p:nvSpPr>
        <p:spPr>
          <a:xfrm>
            <a:off x="1819240" y="6444488"/>
            <a:ext cx="5500971" cy="381600"/>
          </a:xfrm>
        </p:spPr>
        <p:txBody>
          <a:bodyPr anchor="ctr"/>
          <a:lstStyle>
            <a:lvl1pPr marL="0" indent="0" algn="ctr">
              <a:buNone/>
              <a:defRPr sz="1108">
                <a:solidFill>
                  <a:srgbClr val="666666"/>
                </a:solidFill>
              </a:defRPr>
            </a:lvl1pPr>
          </a:lstStyle>
          <a:p>
            <a:pPr lvl="0"/>
            <a:r>
              <a:rPr lang="en-US" dirty="0"/>
              <a:t>Click to edit Master text styles</a:t>
            </a:r>
          </a:p>
        </p:txBody>
      </p:sp>
    </p:spTree>
    <p:extLst>
      <p:ext uri="{BB962C8B-B14F-4D97-AF65-F5344CB8AC3E}">
        <p14:creationId xmlns:p14="http://schemas.microsoft.com/office/powerpoint/2010/main" val="3226831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675" y="358598"/>
            <a:ext cx="8622651" cy="3014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60675" y="660055"/>
            <a:ext cx="8622650" cy="355717"/>
          </a:xfrm>
        </p:spPr>
        <p:txBody>
          <a:bodyPr>
            <a:noAutofit/>
          </a:bodyPr>
          <a:lstStyle>
            <a:lvl1pPr marL="0" indent="0">
              <a:buNone/>
              <a:defRPr sz="1846">
                <a:solidFill>
                  <a:srgbClr val="666666"/>
                </a:solidFill>
              </a:defRPr>
            </a:lvl1pPr>
          </a:lstStyle>
          <a:p>
            <a:pPr lvl="0"/>
            <a:r>
              <a:rPr lang="en-US" dirty="0"/>
              <a:t>Edit Master text styles</a:t>
            </a:r>
          </a:p>
        </p:txBody>
      </p:sp>
      <p:sp>
        <p:nvSpPr>
          <p:cNvPr id="5" name="Slide Number Placeholder 5">
            <a:extLst>
              <a:ext uri="{FF2B5EF4-FFF2-40B4-BE49-F238E27FC236}">
                <a16:creationId xmlns:a16="http://schemas.microsoft.com/office/drawing/2014/main" id="{673DE312-31DD-4627-B80B-0D58C98EE3B9}"/>
              </a:ext>
            </a:extLst>
          </p:cNvPr>
          <p:cNvSpPr>
            <a:spLocks noGrp="1"/>
          </p:cNvSpPr>
          <p:nvPr>
            <p:ph type="sldNum" sz="quarter" idx="14"/>
          </p:nvPr>
        </p:nvSpPr>
        <p:spPr/>
        <p:txBody>
          <a:bodyPr/>
          <a:lstStyle>
            <a:lvl1pPr>
              <a:defRPr/>
            </a:lvl1pPr>
          </a:lstStyle>
          <a:p>
            <a:fld id="{F77292C9-35CD-44B5-AC3C-896532C969E2}" type="slidenum">
              <a:rPr lang="en-GB" altLang="en-US"/>
              <a:pPr/>
              <a:t>‹#›</a:t>
            </a:fld>
            <a:endParaRPr lang="en-GB" altLang="en-US"/>
          </a:p>
        </p:txBody>
      </p:sp>
    </p:spTree>
    <p:extLst>
      <p:ext uri="{BB962C8B-B14F-4D97-AF65-F5344CB8AC3E}">
        <p14:creationId xmlns:p14="http://schemas.microsoft.com/office/powerpoint/2010/main" val="265909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675" y="358598"/>
            <a:ext cx="8622651" cy="3014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60675" y="660055"/>
            <a:ext cx="8622650" cy="355717"/>
          </a:xfrm>
        </p:spPr>
        <p:txBody>
          <a:bodyPr>
            <a:noAutofit/>
          </a:bodyPr>
          <a:lstStyle>
            <a:lvl1pPr marL="0" indent="0">
              <a:buNone/>
              <a:defRPr sz="1846">
                <a:solidFill>
                  <a:srgbClr val="666666"/>
                </a:solidFill>
              </a:defRPr>
            </a:lvl1pPr>
          </a:lstStyle>
          <a:p>
            <a:pPr lvl="0"/>
            <a:r>
              <a:rPr lang="en-US" dirty="0"/>
              <a:t>Edit Master text styles</a:t>
            </a:r>
          </a:p>
        </p:txBody>
      </p:sp>
      <p:sp>
        <p:nvSpPr>
          <p:cNvPr id="5" name="Slide Number Placeholder 5">
            <a:extLst>
              <a:ext uri="{FF2B5EF4-FFF2-40B4-BE49-F238E27FC236}">
                <a16:creationId xmlns:a16="http://schemas.microsoft.com/office/drawing/2014/main" id="{673DE312-31DD-4627-B80B-0D58C98EE3B9}"/>
              </a:ext>
            </a:extLst>
          </p:cNvPr>
          <p:cNvSpPr>
            <a:spLocks noGrp="1"/>
          </p:cNvSpPr>
          <p:nvPr>
            <p:ph type="sldNum" sz="quarter" idx="14"/>
          </p:nvPr>
        </p:nvSpPr>
        <p:spPr/>
        <p:txBody>
          <a:bodyPr/>
          <a:lstStyle>
            <a:lvl1pPr>
              <a:defRPr/>
            </a:lvl1pPr>
          </a:lstStyle>
          <a:p>
            <a:fld id="{F77292C9-35CD-44B5-AC3C-896532C969E2}" type="slidenum">
              <a:rPr lang="en-GB" altLang="en-US"/>
              <a:pPr/>
              <a:t>‹#›</a:t>
            </a:fld>
            <a:endParaRPr lang="en-GB" altLang="en-US"/>
          </a:p>
        </p:txBody>
      </p:sp>
    </p:spTree>
    <p:extLst>
      <p:ext uri="{BB962C8B-B14F-4D97-AF65-F5344CB8AC3E}">
        <p14:creationId xmlns:p14="http://schemas.microsoft.com/office/powerpoint/2010/main" val="314114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675" y="358598"/>
            <a:ext cx="8622651" cy="3014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60675" y="660055"/>
            <a:ext cx="8622650" cy="355717"/>
          </a:xfrm>
        </p:spPr>
        <p:txBody>
          <a:bodyPr>
            <a:noAutofit/>
          </a:bodyPr>
          <a:lstStyle>
            <a:lvl1pPr marL="0" indent="0">
              <a:buNone/>
              <a:defRPr sz="1846">
                <a:solidFill>
                  <a:srgbClr val="666666"/>
                </a:solidFill>
              </a:defRPr>
            </a:lvl1pPr>
          </a:lstStyle>
          <a:p>
            <a:pPr lvl="0"/>
            <a:r>
              <a:rPr lang="en-US" dirty="0"/>
              <a:t>Edit Master text styles</a:t>
            </a:r>
          </a:p>
        </p:txBody>
      </p:sp>
      <p:sp>
        <p:nvSpPr>
          <p:cNvPr id="5" name="Slide Number Placeholder 5">
            <a:extLst>
              <a:ext uri="{FF2B5EF4-FFF2-40B4-BE49-F238E27FC236}">
                <a16:creationId xmlns:a16="http://schemas.microsoft.com/office/drawing/2014/main" id="{673DE312-31DD-4627-B80B-0D58C98EE3B9}"/>
              </a:ext>
            </a:extLst>
          </p:cNvPr>
          <p:cNvSpPr>
            <a:spLocks noGrp="1"/>
          </p:cNvSpPr>
          <p:nvPr>
            <p:ph type="sldNum" sz="quarter" idx="14"/>
          </p:nvPr>
        </p:nvSpPr>
        <p:spPr/>
        <p:txBody>
          <a:bodyPr/>
          <a:lstStyle>
            <a:lvl1pPr>
              <a:defRPr/>
            </a:lvl1pPr>
          </a:lstStyle>
          <a:p>
            <a:fld id="{F77292C9-35CD-44B5-AC3C-896532C969E2}" type="slidenum">
              <a:rPr lang="en-GB" altLang="en-US"/>
              <a:pPr/>
              <a:t>‹#›</a:t>
            </a:fld>
            <a:endParaRPr lang="en-GB" altLang="en-US"/>
          </a:p>
        </p:txBody>
      </p:sp>
    </p:spTree>
    <p:extLst>
      <p:ext uri="{BB962C8B-B14F-4D97-AF65-F5344CB8AC3E}">
        <p14:creationId xmlns:p14="http://schemas.microsoft.com/office/powerpoint/2010/main" val="1299010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675" y="358598"/>
            <a:ext cx="8622651" cy="3014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60675" y="660055"/>
            <a:ext cx="8622650" cy="355717"/>
          </a:xfrm>
        </p:spPr>
        <p:txBody>
          <a:bodyPr>
            <a:noAutofit/>
          </a:bodyPr>
          <a:lstStyle>
            <a:lvl1pPr marL="0" indent="0">
              <a:buNone/>
              <a:defRPr sz="1846">
                <a:solidFill>
                  <a:srgbClr val="666666"/>
                </a:solidFill>
              </a:defRPr>
            </a:lvl1pPr>
          </a:lstStyle>
          <a:p>
            <a:pPr lvl="0"/>
            <a:r>
              <a:rPr lang="en-US" dirty="0"/>
              <a:t>Edit Master text styles</a:t>
            </a:r>
          </a:p>
        </p:txBody>
      </p:sp>
      <p:sp>
        <p:nvSpPr>
          <p:cNvPr id="5" name="Slide Number Placeholder 5">
            <a:extLst>
              <a:ext uri="{FF2B5EF4-FFF2-40B4-BE49-F238E27FC236}">
                <a16:creationId xmlns:a16="http://schemas.microsoft.com/office/drawing/2014/main" id="{FD31B7F3-D62B-42AF-885A-AF7980E5451F}"/>
              </a:ext>
            </a:extLst>
          </p:cNvPr>
          <p:cNvSpPr>
            <a:spLocks noGrp="1"/>
          </p:cNvSpPr>
          <p:nvPr>
            <p:ph type="sldNum" sz="quarter" idx="14"/>
          </p:nvPr>
        </p:nvSpPr>
        <p:spPr/>
        <p:txBody>
          <a:bodyPr/>
          <a:lstStyle>
            <a:lvl1pPr>
              <a:defRPr/>
            </a:lvl1pPr>
          </a:lstStyle>
          <a:p>
            <a:fld id="{D1172AC7-9466-402A-9974-F89409597618}" type="slidenum">
              <a:rPr lang="en-GB" altLang="en-US"/>
              <a:pPr/>
              <a:t>‹#›</a:t>
            </a:fld>
            <a:endParaRPr lang="en-GB" altLang="en-US"/>
          </a:p>
        </p:txBody>
      </p:sp>
    </p:spTree>
    <p:extLst>
      <p:ext uri="{BB962C8B-B14F-4D97-AF65-F5344CB8AC3E}">
        <p14:creationId xmlns:p14="http://schemas.microsoft.com/office/powerpoint/2010/main" val="1053922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675" y="358598"/>
            <a:ext cx="8622651" cy="3014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60675" y="660055"/>
            <a:ext cx="8622650" cy="355717"/>
          </a:xfrm>
        </p:spPr>
        <p:txBody>
          <a:bodyPr>
            <a:noAutofit/>
          </a:bodyPr>
          <a:lstStyle>
            <a:lvl1pPr marL="0" indent="0">
              <a:buNone/>
              <a:defRPr sz="1846">
                <a:solidFill>
                  <a:srgbClr val="666666"/>
                </a:solidFill>
              </a:defRPr>
            </a:lvl1pPr>
          </a:lstStyle>
          <a:p>
            <a:pPr lvl="0"/>
            <a:r>
              <a:rPr lang="en-US" dirty="0"/>
              <a:t>Edit Master text styles</a:t>
            </a:r>
          </a:p>
        </p:txBody>
      </p:sp>
      <p:sp>
        <p:nvSpPr>
          <p:cNvPr id="5" name="Slide Number Placeholder 5">
            <a:extLst>
              <a:ext uri="{FF2B5EF4-FFF2-40B4-BE49-F238E27FC236}">
                <a16:creationId xmlns:a16="http://schemas.microsoft.com/office/drawing/2014/main" id="{FD31B7F3-D62B-42AF-885A-AF7980E5451F}"/>
              </a:ext>
            </a:extLst>
          </p:cNvPr>
          <p:cNvSpPr>
            <a:spLocks noGrp="1"/>
          </p:cNvSpPr>
          <p:nvPr>
            <p:ph type="sldNum" sz="quarter" idx="14"/>
          </p:nvPr>
        </p:nvSpPr>
        <p:spPr/>
        <p:txBody>
          <a:bodyPr/>
          <a:lstStyle>
            <a:lvl1pPr>
              <a:defRPr/>
            </a:lvl1pPr>
          </a:lstStyle>
          <a:p>
            <a:fld id="{D1172AC7-9466-402A-9974-F89409597618}" type="slidenum">
              <a:rPr lang="en-GB" altLang="en-US"/>
              <a:pPr/>
              <a:t>‹#›</a:t>
            </a:fld>
            <a:endParaRPr lang="en-GB" altLang="en-US"/>
          </a:p>
        </p:txBody>
      </p:sp>
    </p:spTree>
    <p:extLst>
      <p:ext uri="{BB962C8B-B14F-4D97-AF65-F5344CB8AC3E}">
        <p14:creationId xmlns:p14="http://schemas.microsoft.com/office/powerpoint/2010/main" val="3099141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675" y="358598"/>
            <a:ext cx="8622651" cy="3014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60675" y="660055"/>
            <a:ext cx="8622650" cy="355717"/>
          </a:xfrm>
        </p:spPr>
        <p:txBody>
          <a:bodyPr>
            <a:noAutofit/>
          </a:bodyPr>
          <a:lstStyle>
            <a:lvl1pPr marL="0" indent="0">
              <a:buNone/>
              <a:defRPr sz="1846">
                <a:solidFill>
                  <a:srgbClr val="666666"/>
                </a:solidFill>
              </a:defRPr>
            </a:lvl1pPr>
          </a:lstStyle>
          <a:p>
            <a:pPr lvl="0"/>
            <a:r>
              <a:rPr lang="en-US" dirty="0"/>
              <a:t>Edit Master text styles</a:t>
            </a:r>
          </a:p>
        </p:txBody>
      </p:sp>
      <p:sp>
        <p:nvSpPr>
          <p:cNvPr id="5" name="Slide Number Placeholder 5">
            <a:extLst>
              <a:ext uri="{FF2B5EF4-FFF2-40B4-BE49-F238E27FC236}">
                <a16:creationId xmlns:a16="http://schemas.microsoft.com/office/drawing/2014/main" id="{FD31B7F3-D62B-42AF-885A-AF7980E5451F}"/>
              </a:ext>
            </a:extLst>
          </p:cNvPr>
          <p:cNvSpPr>
            <a:spLocks noGrp="1"/>
          </p:cNvSpPr>
          <p:nvPr>
            <p:ph type="sldNum" sz="quarter" idx="14"/>
          </p:nvPr>
        </p:nvSpPr>
        <p:spPr/>
        <p:txBody>
          <a:bodyPr/>
          <a:lstStyle>
            <a:lvl1pPr>
              <a:defRPr/>
            </a:lvl1pPr>
          </a:lstStyle>
          <a:p>
            <a:fld id="{D1172AC7-9466-402A-9974-F89409597618}" type="slidenum">
              <a:rPr lang="en-GB" altLang="en-US"/>
              <a:pPr/>
              <a:t>‹#›</a:t>
            </a:fld>
            <a:endParaRPr lang="en-GB" altLang="en-US"/>
          </a:p>
        </p:txBody>
      </p:sp>
    </p:spTree>
    <p:extLst>
      <p:ext uri="{BB962C8B-B14F-4D97-AF65-F5344CB8AC3E}">
        <p14:creationId xmlns:p14="http://schemas.microsoft.com/office/powerpoint/2010/main" val="2020168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675" y="358598"/>
            <a:ext cx="8622651" cy="3014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60675" y="660055"/>
            <a:ext cx="8622650" cy="355717"/>
          </a:xfrm>
        </p:spPr>
        <p:txBody>
          <a:bodyPr>
            <a:noAutofit/>
          </a:bodyPr>
          <a:lstStyle>
            <a:lvl1pPr marL="0" indent="0">
              <a:buNone/>
              <a:defRPr sz="1846">
                <a:solidFill>
                  <a:srgbClr val="666666"/>
                </a:solidFill>
              </a:defRPr>
            </a:lvl1pPr>
          </a:lstStyle>
          <a:p>
            <a:pPr lvl="0"/>
            <a:r>
              <a:rPr lang="en-US" dirty="0"/>
              <a:t>Edit Master text styles</a:t>
            </a:r>
          </a:p>
        </p:txBody>
      </p:sp>
      <p:sp>
        <p:nvSpPr>
          <p:cNvPr id="5" name="Slide Number Placeholder 5">
            <a:extLst>
              <a:ext uri="{FF2B5EF4-FFF2-40B4-BE49-F238E27FC236}">
                <a16:creationId xmlns:a16="http://schemas.microsoft.com/office/drawing/2014/main" id="{FD31B7F3-D62B-42AF-885A-AF7980E5451F}"/>
              </a:ext>
            </a:extLst>
          </p:cNvPr>
          <p:cNvSpPr>
            <a:spLocks noGrp="1"/>
          </p:cNvSpPr>
          <p:nvPr>
            <p:ph type="sldNum" sz="quarter" idx="14"/>
          </p:nvPr>
        </p:nvSpPr>
        <p:spPr/>
        <p:txBody>
          <a:bodyPr/>
          <a:lstStyle>
            <a:lvl1pPr>
              <a:defRPr/>
            </a:lvl1pPr>
          </a:lstStyle>
          <a:p>
            <a:fld id="{D1172AC7-9466-402A-9974-F89409597618}" type="slidenum">
              <a:rPr lang="en-GB" altLang="en-US"/>
              <a:pPr/>
              <a:t>‹#›</a:t>
            </a:fld>
            <a:endParaRPr lang="en-GB" altLang="en-US"/>
          </a:p>
        </p:txBody>
      </p:sp>
    </p:spTree>
    <p:extLst>
      <p:ext uri="{BB962C8B-B14F-4D97-AF65-F5344CB8AC3E}">
        <p14:creationId xmlns:p14="http://schemas.microsoft.com/office/powerpoint/2010/main" val="354760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DEDB5-050D-4C72-9716-3824C5FE3D4D}"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1CC49B-7C45-440B-A8B1-8763CD6D393F}" type="slidenum">
              <a:rPr lang="en-GB" smtClean="0"/>
              <a:t>‹#›</a:t>
            </a:fld>
            <a:endParaRPr lang="en-GB"/>
          </a:p>
        </p:txBody>
      </p:sp>
    </p:spTree>
    <p:extLst>
      <p:ext uri="{BB962C8B-B14F-4D97-AF65-F5344CB8AC3E}">
        <p14:creationId xmlns:p14="http://schemas.microsoft.com/office/powerpoint/2010/main" val="784342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675" y="358598"/>
            <a:ext cx="8622651" cy="3014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60675" y="660055"/>
            <a:ext cx="8622650" cy="355717"/>
          </a:xfrm>
        </p:spPr>
        <p:txBody>
          <a:bodyPr>
            <a:noAutofit/>
          </a:bodyPr>
          <a:lstStyle>
            <a:lvl1pPr marL="0" indent="0">
              <a:buNone/>
              <a:defRPr sz="1846">
                <a:solidFill>
                  <a:srgbClr val="666666"/>
                </a:solidFill>
              </a:defRPr>
            </a:lvl1pPr>
          </a:lstStyle>
          <a:p>
            <a:pPr lvl="0"/>
            <a:r>
              <a:rPr lang="en-US" dirty="0"/>
              <a:t>Edit Master text styles</a:t>
            </a:r>
          </a:p>
        </p:txBody>
      </p:sp>
      <p:sp>
        <p:nvSpPr>
          <p:cNvPr id="5" name="Slide Number Placeholder 5">
            <a:extLst>
              <a:ext uri="{FF2B5EF4-FFF2-40B4-BE49-F238E27FC236}">
                <a16:creationId xmlns:a16="http://schemas.microsoft.com/office/drawing/2014/main" id="{FD31B7F3-D62B-42AF-885A-AF7980E5451F}"/>
              </a:ext>
            </a:extLst>
          </p:cNvPr>
          <p:cNvSpPr>
            <a:spLocks noGrp="1"/>
          </p:cNvSpPr>
          <p:nvPr>
            <p:ph type="sldNum" sz="quarter" idx="14"/>
          </p:nvPr>
        </p:nvSpPr>
        <p:spPr/>
        <p:txBody>
          <a:bodyPr/>
          <a:lstStyle>
            <a:lvl1pPr>
              <a:defRPr/>
            </a:lvl1pPr>
          </a:lstStyle>
          <a:p>
            <a:fld id="{D1172AC7-9466-402A-9974-F89409597618}" type="slidenum">
              <a:rPr lang="en-GB" altLang="en-US"/>
              <a:pPr/>
              <a:t>‹#›</a:t>
            </a:fld>
            <a:endParaRPr lang="en-GB" altLang="en-US"/>
          </a:p>
        </p:txBody>
      </p:sp>
    </p:spTree>
    <p:extLst>
      <p:ext uri="{BB962C8B-B14F-4D97-AF65-F5344CB8AC3E}">
        <p14:creationId xmlns:p14="http://schemas.microsoft.com/office/powerpoint/2010/main" val="3255141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675" y="358598"/>
            <a:ext cx="8622651" cy="3014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60675" y="660055"/>
            <a:ext cx="8622650" cy="355717"/>
          </a:xfrm>
        </p:spPr>
        <p:txBody>
          <a:bodyPr>
            <a:noAutofit/>
          </a:bodyPr>
          <a:lstStyle>
            <a:lvl1pPr marL="0" indent="0">
              <a:buNone/>
              <a:defRPr sz="1846">
                <a:solidFill>
                  <a:srgbClr val="666666"/>
                </a:solidFill>
              </a:defRPr>
            </a:lvl1pPr>
          </a:lstStyle>
          <a:p>
            <a:pPr lvl="0"/>
            <a:r>
              <a:rPr lang="en-US" dirty="0"/>
              <a:t>Edit Master text styles</a:t>
            </a:r>
          </a:p>
        </p:txBody>
      </p:sp>
      <p:sp>
        <p:nvSpPr>
          <p:cNvPr id="5" name="Slide Number Placeholder 5">
            <a:extLst>
              <a:ext uri="{FF2B5EF4-FFF2-40B4-BE49-F238E27FC236}">
                <a16:creationId xmlns:a16="http://schemas.microsoft.com/office/drawing/2014/main" id="{FD31B7F3-D62B-42AF-885A-AF7980E5451F}"/>
              </a:ext>
            </a:extLst>
          </p:cNvPr>
          <p:cNvSpPr>
            <a:spLocks noGrp="1"/>
          </p:cNvSpPr>
          <p:nvPr>
            <p:ph type="sldNum" sz="quarter" idx="14"/>
          </p:nvPr>
        </p:nvSpPr>
        <p:spPr/>
        <p:txBody>
          <a:bodyPr/>
          <a:lstStyle>
            <a:lvl1pPr>
              <a:defRPr/>
            </a:lvl1pPr>
          </a:lstStyle>
          <a:p>
            <a:fld id="{D1172AC7-9466-402A-9974-F89409597618}" type="slidenum">
              <a:rPr lang="en-GB" altLang="en-US"/>
              <a:pPr/>
              <a:t>‹#›</a:t>
            </a:fld>
            <a:endParaRPr lang="en-GB" altLang="en-US"/>
          </a:p>
        </p:txBody>
      </p:sp>
    </p:spTree>
    <p:extLst>
      <p:ext uri="{BB962C8B-B14F-4D97-AF65-F5344CB8AC3E}">
        <p14:creationId xmlns:p14="http://schemas.microsoft.com/office/powerpoint/2010/main" val="2279874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675" y="358598"/>
            <a:ext cx="8622651" cy="3014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60675" y="660055"/>
            <a:ext cx="8622650" cy="355717"/>
          </a:xfrm>
        </p:spPr>
        <p:txBody>
          <a:bodyPr>
            <a:noAutofit/>
          </a:bodyPr>
          <a:lstStyle>
            <a:lvl1pPr marL="0" indent="0">
              <a:buNone/>
              <a:defRPr sz="1846">
                <a:solidFill>
                  <a:srgbClr val="666666"/>
                </a:solidFill>
              </a:defRPr>
            </a:lvl1pPr>
          </a:lstStyle>
          <a:p>
            <a:pPr lvl="0"/>
            <a:r>
              <a:rPr lang="en-US" dirty="0"/>
              <a:t>Edit Master text styles</a:t>
            </a:r>
          </a:p>
        </p:txBody>
      </p:sp>
      <p:sp>
        <p:nvSpPr>
          <p:cNvPr id="5" name="Slide Number Placeholder 5">
            <a:extLst>
              <a:ext uri="{FF2B5EF4-FFF2-40B4-BE49-F238E27FC236}">
                <a16:creationId xmlns:a16="http://schemas.microsoft.com/office/drawing/2014/main" id="{FD31B7F3-D62B-42AF-885A-AF7980E5451F}"/>
              </a:ext>
            </a:extLst>
          </p:cNvPr>
          <p:cNvSpPr>
            <a:spLocks noGrp="1"/>
          </p:cNvSpPr>
          <p:nvPr>
            <p:ph type="sldNum" sz="quarter" idx="14"/>
          </p:nvPr>
        </p:nvSpPr>
        <p:spPr/>
        <p:txBody>
          <a:bodyPr/>
          <a:lstStyle>
            <a:lvl1pPr>
              <a:defRPr/>
            </a:lvl1pPr>
          </a:lstStyle>
          <a:p>
            <a:fld id="{D1172AC7-9466-402A-9974-F89409597618}" type="slidenum">
              <a:rPr lang="en-GB" altLang="en-US"/>
              <a:pPr/>
              <a:t>‹#›</a:t>
            </a:fld>
            <a:endParaRPr lang="en-GB" altLang="en-US"/>
          </a:p>
        </p:txBody>
      </p:sp>
    </p:spTree>
    <p:extLst>
      <p:ext uri="{BB962C8B-B14F-4D97-AF65-F5344CB8AC3E}">
        <p14:creationId xmlns:p14="http://schemas.microsoft.com/office/powerpoint/2010/main" val="3618157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0675" y="358598"/>
            <a:ext cx="8622651" cy="301456"/>
          </a:xfrm>
        </p:spPr>
        <p:txBody>
          <a:bodyPr/>
          <a:lstStyle/>
          <a:p>
            <a:r>
              <a:rPr lang="en-US" dirty="0"/>
              <a:t>Click to edit Master title style</a:t>
            </a:r>
          </a:p>
        </p:txBody>
      </p:sp>
      <p:sp>
        <p:nvSpPr>
          <p:cNvPr id="8" name="Text Placeholder 7"/>
          <p:cNvSpPr>
            <a:spLocks noGrp="1"/>
          </p:cNvSpPr>
          <p:nvPr>
            <p:ph type="body" sz="quarter" idx="13"/>
          </p:nvPr>
        </p:nvSpPr>
        <p:spPr>
          <a:xfrm>
            <a:off x="260675" y="660055"/>
            <a:ext cx="8622650" cy="355717"/>
          </a:xfrm>
        </p:spPr>
        <p:txBody>
          <a:bodyPr>
            <a:noAutofit/>
          </a:bodyPr>
          <a:lstStyle>
            <a:lvl1pPr marL="0" indent="0">
              <a:buNone/>
              <a:defRPr sz="1846">
                <a:solidFill>
                  <a:srgbClr val="666666"/>
                </a:solidFill>
              </a:defRPr>
            </a:lvl1pPr>
          </a:lstStyle>
          <a:p>
            <a:pPr lvl="0"/>
            <a:r>
              <a:rPr lang="en-US" dirty="0"/>
              <a:t>Edit Master text styles</a:t>
            </a:r>
          </a:p>
        </p:txBody>
      </p:sp>
      <p:sp>
        <p:nvSpPr>
          <p:cNvPr id="4" name="Slide Number Placeholder 5">
            <a:extLst>
              <a:ext uri="{FF2B5EF4-FFF2-40B4-BE49-F238E27FC236}">
                <a16:creationId xmlns:a16="http://schemas.microsoft.com/office/drawing/2014/main" id="{9D683EA4-9084-4025-85BB-E4C5D688CAE9}"/>
              </a:ext>
            </a:extLst>
          </p:cNvPr>
          <p:cNvSpPr>
            <a:spLocks noGrp="1"/>
          </p:cNvSpPr>
          <p:nvPr>
            <p:ph type="sldNum" sz="quarter" idx="14"/>
          </p:nvPr>
        </p:nvSpPr>
        <p:spPr/>
        <p:txBody>
          <a:bodyPr/>
          <a:lstStyle>
            <a:lvl1pPr>
              <a:defRPr/>
            </a:lvl1pPr>
          </a:lstStyle>
          <a:p>
            <a:fld id="{512836FE-6E63-4473-9074-B4B9E11A4B12}" type="slidenum">
              <a:rPr lang="en-GB" altLang="en-US"/>
              <a:pPr/>
              <a:t>‹#›</a:t>
            </a:fld>
            <a:endParaRPr lang="en-GB" altLang="en-US"/>
          </a:p>
        </p:txBody>
      </p:sp>
    </p:spTree>
    <p:extLst>
      <p:ext uri="{BB962C8B-B14F-4D97-AF65-F5344CB8AC3E}">
        <p14:creationId xmlns:p14="http://schemas.microsoft.com/office/powerpoint/2010/main" val="779779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8" name="Cover 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2" y="0"/>
            <a:ext cx="9134977" cy="6858000"/>
          </a:xfrm>
          <a:prstGeom prst="rect">
            <a:avLst/>
          </a:prstGeom>
        </p:spPr>
      </p:pic>
      <p:sp>
        <p:nvSpPr>
          <p:cNvPr id="3" name="Cobranding Logo"/>
          <p:cNvSpPr>
            <a:spLocks noGrp="1"/>
          </p:cNvSpPr>
          <p:nvPr>
            <p:ph type="pic" sz="quarter" idx="12" hasCustomPrompt="1"/>
          </p:nvPr>
        </p:nvSpPr>
        <p:spPr>
          <a:xfrm>
            <a:off x="577851" y="2381251"/>
            <a:ext cx="2466975" cy="1621367"/>
          </a:xfrm>
        </p:spPr>
        <p:txBody>
          <a:bodyPr/>
          <a:lstStyle>
            <a:lvl1pPr marL="0" indent="0">
              <a:buFontTx/>
              <a:buNone/>
              <a:defRPr/>
            </a:lvl1pPr>
          </a:lstStyle>
          <a:p>
            <a:r>
              <a:rPr lang="en-GB"/>
              <a:t>Cobranding</a:t>
            </a:r>
          </a:p>
        </p:txBody>
      </p:sp>
      <p:sp>
        <p:nvSpPr>
          <p:cNvPr id="10" name="OurLogo"/>
          <p:cNvSpPr>
            <a:spLocks noGrp="1" noChangeAspect="1"/>
          </p:cNvSpPr>
          <p:nvPr>
            <p:ph type="pic" sz="quarter" idx="13"/>
          </p:nvPr>
        </p:nvSpPr>
        <p:spPr>
          <a:xfrm>
            <a:off x="576000" y="768000"/>
            <a:ext cx="828000" cy="1104000"/>
          </a:xfrm>
        </p:spPr>
        <p:txBody>
          <a:bodyPr/>
          <a:lstStyle>
            <a:lvl1pPr marL="0" indent="0">
              <a:buNone/>
              <a:defRPr/>
            </a:lvl1pPr>
          </a:lstStyle>
          <a:p>
            <a:r>
              <a:rPr lang="en-US"/>
              <a:t>Click icon to add picture</a:t>
            </a:r>
            <a:endParaRPr lang="en-GB"/>
          </a:p>
        </p:txBody>
      </p:sp>
      <p:sp>
        <p:nvSpPr>
          <p:cNvPr id="5" name="Cover Additional Title"/>
          <p:cNvSpPr>
            <a:spLocks noGrp="1"/>
          </p:cNvSpPr>
          <p:nvPr>
            <p:ph type="body" sz="quarter" idx="11"/>
          </p:nvPr>
        </p:nvSpPr>
        <p:spPr>
          <a:xfrm>
            <a:off x="575999" y="5443634"/>
            <a:ext cx="5040000" cy="914833"/>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9" name="Cover Subtitle"/>
          <p:cNvSpPr>
            <a:spLocks noGrp="1"/>
          </p:cNvSpPr>
          <p:nvPr>
            <p:ph type="body" sz="quarter" idx="10"/>
          </p:nvPr>
        </p:nvSpPr>
        <p:spPr>
          <a:xfrm>
            <a:off x="575999" y="4861973"/>
            <a:ext cx="5040000" cy="573617"/>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7" name="Cover Title"/>
          <p:cNvSpPr>
            <a:spLocks noGrp="1"/>
          </p:cNvSpPr>
          <p:nvPr>
            <p:ph type="title"/>
          </p:nvPr>
        </p:nvSpPr>
        <p:spPr>
          <a:xfrm>
            <a:off x="576000" y="4265736"/>
            <a:ext cx="6389950" cy="5952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3595950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pPr/>
              <a:t>‹#›</a:t>
            </a:fld>
            <a:endParaRPr lang="en-GB"/>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200000"/>
            <a:ext cx="8568000" cy="5250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Title"/>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562229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5932088" y="1883543"/>
            <a:ext cx="2814175" cy="880533"/>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5934974" y="1143063"/>
            <a:ext cx="2811288" cy="5952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589877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7DEDB5-050D-4C72-9716-3824C5FE3D4D}"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1CC49B-7C45-440B-A8B1-8763CD6D393F}" type="slidenum">
              <a:rPr lang="en-GB" smtClean="0"/>
              <a:t>‹#›</a:t>
            </a:fld>
            <a:endParaRPr lang="en-GB"/>
          </a:p>
        </p:txBody>
      </p:sp>
    </p:spTree>
    <p:extLst>
      <p:ext uri="{BB962C8B-B14F-4D97-AF65-F5344CB8AC3E}">
        <p14:creationId xmlns:p14="http://schemas.microsoft.com/office/powerpoint/2010/main" val="266715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DEDB5-050D-4C72-9716-3824C5FE3D4D}" type="datetimeFigureOut">
              <a:rPr lang="en-GB" smtClean="0"/>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1CC49B-7C45-440B-A8B1-8763CD6D393F}" type="slidenum">
              <a:rPr lang="en-GB" smtClean="0"/>
              <a:t>‹#›</a:t>
            </a:fld>
            <a:endParaRPr lang="en-GB"/>
          </a:p>
        </p:txBody>
      </p:sp>
    </p:spTree>
    <p:extLst>
      <p:ext uri="{BB962C8B-B14F-4D97-AF65-F5344CB8AC3E}">
        <p14:creationId xmlns:p14="http://schemas.microsoft.com/office/powerpoint/2010/main" val="401502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DEDB5-050D-4C72-9716-3824C5FE3D4D}" type="datetimeFigureOut">
              <a:rPr lang="en-GB" smtClean="0"/>
              <a:t>07/02/2020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1CC49B-7C45-440B-A8B1-8763CD6D393F}" type="slidenum">
              <a:rPr lang="en-GB" smtClean="0"/>
              <a:t>‹#›</a:t>
            </a:fld>
            <a:endParaRPr lang="en-GB"/>
          </a:p>
        </p:txBody>
      </p:sp>
    </p:spTree>
    <p:extLst>
      <p:ext uri="{BB962C8B-B14F-4D97-AF65-F5344CB8AC3E}">
        <p14:creationId xmlns:p14="http://schemas.microsoft.com/office/powerpoint/2010/main" val="274936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7DEDB5-050D-4C72-9716-3824C5FE3D4D}" type="datetimeFigureOut">
              <a:rPr lang="en-GB" smtClean="0"/>
              <a:t>07/02/2020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1CC49B-7C45-440B-A8B1-8763CD6D393F}" type="slidenum">
              <a:rPr lang="en-GB" smtClean="0"/>
              <a:t>‹#›</a:t>
            </a:fld>
            <a:endParaRPr lang="en-GB"/>
          </a:p>
        </p:txBody>
      </p:sp>
    </p:spTree>
    <p:extLst>
      <p:ext uri="{BB962C8B-B14F-4D97-AF65-F5344CB8AC3E}">
        <p14:creationId xmlns:p14="http://schemas.microsoft.com/office/powerpoint/2010/main" val="841280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DEDB5-050D-4C72-9716-3824C5FE3D4D}" type="datetimeFigureOut">
              <a:rPr lang="en-GB" smtClean="0"/>
              <a:t>07/02/2020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1CC49B-7C45-440B-A8B1-8763CD6D393F}" type="slidenum">
              <a:rPr lang="en-GB" smtClean="0"/>
              <a:t>‹#›</a:t>
            </a:fld>
            <a:endParaRPr lang="en-GB"/>
          </a:p>
        </p:txBody>
      </p:sp>
    </p:spTree>
    <p:extLst>
      <p:ext uri="{BB962C8B-B14F-4D97-AF65-F5344CB8AC3E}">
        <p14:creationId xmlns:p14="http://schemas.microsoft.com/office/powerpoint/2010/main" val="339378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7DEDB5-050D-4C72-9716-3824C5FE3D4D}" type="datetimeFigureOut">
              <a:rPr lang="en-GB" smtClean="0"/>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1CC49B-7C45-440B-A8B1-8763CD6D393F}" type="slidenum">
              <a:rPr lang="en-GB" smtClean="0"/>
              <a:t>‹#›</a:t>
            </a:fld>
            <a:endParaRPr lang="en-GB"/>
          </a:p>
        </p:txBody>
      </p:sp>
    </p:spTree>
    <p:extLst>
      <p:ext uri="{BB962C8B-B14F-4D97-AF65-F5344CB8AC3E}">
        <p14:creationId xmlns:p14="http://schemas.microsoft.com/office/powerpoint/2010/main" val="354891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7DEDB5-050D-4C72-9716-3824C5FE3D4D}" type="datetimeFigureOut">
              <a:rPr lang="en-GB" smtClean="0"/>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1CC49B-7C45-440B-A8B1-8763CD6D393F}" type="slidenum">
              <a:rPr lang="en-GB" smtClean="0"/>
              <a:t>‹#›</a:t>
            </a:fld>
            <a:endParaRPr lang="en-GB"/>
          </a:p>
        </p:txBody>
      </p:sp>
    </p:spTree>
    <p:extLst>
      <p:ext uri="{BB962C8B-B14F-4D97-AF65-F5344CB8AC3E}">
        <p14:creationId xmlns:p14="http://schemas.microsoft.com/office/powerpoint/2010/main" val="253038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DEDB5-050D-4C72-9716-3824C5FE3D4D}" type="datetimeFigureOut">
              <a:rPr lang="en-GB" smtClean="0"/>
              <a:t>07/02/2020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CC49B-7C45-440B-A8B1-8763CD6D393F}" type="slidenum">
              <a:rPr lang="en-GB" smtClean="0"/>
              <a:t>‹#›</a:t>
            </a:fld>
            <a:endParaRPr lang="en-GB"/>
          </a:p>
        </p:txBody>
      </p:sp>
    </p:spTree>
    <p:extLst>
      <p:ext uri="{BB962C8B-B14F-4D97-AF65-F5344CB8AC3E}">
        <p14:creationId xmlns:p14="http://schemas.microsoft.com/office/powerpoint/2010/main" val="20061763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image" Target="../media/image4.jpe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5.xml"/><Relationship Id="rId7" Type="http://schemas.openxmlformats.org/officeDocument/2006/relationships/image" Target="../media/image28.png"/><Relationship Id="rId2" Type="http://schemas.openxmlformats.org/officeDocument/2006/relationships/slideLayout" Target="../slideLayouts/slideLayout16.xml"/><Relationship Id="rId1" Type="http://schemas.openxmlformats.org/officeDocument/2006/relationships/tags" Target="../tags/tag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emf"/><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8.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9.xml"/><Relationship Id="rId6" Type="http://schemas.openxmlformats.org/officeDocument/2006/relationships/image" Target="../media/image39.png"/><Relationship Id="rId5" Type="http://schemas.openxmlformats.org/officeDocument/2006/relationships/hyperlink" Target="http://www.legalandgeneral.com/fw" TargetMode="Externa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11.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52.jpe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43.png"/><Relationship Id="rId7" Type="http://schemas.openxmlformats.org/officeDocument/2006/relationships/image" Target="../media/image60.png"/><Relationship Id="rId12"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49.png"/><Relationship Id="rId5" Type="http://schemas.openxmlformats.org/officeDocument/2006/relationships/image" Target="../media/image58.jpeg"/><Relationship Id="rId10" Type="http://schemas.openxmlformats.org/officeDocument/2006/relationships/image" Target="../media/image63.png"/><Relationship Id="rId4" Type="http://schemas.openxmlformats.org/officeDocument/2006/relationships/image" Target="../media/image44.png"/><Relationship Id="rId9"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43.png"/><Relationship Id="rId7"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4.jpeg"/><Relationship Id="rId4" Type="http://schemas.openxmlformats.org/officeDocument/2006/relationships/image" Target="../media/image44.png"/><Relationship Id="rId9"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7.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jpeg"/></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5.jpeg"/><Relationship Id="rId7"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8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5.xml"/><Relationship Id="rId1" Type="http://schemas.openxmlformats.org/officeDocument/2006/relationships/vmlDrawing" Target="../drawings/vmlDrawing2.vml"/><Relationship Id="rId4" Type="http://schemas.openxmlformats.org/officeDocument/2006/relationships/image" Target="../media/image83.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0127C8-968A-468F-8F54-B03FF941664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1716" y="1215263"/>
            <a:ext cx="2513457" cy="2932367"/>
          </a:xfrm>
        </p:spPr>
      </p:pic>
      <p:pic>
        <p:nvPicPr>
          <p:cNvPr id="13" name="Picture 12">
            <a:extLst>
              <a:ext uri="{FF2B5EF4-FFF2-40B4-BE49-F238E27FC236}">
                <a16:creationId xmlns:a16="http://schemas.microsoft.com/office/drawing/2014/main" id="{018EE791-4954-4DDB-8997-689B7F8C6D7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905937" y="0"/>
            <a:ext cx="2238063" cy="2095022"/>
          </a:xfrm>
          <a:prstGeom prst="rect">
            <a:avLst/>
          </a:prstGeom>
        </p:spPr>
      </p:pic>
      <p:sp>
        <p:nvSpPr>
          <p:cNvPr id="14" name="Rectangle: Rounded Corners 13">
            <a:extLst>
              <a:ext uri="{FF2B5EF4-FFF2-40B4-BE49-F238E27FC236}">
                <a16:creationId xmlns:a16="http://schemas.microsoft.com/office/drawing/2014/main" id="{B4D491C1-5AF4-4477-ABDA-CE53222548DD}"/>
              </a:ext>
            </a:extLst>
          </p:cNvPr>
          <p:cNvSpPr/>
          <p:nvPr/>
        </p:nvSpPr>
        <p:spPr>
          <a:xfrm>
            <a:off x="2584035" y="2220073"/>
            <a:ext cx="3975931" cy="1365191"/>
          </a:xfrm>
          <a:prstGeom prst="roundRect">
            <a:avLst/>
          </a:prstGeom>
          <a:solidFill>
            <a:srgbClr val="8C1B40"/>
          </a:solidFill>
          <a:ln>
            <a:solidFill>
              <a:srgbClr val="8C1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400" spc="113" dirty="0">
                <a:latin typeface="Raleway" panose="020B0503030101060003" pitchFamily="34" charset="0"/>
              </a:rPr>
              <a:t>ANNUAL CONFERENCE</a:t>
            </a:r>
          </a:p>
          <a:p>
            <a:pPr algn="ctr">
              <a:lnSpc>
                <a:spcPct val="150000"/>
              </a:lnSpc>
            </a:pPr>
            <a:r>
              <a:rPr lang="en-GB" sz="2400" spc="113" dirty="0">
                <a:latin typeface="Raleway" panose="020B0503030101060003" pitchFamily="34" charset="0"/>
              </a:rPr>
              <a:t>11 FEBRUARY 2020</a:t>
            </a:r>
          </a:p>
        </p:txBody>
      </p:sp>
      <p:sp>
        <p:nvSpPr>
          <p:cNvPr id="15" name="Rectangle 14">
            <a:extLst>
              <a:ext uri="{FF2B5EF4-FFF2-40B4-BE49-F238E27FC236}">
                <a16:creationId xmlns:a16="http://schemas.microsoft.com/office/drawing/2014/main" id="{DBB3A529-438A-4B1C-ADDA-F0FC5DF92578}"/>
              </a:ext>
            </a:extLst>
          </p:cNvPr>
          <p:cNvSpPr/>
          <p:nvPr/>
        </p:nvSpPr>
        <p:spPr>
          <a:xfrm>
            <a:off x="1997283" y="3832023"/>
            <a:ext cx="527889" cy="265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TextBox 19">
            <a:extLst>
              <a:ext uri="{FF2B5EF4-FFF2-40B4-BE49-F238E27FC236}">
                <a16:creationId xmlns:a16="http://schemas.microsoft.com/office/drawing/2014/main" id="{0CCE50AC-4346-4681-9741-1EE771F1DA1B}"/>
              </a:ext>
            </a:extLst>
          </p:cNvPr>
          <p:cNvSpPr txBox="1"/>
          <p:nvPr/>
        </p:nvSpPr>
        <p:spPr>
          <a:xfrm>
            <a:off x="102029" y="4692867"/>
            <a:ext cx="1352372" cy="300082"/>
          </a:xfrm>
          <a:prstGeom prst="rect">
            <a:avLst/>
          </a:prstGeom>
          <a:noFill/>
        </p:spPr>
        <p:txBody>
          <a:bodyPr wrap="square" rtlCol="0">
            <a:spAutoFit/>
          </a:bodyPr>
          <a:lstStyle/>
          <a:p>
            <a:r>
              <a:rPr lang="en-GB" sz="1350" dirty="0">
                <a:latin typeface="Raleway" panose="020B0503030101060003" pitchFamily="34" charset="0"/>
              </a:rPr>
              <a:t>Sponsored by:</a:t>
            </a:r>
          </a:p>
        </p:txBody>
      </p:sp>
      <p:grpSp>
        <p:nvGrpSpPr>
          <p:cNvPr id="46" name="Group 45">
            <a:extLst>
              <a:ext uri="{FF2B5EF4-FFF2-40B4-BE49-F238E27FC236}">
                <a16:creationId xmlns:a16="http://schemas.microsoft.com/office/drawing/2014/main" id="{90FB5318-A6B2-4939-8320-6977738A3CDA}"/>
              </a:ext>
            </a:extLst>
          </p:cNvPr>
          <p:cNvGrpSpPr/>
          <p:nvPr/>
        </p:nvGrpSpPr>
        <p:grpSpPr>
          <a:xfrm>
            <a:off x="170028" y="4692868"/>
            <a:ext cx="8803943" cy="1133182"/>
            <a:chOff x="192459" y="4770209"/>
            <a:chExt cx="11738591" cy="1510909"/>
          </a:xfrm>
        </p:grpSpPr>
        <p:grpSp>
          <p:nvGrpSpPr>
            <p:cNvPr id="43" name="Group 42">
              <a:extLst>
                <a:ext uri="{FF2B5EF4-FFF2-40B4-BE49-F238E27FC236}">
                  <a16:creationId xmlns:a16="http://schemas.microsoft.com/office/drawing/2014/main" id="{E9A16712-E6DC-4A5A-9BC3-F4553B121583}"/>
                </a:ext>
              </a:extLst>
            </p:cNvPr>
            <p:cNvGrpSpPr/>
            <p:nvPr/>
          </p:nvGrpSpPr>
          <p:grpSpPr>
            <a:xfrm>
              <a:off x="192459" y="4770209"/>
              <a:ext cx="11738591" cy="1510909"/>
              <a:chOff x="150975" y="4713635"/>
              <a:chExt cx="13053252" cy="1758946"/>
            </a:xfrm>
          </p:grpSpPr>
          <p:pic>
            <p:nvPicPr>
              <p:cNvPr id="21" name="Picture 20">
                <a:extLst>
                  <a:ext uri="{FF2B5EF4-FFF2-40B4-BE49-F238E27FC236}">
                    <a16:creationId xmlns:a16="http://schemas.microsoft.com/office/drawing/2014/main" id="{94244539-ADEC-43ED-9D01-D2CC1DADA8A3}"/>
                  </a:ext>
                </a:extLst>
              </p:cNvPr>
              <p:cNvPicPr/>
              <p:nvPr/>
            </p:nvPicPr>
            <p:blipFill>
              <a:blip r:embed="rId4" cstate="screen">
                <a:extLst>
                  <a:ext uri="{28A0092B-C50C-407E-A947-70E740481C1C}">
                    <a14:useLocalDpi xmlns:a14="http://schemas.microsoft.com/office/drawing/2010/main"/>
                  </a:ext>
                </a:extLst>
              </a:blip>
              <a:stretch>
                <a:fillRect/>
              </a:stretch>
            </p:blipFill>
            <p:spPr>
              <a:xfrm>
                <a:off x="1939201" y="5921381"/>
                <a:ext cx="920973" cy="359688"/>
              </a:xfrm>
              <a:prstGeom prst="rect">
                <a:avLst/>
              </a:prstGeom>
            </p:spPr>
          </p:pic>
          <p:pic>
            <p:nvPicPr>
              <p:cNvPr id="22" name="Picture 21" descr="A drawing of a face&#10;&#10;Description automatically generated">
                <a:extLst>
                  <a:ext uri="{FF2B5EF4-FFF2-40B4-BE49-F238E27FC236}">
                    <a16:creationId xmlns:a16="http://schemas.microsoft.com/office/drawing/2014/main" id="{B7345C2E-71EB-4E6F-9965-FAF4CC65BBA4}"/>
                  </a:ext>
                </a:extLst>
              </p:cNvPr>
              <p:cNvPicPr/>
              <p:nvPr/>
            </p:nvPicPr>
            <p:blipFill>
              <a:blip r:embed="rId5" cstate="screen">
                <a:extLst>
                  <a:ext uri="{28A0092B-C50C-407E-A947-70E740481C1C}">
                    <a14:useLocalDpi xmlns:a14="http://schemas.microsoft.com/office/drawing/2010/main"/>
                  </a:ext>
                </a:extLst>
              </a:blip>
              <a:stretch>
                <a:fillRect/>
              </a:stretch>
            </p:blipFill>
            <p:spPr>
              <a:xfrm>
                <a:off x="2980389" y="5956222"/>
                <a:ext cx="920973" cy="330835"/>
              </a:xfrm>
              <a:prstGeom prst="rect">
                <a:avLst/>
              </a:prstGeom>
            </p:spPr>
          </p:pic>
          <p:pic>
            <p:nvPicPr>
              <p:cNvPr id="23" name="Picture 22" descr="A picture containing clipart&#10;&#10;Description automatically generated">
                <a:extLst>
                  <a:ext uri="{FF2B5EF4-FFF2-40B4-BE49-F238E27FC236}">
                    <a16:creationId xmlns:a16="http://schemas.microsoft.com/office/drawing/2014/main" id="{1F54C784-CF40-4076-932D-DF48777DB54F}"/>
                  </a:ext>
                </a:extLst>
              </p:cNvPr>
              <p:cNvPicPr/>
              <p:nvPr/>
            </p:nvPicPr>
            <p:blipFill>
              <a:blip r:embed="rId6" cstate="screen">
                <a:extLst>
                  <a:ext uri="{28A0092B-C50C-407E-A947-70E740481C1C}">
                    <a14:useLocalDpi xmlns:a14="http://schemas.microsoft.com/office/drawing/2010/main"/>
                  </a:ext>
                </a:extLst>
              </a:blip>
              <a:stretch>
                <a:fillRect/>
              </a:stretch>
            </p:blipFill>
            <p:spPr>
              <a:xfrm>
                <a:off x="4105512" y="5997625"/>
                <a:ext cx="840787" cy="248028"/>
              </a:xfrm>
              <a:prstGeom prst="rect">
                <a:avLst/>
              </a:prstGeom>
            </p:spPr>
          </p:pic>
          <p:pic>
            <p:nvPicPr>
              <p:cNvPr id="24" name="Picture 23" descr="A close up of a sign&#10;&#10;Description automatically generated">
                <a:extLst>
                  <a:ext uri="{FF2B5EF4-FFF2-40B4-BE49-F238E27FC236}">
                    <a16:creationId xmlns:a16="http://schemas.microsoft.com/office/drawing/2014/main" id="{089C993A-0BD4-40A4-908B-B17C8A5864C7}"/>
                  </a:ext>
                </a:extLst>
              </p:cNvPr>
              <p:cNvPicPr/>
              <p:nvPr/>
            </p:nvPicPr>
            <p:blipFill>
              <a:blip r:embed="rId7" cstate="screen">
                <a:extLst>
                  <a:ext uri="{28A0092B-C50C-407E-A947-70E740481C1C}">
                    <a14:useLocalDpi xmlns:a14="http://schemas.microsoft.com/office/drawing/2010/main"/>
                  </a:ext>
                </a:extLst>
              </a:blip>
              <a:stretch>
                <a:fillRect/>
              </a:stretch>
            </p:blipFill>
            <p:spPr>
              <a:xfrm>
                <a:off x="5118639" y="5777256"/>
                <a:ext cx="695325" cy="695325"/>
              </a:xfrm>
              <a:prstGeom prst="rect">
                <a:avLst/>
              </a:prstGeom>
            </p:spPr>
          </p:pic>
          <p:pic>
            <p:nvPicPr>
              <p:cNvPr id="25" name="Picture 24" descr="A close up of a sign&#10;&#10;Description automatically generated">
                <a:extLst>
                  <a:ext uri="{FF2B5EF4-FFF2-40B4-BE49-F238E27FC236}">
                    <a16:creationId xmlns:a16="http://schemas.microsoft.com/office/drawing/2014/main" id="{F0D965EC-0440-438C-A3C2-D1849724582C}"/>
                  </a:ext>
                </a:extLst>
              </p:cNvPr>
              <p:cNvPicPr/>
              <p:nvPr/>
            </p:nvPicPr>
            <p:blipFill>
              <a:blip r:embed="rId8" cstate="screen">
                <a:extLst>
                  <a:ext uri="{28A0092B-C50C-407E-A947-70E740481C1C}">
                    <a14:useLocalDpi xmlns:a14="http://schemas.microsoft.com/office/drawing/2010/main"/>
                  </a:ext>
                </a:extLst>
              </a:blip>
              <a:stretch>
                <a:fillRect/>
              </a:stretch>
            </p:blipFill>
            <p:spPr>
              <a:xfrm>
                <a:off x="5983682" y="5921381"/>
                <a:ext cx="875665" cy="401955"/>
              </a:xfrm>
              <a:prstGeom prst="rect">
                <a:avLst/>
              </a:prstGeom>
            </p:spPr>
          </p:pic>
          <p:pic>
            <p:nvPicPr>
              <p:cNvPr id="26" name="Picture 25" descr="A picture containing object&#10;&#10;Description automatically generated">
                <a:extLst>
                  <a:ext uri="{FF2B5EF4-FFF2-40B4-BE49-F238E27FC236}">
                    <a16:creationId xmlns:a16="http://schemas.microsoft.com/office/drawing/2014/main" id="{2FE6A983-FF3B-4E71-8E5D-A52D02F1CA10}"/>
                  </a:ext>
                </a:extLst>
              </p:cNvPr>
              <p:cNvPicPr/>
              <p:nvPr/>
            </p:nvPicPr>
            <p:blipFill>
              <a:blip r:embed="rId9" cstate="screen">
                <a:extLst>
                  <a:ext uri="{28A0092B-C50C-407E-A947-70E740481C1C}">
                    <a14:useLocalDpi xmlns:a14="http://schemas.microsoft.com/office/drawing/2010/main"/>
                  </a:ext>
                </a:extLst>
              </a:blip>
              <a:stretch>
                <a:fillRect/>
              </a:stretch>
            </p:blipFill>
            <p:spPr>
              <a:xfrm>
                <a:off x="6883816" y="5929165"/>
                <a:ext cx="1200150" cy="380365"/>
              </a:xfrm>
              <a:prstGeom prst="rect">
                <a:avLst/>
              </a:prstGeom>
            </p:spPr>
          </p:pic>
          <p:pic>
            <p:nvPicPr>
              <p:cNvPr id="27" name="Picture 26">
                <a:extLst>
                  <a:ext uri="{FF2B5EF4-FFF2-40B4-BE49-F238E27FC236}">
                    <a16:creationId xmlns:a16="http://schemas.microsoft.com/office/drawing/2014/main" id="{A1B8B5F0-3CC4-4908-932A-2C35D5260197}"/>
                  </a:ext>
                </a:extLst>
              </p:cNvPr>
              <p:cNvPicPr/>
              <p:nvPr/>
            </p:nvPicPr>
            <p:blipFill>
              <a:blip r:embed="rId10" cstate="screen">
                <a:extLst>
                  <a:ext uri="{28A0092B-C50C-407E-A947-70E740481C1C}">
                    <a14:useLocalDpi xmlns:a14="http://schemas.microsoft.com/office/drawing/2010/main"/>
                  </a:ext>
                </a:extLst>
              </a:blip>
              <a:stretch>
                <a:fillRect/>
              </a:stretch>
            </p:blipFill>
            <p:spPr>
              <a:xfrm>
                <a:off x="12183147" y="5864078"/>
                <a:ext cx="1021080" cy="510539"/>
              </a:xfrm>
              <a:prstGeom prst="rect">
                <a:avLst/>
              </a:prstGeom>
            </p:spPr>
          </p:pic>
          <p:pic>
            <p:nvPicPr>
              <p:cNvPr id="28" name="Picture 27" descr="A close up of a logo&#10;&#10;Description automatically generated">
                <a:extLst>
                  <a:ext uri="{FF2B5EF4-FFF2-40B4-BE49-F238E27FC236}">
                    <a16:creationId xmlns:a16="http://schemas.microsoft.com/office/drawing/2014/main" id="{E405D732-90E1-47BE-A7E5-48563B506F69}"/>
                  </a:ext>
                </a:extLst>
              </p:cNvPr>
              <p:cNvPicPr/>
              <p:nvPr/>
            </p:nvPicPr>
            <p:blipFill>
              <a:blip r:embed="rId11" cstate="screen">
                <a:extLst>
                  <a:ext uri="{28A0092B-C50C-407E-A947-70E740481C1C}">
                    <a14:useLocalDpi xmlns:a14="http://schemas.microsoft.com/office/drawing/2010/main"/>
                  </a:ext>
                </a:extLst>
              </a:blip>
              <a:stretch>
                <a:fillRect/>
              </a:stretch>
            </p:blipFill>
            <p:spPr>
              <a:xfrm>
                <a:off x="11172817" y="5901225"/>
                <a:ext cx="803910" cy="436245"/>
              </a:xfrm>
              <a:prstGeom prst="rect">
                <a:avLst/>
              </a:prstGeom>
            </p:spPr>
          </p:pic>
          <p:pic>
            <p:nvPicPr>
              <p:cNvPr id="29" name="Picture 28">
                <a:extLst>
                  <a:ext uri="{FF2B5EF4-FFF2-40B4-BE49-F238E27FC236}">
                    <a16:creationId xmlns:a16="http://schemas.microsoft.com/office/drawing/2014/main" id="{50A268A9-B2D2-49A3-BDA5-55AF94CA2101}"/>
                  </a:ext>
                </a:extLst>
              </p:cNvPr>
              <p:cNvPicPr/>
              <p:nvPr/>
            </p:nvPicPr>
            <p:blipFill>
              <a:blip r:embed="rId12" cstate="screen">
                <a:extLst>
                  <a:ext uri="{28A0092B-C50C-407E-A947-70E740481C1C}">
                    <a14:useLocalDpi xmlns:a14="http://schemas.microsoft.com/office/drawing/2010/main"/>
                  </a:ext>
                </a:extLst>
              </a:blip>
              <a:stretch>
                <a:fillRect/>
              </a:stretch>
            </p:blipFill>
            <p:spPr>
              <a:xfrm>
                <a:off x="8108434" y="5929165"/>
                <a:ext cx="2064843" cy="425447"/>
              </a:xfrm>
              <a:prstGeom prst="rect">
                <a:avLst/>
              </a:prstGeom>
            </p:spPr>
          </p:pic>
          <p:pic>
            <p:nvPicPr>
              <p:cNvPr id="30" name="Graphic 213">
                <a:extLst>
                  <a:ext uri="{FF2B5EF4-FFF2-40B4-BE49-F238E27FC236}">
                    <a16:creationId xmlns:a16="http://schemas.microsoft.com/office/drawing/2014/main" id="{EAC9C86A-9DA6-4CFA-B8A1-FCA1225B0DD4}"/>
                  </a:ext>
                </a:extLst>
              </p:cNvPr>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50975" y="6055240"/>
                <a:ext cx="1580803" cy="132800"/>
              </a:xfrm>
              <a:prstGeom prst="rect">
                <a:avLst/>
              </a:prstGeom>
            </p:spPr>
          </p:pic>
          <p:pic>
            <p:nvPicPr>
              <p:cNvPr id="31" name="Picture 30">
                <a:extLst>
                  <a:ext uri="{FF2B5EF4-FFF2-40B4-BE49-F238E27FC236}">
                    <a16:creationId xmlns:a16="http://schemas.microsoft.com/office/drawing/2014/main" id="{40A15FCD-D62A-4AE5-98B6-43097896182D}"/>
                  </a:ext>
                </a:extLst>
              </p:cNvPr>
              <p:cNvPicPr/>
              <p:nvPr/>
            </p:nvPicPr>
            <p:blipFill>
              <a:blip r:embed="rId15" cstate="screen">
                <a:extLst>
                  <a:ext uri="{28A0092B-C50C-407E-A947-70E740481C1C}">
                    <a14:useLocalDpi xmlns:a14="http://schemas.microsoft.com/office/drawing/2010/main"/>
                  </a:ext>
                </a:extLst>
              </a:blip>
              <a:stretch>
                <a:fillRect/>
              </a:stretch>
            </p:blipFill>
            <p:spPr>
              <a:xfrm>
                <a:off x="3154329" y="4978180"/>
                <a:ext cx="1791970" cy="330834"/>
              </a:xfrm>
              <a:prstGeom prst="rect">
                <a:avLst/>
              </a:prstGeom>
            </p:spPr>
          </p:pic>
          <p:pic>
            <p:nvPicPr>
              <p:cNvPr id="32" name="Picture 31" descr="A close up of a sign&#10;&#10;Description automatically generated">
                <a:extLst>
                  <a:ext uri="{FF2B5EF4-FFF2-40B4-BE49-F238E27FC236}">
                    <a16:creationId xmlns:a16="http://schemas.microsoft.com/office/drawing/2014/main" id="{192DDF05-2519-4083-BB37-F588EC96C186}"/>
                  </a:ext>
                </a:extLst>
              </p:cNvPr>
              <p:cNvPicPr/>
              <p:nvPr/>
            </p:nvPicPr>
            <p:blipFill>
              <a:blip r:embed="rId16" cstate="screen">
                <a:extLst>
                  <a:ext uri="{28A0092B-C50C-407E-A947-70E740481C1C}">
                    <a14:useLocalDpi xmlns:a14="http://schemas.microsoft.com/office/drawing/2010/main"/>
                  </a:ext>
                </a:extLst>
              </a:blip>
              <a:stretch>
                <a:fillRect/>
              </a:stretch>
            </p:blipFill>
            <p:spPr>
              <a:xfrm>
                <a:off x="8394301" y="4713635"/>
                <a:ext cx="1151890" cy="722631"/>
              </a:xfrm>
              <a:prstGeom prst="rect">
                <a:avLst/>
              </a:prstGeom>
            </p:spPr>
          </p:pic>
          <p:pic>
            <p:nvPicPr>
              <p:cNvPr id="33" name="Picture 32">
                <a:extLst>
                  <a:ext uri="{FF2B5EF4-FFF2-40B4-BE49-F238E27FC236}">
                    <a16:creationId xmlns:a16="http://schemas.microsoft.com/office/drawing/2014/main" id="{0356A606-35F4-41F1-9471-EA006C7C015D}"/>
                  </a:ext>
                </a:extLst>
              </p:cNvPr>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0246943" y="5748870"/>
                <a:ext cx="719455" cy="719454"/>
              </a:xfrm>
              <a:prstGeom prst="rect">
                <a:avLst/>
              </a:prstGeom>
              <a:noFill/>
              <a:ln>
                <a:noFill/>
              </a:ln>
            </p:spPr>
          </p:pic>
        </p:grpSp>
        <p:sp>
          <p:nvSpPr>
            <p:cNvPr id="44" name="TextBox 43">
              <a:extLst>
                <a:ext uri="{FF2B5EF4-FFF2-40B4-BE49-F238E27FC236}">
                  <a16:creationId xmlns:a16="http://schemas.microsoft.com/office/drawing/2014/main" id="{5944D251-961D-45D6-AF99-6C7183436AB2}"/>
                </a:ext>
              </a:extLst>
            </p:cNvPr>
            <p:cNvSpPr txBox="1"/>
            <p:nvPr/>
          </p:nvSpPr>
          <p:spPr>
            <a:xfrm>
              <a:off x="3003639" y="5270221"/>
              <a:ext cx="1803163" cy="338555"/>
            </a:xfrm>
            <a:prstGeom prst="rect">
              <a:avLst/>
            </a:prstGeom>
            <a:noFill/>
          </p:spPr>
          <p:txBody>
            <a:bodyPr wrap="square" rtlCol="0">
              <a:spAutoFit/>
            </a:bodyPr>
            <a:lstStyle/>
            <a:p>
              <a:r>
                <a:rPr lang="en-GB" sz="1050" dirty="0">
                  <a:latin typeface="Raleway" panose="020B0503030101060003" pitchFamily="34" charset="0"/>
                </a:rPr>
                <a:t>Expert Partner</a:t>
              </a:r>
            </a:p>
          </p:txBody>
        </p:sp>
        <p:sp>
          <p:nvSpPr>
            <p:cNvPr id="45" name="TextBox 44">
              <a:extLst>
                <a:ext uri="{FF2B5EF4-FFF2-40B4-BE49-F238E27FC236}">
                  <a16:creationId xmlns:a16="http://schemas.microsoft.com/office/drawing/2014/main" id="{D642B519-43B8-484C-A017-4C31C1123EDE}"/>
                </a:ext>
              </a:extLst>
            </p:cNvPr>
            <p:cNvSpPr txBox="1"/>
            <p:nvPr/>
          </p:nvSpPr>
          <p:spPr>
            <a:xfrm>
              <a:off x="7468446" y="5390940"/>
              <a:ext cx="1803163" cy="338555"/>
            </a:xfrm>
            <a:prstGeom prst="rect">
              <a:avLst/>
            </a:prstGeom>
            <a:noFill/>
          </p:spPr>
          <p:txBody>
            <a:bodyPr wrap="square" rtlCol="0">
              <a:spAutoFit/>
            </a:bodyPr>
            <a:lstStyle/>
            <a:p>
              <a:r>
                <a:rPr lang="en-GB" sz="1050" dirty="0">
                  <a:latin typeface="Raleway" panose="020B0503030101060003" pitchFamily="34" charset="0"/>
                </a:rPr>
                <a:t>Expert Partner</a:t>
              </a:r>
            </a:p>
          </p:txBody>
        </p:sp>
      </p:grpSp>
      <p:sp>
        <p:nvSpPr>
          <p:cNvPr id="47" name="Rectangle 46">
            <a:extLst>
              <a:ext uri="{FF2B5EF4-FFF2-40B4-BE49-F238E27FC236}">
                <a16:creationId xmlns:a16="http://schemas.microsoft.com/office/drawing/2014/main" id="{5B649345-EF48-44E8-9B7C-695A458AD5B9}"/>
              </a:ext>
            </a:extLst>
          </p:cNvPr>
          <p:cNvSpPr/>
          <p:nvPr/>
        </p:nvSpPr>
        <p:spPr>
          <a:xfrm>
            <a:off x="0" y="4550504"/>
            <a:ext cx="9144000" cy="48586"/>
          </a:xfrm>
          <a:prstGeom prst="rect">
            <a:avLst/>
          </a:prstGeom>
          <a:solidFill>
            <a:srgbClr val="F39200"/>
          </a:solidFill>
          <a:ln>
            <a:solidFill>
              <a:srgbClr val="F3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603133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031" y="1282537"/>
            <a:ext cx="7984456" cy="4916143"/>
          </a:xfrm>
        </p:spPr>
        <p:txBody>
          <a:bodyPr>
            <a:normAutofit fontScale="70000" lnSpcReduction="20000"/>
          </a:bodyPr>
          <a:lstStyle/>
          <a:p>
            <a:pPr>
              <a:buClr>
                <a:srgbClr val="F39200"/>
              </a:buClr>
            </a:pPr>
            <a:r>
              <a:rPr lang="en-GB" dirty="0">
                <a:solidFill>
                  <a:schemeClr val="bg1">
                    <a:lumMod val="50000"/>
                  </a:schemeClr>
                </a:solidFill>
              </a:rPr>
              <a:t>Are the principles right/practical?</a:t>
            </a:r>
          </a:p>
          <a:p>
            <a:pPr>
              <a:buClr>
                <a:srgbClr val="F39200"/>
              </a:buClr>
            </a:pPr>
            <a:r>
              <a:rPr lang="en-GB" dirty="0">
                <a:solidFill>
                  <a:schemeClr val="bg1">
                    <a:lumMod val="50000"/>
                  </a:schemeClr>
                </a:solidFill>
              </a:rPr>
              <a:t>Is the definition of a “standard case” right/workable?</a:t>
            </a:r>
          </a:p>
          <a:p>
            <a:pPr>
              <a:buClr>
                <a:srgbClr val="F39200"/>
              </a:buClr>
            </a:pPr>
            <a:r>
              <a:rPr lang="en-GB" dirty="0">
                <a:solidFill>
                  <a:schemeClr val="bg1">
                    <a:lumMod val="50000"/>
                  </a:schemeClr>
                </a:solidFill>
              </a:rPr>
              <a:t>Is the definition of a “non-standard case” right/ workable?</a:t>
            </a:r>
          </a:p>
          <a:p>
            <a:pPr>
              <a:buClr>
                <a:srgbClr val="F39200"/>
              </a:buClr>
            </a:pPr>
            <a:r>
              <a:rPr lang="en-GB" dirty="0">
                <a:solidFill>
                  <a:schemeClr val="bg1">
                    <a:lumMod val="50000"/>
                  </a:schemeClr>
                </a:solidFill>
              </a:rPr>
              <a:t>Are the proposed timescales realistic and achievable?</a:t>
            </a:r>
          </a:p>
          <a:p>
            <a:pPr>
              <a:buClr>
                <a:srgbClr val="F39200"/>
              </a:buClr>
            </a:pPr>
            <a:r>
              <a:rPr lang="en-GB" dirty="0">
                <a:solidFill>
                  <a:schemeClr val="bg1">
                    <a:lumMod val="50000"/>
                  </a:schemeClr>
                </a:solidFill>
              </a:rPr>
              <a:t>How much emphasis should there be on automation?</a:t>
            </a:r>
          </a:p>
          <a:p>
            <a:pPr>
              <a:buClr>
                <a:srgbClr val="F39200"/>
              </a:buClr>
            </a:pPr>
            <a:r>
              <a:rPr lang="en-GB" dirty="0">
                <a:solidFill>
                  <a:schemeClr val="bg1">
                    <a:lumMod val="50000"/>
                  </a:schemeClr>
                </a:solidFill>
              </a:rPr>
              <a:t>Should providing early retirement information alongside the transfer pack be standard?</a:t>
            </a:r>
          </a:p>
          <a:p>
            <a:pPr>
              <a:buClr>
                <a:srgbClr val="F39200"/>
              </a:buClr>
            </a:pPr>
            <a:r>
              <a:rPr lang="en-GB" dirty="0">
                <a:solidFill>
                  <a:schemeClr val="bg1">
                    <a:lumMod val="50000"/>
                  </a:schemeClr>
                </a:solidFill>
              </a:rPr>
              <a:t>Feedback on the quote and settlement process steps?</a:t>
            </a:r>
          </a:p>
          <a:p>
            <a:pPr>
              <a:buClr>
                <a:srgbClr val="F39200"/>
              </a:buClr>
            </a:pPr>
            <a:r>
              <a:rPr lang="en-GB" dirty="0">
                <a:solidFill>
                  <a:schemeClr val="bg1">
                    <a:lumMod val="50000"/>
                  </a:schemeClr>
                </a:solidFill>
              </a:rPr>
              <a:t>Comments on the Transfer Template?</a:t>
            </a:r>
          </a:p>
          <a:p>
            <a:pPr>
              <a:buClr>
                <a:srgbClr val="F39200"/>
              </a:buClr>
            </a:pPr>
            <a:r>
              <a:rPr lang="en-GB" dirty="0">
                <a:solidFill>
                  <a:schemeClr val="bg1">
                    <a:lumMod val="50000"/>
                  </a:schemeClr>
                </a:solidFill>
              </a:rPr>
              <a:t>Can we harmonise what constitutes a “valid transfer” for guarantee?</a:t>
            </a:r>
          </a:p>
          <a:p>
            <a:pPr>
              <a:buClr>
                <a:srgbClr val="F39200"/>
              </a:buClr>
            </a:pPr>
            <a:r>
              <a:rPr lang="en-GB" dirty="0">
                <a:solidFill>
                  <a:schemeClr val="bg1">
                    <a:lumMod val="50000"/>
                  </a:schemeClr>
                </a:solidFill>
              </a:rPr>
              <a:t>Should we notify member of reductions in TV on recalculation?</a:t>
            </a:r>
          </a:p>
          <a:p>
            <a:pPr>
              <a:buClr>
                <a:srgbClr val="F39200"/>
              </a:buClr>
            </a:pPr>
            <a:r>
              <a:rPr lang="en-GB" dirty="0">
                <a:solidFill>
                  <a:schemeClr val="bg1">
                    <a:lumMod val="50000"/>
                  </a:schemeClr>
                </a:solidFill>
              </a:rPr>
              <a:t>Should transfer payments be made by TT rather than BACS?</a:t>
            </a:r>
          </a:p>
          <a:p>
            <a:pPr>
              <a:buClr>
                <a:srgbClr val="F39200"/>
              </a:buClr>
            </a:pPr>
            <a:r>
              <a:rPr lang="en-GB" dirty="0">
                <a:solidFill>
                  <a:schemeClr val="bg1">
                    <a:lumMod val="50000"/>
                  </a:schemeClr>
                </a:solidFill>
              </a:rPr>
              <a:t>What would you like to see in Practitioner Notes?</a:t>
            </a:r>
          </a:p>
          <a:p>
            <a:pPr>
              <a:buClr>
                <a:srgbClr val="F39200"/>
              </a:buClr>
            </a:pPr>
            <a:r>
              <a:rPr lang="en-GB" dirty="0">
                <a:solidFill>
                  <a:schemeClr val="bg1">
                    <a:lumMod val="50000"/>
                  </a:schemeClr>
                </a:solidFill>
              </a:rPr>
              <a:t>What guidance wanted for administrators on safeguarded benefits?</a:t>
            </a:r>
          </a:p>
          <a:p>
            <a:pPr marL="514350" indent="-514350">
              <a:buFont typeface="+mj-lt"/>
              <a:buAutoNum type="arabicPeriod"/>
            </a:pPr>
            <a:endParaRPr lang="en-GB" dirty="0">
              <a:solidFill>
                <a:schemeClr val="bg1">
                  <a:lumMod val="50000"/>
                </a:schemeClr>
              </a:solidFill>
            </a:endParaRPr>
          </a:p>
          <a:p>
            <a:pPr marL="514350" indent="-514350">
              <a:buFont typeface="+mj-lt"/>
              <a:buAutoNum type="arabicPeriod"/>
            </a:pPr>
            <a:endParaRPr lang="en-GB" dirty="0">
              <a:solidFill>
                <a:schemeClr val="bg1">
                  <a:lumMod val="50000"/>
                </a:schemeClr>
              </a:solidFill>
            </a:endParaRPr>
          </a:p>
          <a:p>
            <a:pPr marL="514350" indent="-514350">
              <a:buFont typeface="+mj-lt"/>
              <a:buAutoNum type="arabicPeriod"/>
            </a:pPr>
            <a:endParaRPr lang="en-GB" dirty="0">
              <a:solidFill>
                <a:schemeClr val="bg1">
                  <a:lumMod val="50000"/>
                </a:schemeClr>
              </a:solidFill>
            </a:endParaRPr>
          </a:p>
          <a:p>
            <a:pPr lvl="1"/>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pPr lvl="1"/>
            <a:endParaRPr lang="en-GB" dirty="0">
              <a:solidFill>
                <a:schemeClr val="bg1">
                  <a:lumMod val="50000"/>
                </a:schemeClr>
              </a:solidFill>
            </a:endParaRPr>
          </a:p>
          <a:p>
            <a:pPr lvl="1"/>
            <a:endParaRPr lang="en-GB" dirty="0">
              <a:solidFill>
                <a:schemeClr val="bg1">
                  <a:lumMod val="50000"/>
                </a:schemeClr>
              </a:solidFill>
            </a:endParaRPr>
          </a:p>
          <a:p>
            <a:pPr lvl="1"/>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pPr marL="0" indent="0">
              <a:buNone/>
            </a:pPr>
            <a:endParaRPr lang="en-GB" dirty="0">
              <a:solidFill>
                <a:schemeClr val="bg1">
                  <a:lumMod val="50000"/>
                </a:schemeClr>
              </a:solidFill>
            </a:endParaRPr>
          </a:p>
          <a:p>
            <a:endParaRPr lang="en-GB" dirty="0">
              <a:solidFill>
                <a:schemeClr val="bg1">
                  <a:lumMod val="50000"/>
                </a:schemeClr>
              </a:solidFill>
            </a:endParaRPr>
          </a:p>
          <a:p>
            <a:pPr marL="342900" lvl="1" indent="0">
              <a:buNone/>
            </a:pPr>
            <a:endParaRPr lang="en-GB" dirty="0"/>
          </a:p>
          <a:p>
            <a:endParaRPr lang="en-GB" dirty="0"/>
          </a:p>
          <a:p>
            <a:pPr lvl="2"/>
            <a:endParaRPr lang="en-GB" dirty="0"/>
          </a:p>
          <a:p>
            <a:pPr lvl="1"/>
            <a:endParaRPr lang="en-GB" dirty="0"/>
          </a:p>
        </p:txBody>
      </p:sp>
      <p:sp>
        <p:nvSpPr>
          <p:cNvPr id="2" name="Title 1"/>
          <p:cNvSpPr>
            <a:spLocks noGrp="1"/>
          </p:cNvSpPr>
          <p:nvPr>
            <p:ph type="title"/>
          </p:nvPr>
        </p:nvSpPr>
        <p:spPr>
          <a:xfrm>
            <a:off x="637030" y="457738"/>
            <a:ext cx="8748713" cy="701731"/>
          </a:xfrm>
        </p:spPr>
        <p:txBody>
          <a:bodyPr/>
          <a:lstStyle/>
          <a:p>
            <a:r>
              <a:rPr lang="en-GB" b="1" dirty="0">
                <a:solidFill>
                  <a:srgbClr val="B9005A"/>
                </a:solidFill>
              </a:rPr>
              <a:t>Consultation questions</a:t>
            </a:r>
          </a:p>
        </p:txBody>
      </p:sp>
      <p:sp>
        <p:nvSpPr>
          <p:cNvPr id="4" name="Rectangle 3">
            <a:extLst>
              <a:ext uri="{FF2B5EF4-FFF2-40B4-BE49-F238E27FC236}">
                <a16:creationId xmlns:a16="http://schemas.microsoft.com/office/drawing/2014/main" id="{98BDABF4-928A-1F41-8473-E347B2F08815}"/>
              </a:ext>
            </a:extLst>
          </p:cNvPr>
          <p:cNvSpPr/>
          <p:nvPr/>
        </p:nvSpPr>
        <p:spPr>
          <a:xfrm>
            <a:off x="0" y="6669360"/>
            <a:ext cx="9144000" cy="188640"/>
          </a:xfrm>
          <a:prstGeom prst="rect">
            <a:avLst/>
          </a:prstGeom>
          <a:solidFill>
            <a:srgbClr val="F3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0033"/>
              </a:solidFill>
            </a:endParaRPr>
          </a:p>
        </p:txBody>
      </p:sp>
    </p:spTree>
    <p:extLst>
      <p:ext uri="{BB962C8B-B14F-4D97-AF65-F5344CB8AC3E}">
        <p14:creationId xmlns:p14="http://schemas.microsoft.com/office/powerpoint/2010/main" val="2629244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908" y="1478339"/>
            <a:ext cx="7711323" cy="4916143"/>
          </a:xfrm>
        </p:spPr>
        <p:txBody>
          <a:bodyPr>
            <a:normAutofit/>
          </a:bodyPr>
          <a:lstStyle/>
          <a:p>
            <a:pPr>
              <a:buClr>
                <a:srgbClr val="F39200"/>
              </a:buClr>
            </a:pPr>
            <a:r>
              <a:rPr lang="en-GB" dirty="0">
                <a:solidFill>
                  <a:schemeClr val="bg1">
                    <a:lumMod val="50000"/>
                  </a:schemeClr>
                </a:solidFill>
              </a:rPr>
              <a:t>What next?</a:t>
            </a:r>
          </a:p>
          <a:p>
            <a:pPr lvl="1">
              <a:buClr>
                <a:srgbClr val="3DBAEC"/>
              </a:buClr>
            </a:pPr>
            <a:r>
              <a:rPr lang="en-GB" dirty="0">
                <a:solidFill>
                  <a:schemeClr val="bg1">
                    <a:lumMod val="50000"/>
                  </a:schemeClr>
                </a:solidFill>
              </a:rPr>
              <a:t>Consultation window closes 30 April 2020</a:t>
            </a:r>
          </a:p>
          <a:p>
            <a:pPr lvl="1">
              <a:buClr>
                <a:srgbClr val="3DBAEC"/>
              </a:buClr>
            </a:pPr>
            <a:r>
              <a:rPr lang="en-GB" dirty="0">
                <a:solidFill>
                  <a:schemeClr val="bg1">
                    <a:lumMod val="50000"/>
                  </a:schemeClr>
                </a:solidFill>
              </a:rPr>
              <a:t>Response to consultation input</a:t>
            </a:r>
          </a:p>
          <a:p>
            <a:pPr lvl="1">
              <a:buClr>
                <a:srgbClr val="3DBAEC"/>
              </a:buClr>
            </a:pPr>
            <a:r>
              <a:rPr lang="en-GB" dirty="0">
                <a:solidFill>
                  <a:schemeClr val="bg1">
                    <a:lumMod val="50000"/>
                  </a:schemeClr>
                </a:solidFill>
              </a:rPr>
              <a:t>Code published September 2020</a:t>
            </a:r>
          </a:p>
          <a:p>
            <a:pPr lvl="1">
              <a:buClr>
                <a:srgbClr val="3DBAEC"/>
              </a:buClr>
            </a:pPr>
            <a:r>
              <a:rPr lang="en-GB" dirty="0">
                <a:solidFill>
                  <a:schemeClr val="bg1">
                    <a:lumMod val="50000"/>
                  </a:schemeClr>
                </a:solidFill>
              </a:rPr>
              <a:t>Adoption period of 12 months (proposed)</a:t>
            </a:r>
          </a:p>
          <a:p>
            <a:pPr lvl="1">
              <a:buClr>
                <a:srgbClr val="3DBAEC"/>
              </a:buClr>
            </a:pPr>
            <a:r>
              <a:rPr lang="en-GB" dirty="0">
                <a:solidFill>
                  <a:schemeClr val="bg1">
                    <a:lumMod val="50000"/>
                  </a:schemeClr>
                </a:solidFill>
              </a:rPr>
              <a:t>Quality mark for adopters?</a:t>
            </a:r>
          </a:p>
          <a:p>
            <a:pPr lvl="1">
              <a:buClr>
                <a:srgbClr val="3DBAEC"/>
              </a:buClr>
            </a:pPr>
            <a:r>
              <a:rPr lang="en-GB" dirty="0">
                <a:solidFill>
                  <a:schemeClr val="bg1">
                    <a:lumMod val="50000"/>
                  </a:schemeClr>
                </a:solidFill>
              </a:rPr>
              <a:t>Part of accreditation scheme?</a:t>
            </a:r>
          </a:p>
          <a:p>
            <a:pPr>
              <a:buClr>
                <a:srgbClr val="F39200"/>
              </a:buClr>
            </a:pPr>
            <a:r>
              <a:rPr lang="en-GB" dirty="0">
                <a:solidFill>
                  <a:schemeClr val="bg1">
                    <a:lumMod val="50000"/>
                  </a:schemeClr>
                </a:solidFill>
              </a:rPr>
              <a:t>Document now available on the PASA website</a:t>
            </a:r>
          </a:p>
          <a:p>
            <a:pPr marL="0" indent="0">
              <a:buNone/>
            </a:pPr>
            <a:endParaRPr lang="en-GB" dirty="0">
              <a:solidFill>
                <a:schemeClr val="bg1">
                  <a:lumMod val="50000"/>
                </a:schemeClr>
              </a:solidFill>
            </a:endParaRPr>
          </a:p>
          <a:p>
            <a:pPr marL="0" indent="0" algn="ctr">
              <a:buNone/>
            </a:pPr>
            <a:r>
              <a:rPr lang="en-GB" b="1" dirty="0">
                <a:solidFill>
                  <a:srgbClr val="B9005A"/>
                </a:solidFill>
              </a:rPr>
              <a:t>Please respond to this consultation</a:t>
            </a:r>
            <a:endParaRPr lang="en-GB" b="1"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pPr lvl="1"/>
            <a:endParaRPr lang="en-GB" dirty="0">
              <a:solidFill>
                <a:schemeClr val="bg1">
                  <a:lumMod val="50000"/>
                </a:schemeClr>
              </a:solidFill>
            </a:endParaRPr>
          </a:p>
          <a:p>
            <a:pPr lvl="1"/>
            <a:endParaRPr lang="en-GB" dirty="0">
              <a:solidFill>
                <a:schemeClr val="bg1">
                  <a:lumMod val="50000"/>
                </a:schemeClr>
              </a:solidFill>
            </a:endParaRPr>
          </a:p>
          <a:p>
            <a:pPr lvl="1"/>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pPr marL="0" indent="0">
              <a:buNone/>
            </a:pPr>
            <a:endParaRPr lang="en-GB" dirty="0">
              <a:solidFill>
                <a:schemeClr val="bg1">
                  <a:lumMod val="50000"/>
                </a:schemeClr>
              </a:solidFill>
            </a:endParaRPr>
          </a:p>
          <a:p>
            <a:endParaRPr lang="en-GB" dirty="0">
              <a:solidFill>
                <a:schemeClr val="bg1">
                  <a:lumMod val="50000"/>
                </a:schemeClr>
              </a:solidFill>
            </a:endParaRPr>
          </a:p>
          <a:p>
            <a:pPr marL="342900" lvl="1" indent="0">
              <a:buNone/>
            </a:pPr>
            <a:endParaRPr lang="en-GB" dirty="0"/>
          </a:p>
          <a:p>
            <a:endParaRPr lang="en-GB" dirty="0"/>
          </a:p>
          <a:p>
            <a:pPr lvl="2"/>
            <a:endParaRPr lang="en-GB" dirty="0"/>
          </a:p>
          <a:p>
            <a:pPr lvl="1"/>
            <a:endParaRPr lang="en-GB" dirty="0"/>
          </a:p>
        </p:txBody>
      </p:sp>
      <p:sp>
        <p:nvSpPr>
          <p:cNvPr id="2" name="Title 1"/>
          <p:cNvSpPr>
            <a:spLocks noGrp="1"/>
          </p:cNvSpPr>
          <p:nvPr>
            <p:ph type="title"/>
          </p:nvPr>
        </p:nvSpPr>
        <p:spPr>
          <a:xfrm>
            <a:off x="743908" y="501730"/>
            <a:ext cx="8748713" cy="701731"/>
          </a:xfrm>
        </p:spPr>
        <p:txBody>
          <a:bodyPr/>
          <a:lstStyle/>
          <a:p>
            <a:r>
              <a:rPr lang="en-GB" b="1" dirty="0">
                <a:solidFill>
                  <a:srgbClr val="B9005A"/>
                </a:solidFill>
              </a:rPr>
              <a:t>Aiming for a Code of Good Practice</a:t>
            </a:r>
          </a:p>
        </p:txBody>
      </p:sp>
      <p:sp>
        <p:nvSpPr>
          <p:cNvPr id="4" name="Rectangle 3">
            <a:extLst>
              <a:ext uri="{FF2B5EF4-FFF2-40B4-BE49-F238E27FC236}">
                <a16:creationId xmlns:a16="http://schemas.microsoft.com/office/drawing/2014/main" id="{258850C0-37C7-DF43-B119-812345BFB1AC}"/>
              </a:ext>
            </a:extLst>
          </p:cNvPr>
          <p:cNvSpPr/>
          <p:nvPr/>
        </p:nvSpPr>
        <p:spPr>
          <a:xfrm>
            <a:off x="0" y="6669360"/>
            <a:ext cx="9144000" cy="188640"/>
          </a:xfrm>
          <a:prstGeom prst="rect">
            <a:avLst/>
          </a:prstGeom>
          <a:solidFill>
            <a:srgbClr val="F3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0033"/>
              </a:solidFill>
            </a:endParaRPr>
          </a:p>
        </p:txBody>
      </p:sp>
      <p:pic>
        <p:nvPicPr>
          <p:cNvPr id="6" name="Picture 5">
            <a:extLst>
              <a:ext uri="{FF2B5EF4-FFF2-40B4-BE49-F238E27FC236}">
                <a16:creationId xmlns:a16="http://schemas.microsoft.com/office/drawing/2014/main" id="{D6EE8748-BF1E-F248-A462-402EA0542F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6468" y="1334089"/>
            <a:ext cx="1913183" cy="2869775"/>
          </a:xfrm>
          <a:prstGeom prst="rect">
            <a:avLst/>
          </a:prstGeom>
        </p:spPr>
      </p:pic>
    </p:spTree>
    <p:extLst>
      <p:ext uri="{BB962C8B-B14F-4D97-AF65-F5344CB8AC3E}">
        <p14:creationId xmlns:p14="http://schemas.microsoft.com/office/powerpoint/2010/main" val="78640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508641"/>
            <a:ext cx="8229600" cy="455823"/>
          </a:xfrm>
        </p:spPr>
        <p:txBody>
          <a:bodyPr>
            <a:noAutofit/>
          </a:bodyPr>
          <a:lstStyle/>
          <a:p>
            <a:pPr algn="l"/>
            <a:r>
              <a:rPr lang="en-GB" sz="3000" b="1" dirty="0">
                <a:solidFill>
                  <a:srgbClr val="8C1B40"/>
                </a:solidFill>
                <a:latin typeface="Arial" charset="0"/>
                <a:ea typeface="Arial" charset="0"/>
                <a:cs typeface="Arial" charset="0"/>
              </a:rPr>
              <a:t>Thank you – Any questions?</a:t>
            </a:r>
          </a:p>
        </p:txBody>
      </p:sp>
      <p:sp>
        <p:nvSpPr>
          <p:cNvPr id="5" name="Slide Number Placeholder 4"/>
          <p:cNvSpPr>
            <a:spLocks noGrp="1"/>
          </p:cNvSpPr>
          <p:nvPr>
            <p:ph type="sldNum" sz="quarter" idx="12"/>
          </p:nvPr>
        </p:nvSpPr>
        <p:spPr/>
        <p:txBody>
          <a:bodyPr/>
          <a:lstStyle/>
          <a:p>
            <a:endParaRPr lang="en-GB" dirty="0"/>
          </a:p>
        </p:txBody>
      </p:sp>
      <p:sp>
        <p:nvSpPr>
          <p:cNvPr id="7" name="Rectangle 6"/>
          <p:cNvSpPr/>
          <p:nvPr/>
        </p:nvSpPr>
        <p:spPr>
          <a:xfrm>
            <a:off x="0" y="6669360"/>
            <a:ext cx="9144000" cy="188640"/>
          </a:xfrm>
          <a:prstGeom prst="rect">
            <a:avLst/>
          </a:prstGeom>
          <a:solidFill>
            <a:srgbClr val="F3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0033"/>
              </a:solidFill>
            </a:endParaRPr>
          </a:p>
        </p:txBody>
      </p:sp>
      <p:pic>
        <p:nvPicPr>
          <p:cNvPr id="12" name="Content Placeholder 3">
            <a:extLst>
              <a:ext uri="{FF2B5EF4-FFF2-40B4-BE49-F238E27FC236}">
                <a16:creationId xmlns:a16="http://schemas.microsoft.com/office/drawing/2014/main" id="{D5A2B477-FFDE-4E4E-A070-B4D7474770CD}"/>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43608" y="3140968"/>
            <a:ext cx="6984776" cy="2985195"/>
          </a:xfrm>
          <a:prstGeom prst="rect">
            <a:avLst/>
          </a:prstGeom>
        </p:spPr>
      </p:pic>
    </p:spTree>
    <p:extLst>
      <p:ext uri="{BB962C8B-B14F-4D97-AF65-F5344CB8AC3E}">
        <p14:creationId xmlns:p14="http://schemas.microsoft.com/office/powerpoint/2010/main" val="3164097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7417-C751-42DA-9DAF-7E40B00E6D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481156-5D2F-487A-A19C-F226CE1B00BF}"/>
              </a:ext>
            </a:extLst>
          </p:cNvPr>
          <p:cNvSpPr>
            <a:spLocks noGrp="1"/>
          </p:cNvSpPr>
          <p:nvPr>
            <p:ph idx="1"/>
          </p:nvPr>
        </p:nvSpPr>
        <p:spPr/>
        <p:txBody>
          <a:bodyPr>
            <a:normAutofit/>
          </a:bodyPr>
          <a:lstStyle/>
          <a:p>
            <a:pPr marL="0" indent="0" algn="ctr">
              <a:buNone/>
            </a:pPr>
            <a:endParaRPr lang="en-GB" sz="4000" dirty="0">
              <a:solidFill>
                <a:srgbClr val="A40044"/>
              </a:solidFill>
            </a:endParaRPr>
          </a:p>
          <a:p>
            <a:pPr marL="0" indent="0" algn="ctr">
              <a:buNone/>
            </a:pPr>
            <a:endParaRPr lang="en-GB" sz="4000" dirty="0">
              <a:solidFill>
                <a:srgbClr val="A40044"/>
              </a:solidFill>
            </a:endParaRPr>
          </a:p>
          <a:p>
            <a:pPr marL="0" indent="0" algn="ctr">
              <a:buNone/>
            </a:pPr>
            <a:r>
              <a:rPr lang="en-GB" sz="4000" dirty="0">
                <a:solidFill>
                  <a:srgbClr val="A40044"/>
                </a:solidFill>
                <a:latin typeface="Calibri Light" panose="020F0302020204030204" pitchFamily="34" charset="0"/>
                <a:cs typeface="Calibri Light" panose="020F0302020204030204" pitchFamily="34" charset="0"/>
              </a:rPr>
              <a:t>Coffee break</a:t>
            </a:r>
            <a:br>
              <a:rPr lang="en-GB" sz="4000" dirty="0">
                <a:solidFill>
                  <a:srgbClr val="A40044"/>
                </a:solidFill>
                <a:latin typeface="Calibri Light" panose="020F0302020204030204" pitchFamily="34" charset="0"/>
                <a:cs typeface="Calibri Light" panose="020F0302020204030204" pitchFamily="34" charset="0"/>
              </a:rPr>
            </a:br>
            <a:br>
              <a:rPr lang="en-GB" sz="4000" dirty="0">
                <a:solidFill>
                  <a:srgbClr val="A40044"/>
                </a:solidFill>
                <a:latin typeface="Calibri Light" panose="020F0302020204030204" pitchFamily="34" charset="0"/>
                <a:cs typeface="Calibri Light" panose="020F0302020204030204" pitchFamily="34" charset="0"/>
              </a:rPr>
            </a:br>
            <a:r>
              <a:rPr lang="en-GB" sz="4000" dirty="0">
                <a:solidFill>
                  <a:srgbClr val="A40044"/>
                </a:solidFill>
                <a:latin typeface="Calibri Light" panose="020F0302020204030204" pitchFamily="34" charset="0"/>
                <a:cs typeface="Calibri Light" panose="020F0302020204030204" pitchFamily="34" charset="0"/>
              </a:rPr>
              <a:t>be back for 11.15</a:t>
            </a:r>
            <a:endParaRPr lang="en-GB" sz="4000"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59A974A0-F2C2-41DD-9EE1-A7F52335177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05937" y="0"/>
            <a:ext cx="2238063" cy="2095022"/>
          </a:xfrm>
          <a:prstGeom prst="rect">
            <a:avLst/>
          </a:prstGeom>
        </p:spPr>
      </p:pic>
      <p:sp>
        <p:nvSpPr>
          <p:cNvPr id="5" name="TextBox 4">
            <a:extLst>
              <a:ext uri="{FF2B5EF4-FFF2-40B4-BE49-F238E27FC236}">
                <a16:creationId xmlns:a16="http://schemas.microsoft.com/office/drawing/2014/main" id="{DDC69C28-DF0F-4C76-9A24-3513FD12A05D}"/>
              </a:ext>
            </a:extLst>
          </p:cNvPr>
          <p:cNvSpPr txBox="1"/>
          <p:nvPr/>
        </p:nvSpPr>
        <p:spPr>
          <a:xfrm>
            <a:off x="7965346" y="5603758"/>
            <a:ext cx="1283516" cy="300082"/>
          </a:xfrm>
          <a:prstGeom prst="rect">
            <a:avLst/>
          </a:prstGeom>
          <a:noFill/>
        </p:spPr>
        <p:txBody>
          <a:bodyPr wrap="square" rtlCol="0">
            <a:spAutoFit/>
          </a:bodyPr>
          <a:lstStyle/>
          <a:p>
            <a:r>
              <a:rPr lang="en-GB" sz="1350" b="1" dirty="0">
                <a:solidFill>
                  <a:srgbClr val="F39200"/>
                </a:solidFill>
                <a:latin typeface="Raleway" panose="020B0503030101060003" pitchFamily="34" charset="0"/>
              </a:rPr>
              <a:t>#PASA2020</a:t>
            </a:r>
          </a:p>
        </p:txBody>
      </p:sp>
    </p:spTree>
    <p:extLst>
      <p:ext uri="{BB962C8B-B14F-4D97-AF65-F5344CB8AC3E}">
        <p14:creationId xmlns:p14="http://schemas.microsoft.com/office/powerpoint/2010/main" val="3660666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7417-C751-42DA-9DAF-7E40B00E6D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481156-5D2F-487A-A19C-F226CE1B00BF}"/>
              </a:ext>
            </a:extLst>
          </p:cNvPr>
          <p:cNvSpPr>
            <a:spLocks noGrp="1"/>
          </p:cNvSpPr>
          <p:nvPr>
            <p:ph idx="1"/>
          </p:nvPr>
        </p:nvSpPr>
        <p:spPr/>
        <p:txBody>
          <a:bodyPr/>
          <a:lstStyle/>
          <a:p>
            <a:pPr marL="0" indent="0">
              <a:buNone/>
            </a:pPr>
            <a:r>
              <a:rPr lang="en-GB" sz="4000" dirty="0">
                <a:solidFill>
                  <a:srgbClr val="A40044"/>
                </a:solidFill>
                <a:latin typeface="Calibri Light" panose="020F0302020204030204" pitchFamily="34" charset="0"/>
                <a:cs typeface="Calibri Light" panose="020F0302020204030204" pitchFamily="34" charset="0"/>
              </a:rPr>
              <a:t>Member communications – fit for purpose ?</a:t>
            </a:r>
            <a:br>
              <a:rPr lang="en-GB" dirty="0">
                <a:solidFill>
                  <a:srgbClr val="A40044"/>
                </a:solidFill>
              </a:rPr>
            </a:br>
            <a:br>
              <a:rPr lang="en-GB" dirty="0">
                <a:solidFill>
                  <a:srgbClr val="A40044"/>
                </a:solidFill>
              </a:rPr>
            </a:br>
            <a:r>
              <a:rPr lang="en-GB" dirty="0">
                <a:solidFill>
                  <a:srgbClr val="A40044"/>
                </a:solidFill>
                <a:latin typeface="+mj-lt"/>
              </a:rPr>
              <a:t>Communication</a:t>
            </a:r>
            <a:r>
              <a:rPr lang="en-GB" i="1" dirty="0">
                <a:solidFill>
                  <a:srgbClr val="A40044"/>
                </a:solidFill>
                <a:latin typeface="+mj-lt"/>
              </a:rPr>
              <a:t> </a:t>
            </a:r>
            <a:r>
              <a:rPr lang="en-GB" dirty="0">
                <a:solidFill>
                  <a:srgbClr val="A40044"/>
                </a:solidFill>
                <a:latin typeface="+mj-lt"/>
              </a:rPr>
              <a:t>Panel</a:t>
            </a:r>
          </a:p>
          <a:p>
            <a:pPr marL="0" indent="0">
              <a:buNone/>
            </a:pPr>
            <a:endParaRPr lang="en-US" sz="1800" dirty="0">
              <a:solidFill>
                <a:schemeClr val="bg2">
                  <a:lumMod val="50000"/>
                </a:schemeClr>
              </a:solidFill>
            </a:endParaRPr>
          </a:p>
          <a:p>
            <a:pPr marL="0" indent="0">
              <a:buNone/>
            </a:pPr>
            <a:endParaRPr lang="en-US" sz="1800" dirty="0">
              <a:solidFill>
                <a:schemeClr val="bg2">
                  <a:lumMod val="50000"/>
                </a:schemeClr>
              </a:solidFill>
            </a:endParaRPr>
          </a:p>
          <a:p>
            <a:pPr marL="0" indent="0">
              <a:buNone/>
            </a:pPr>
            <a:endParaRPr lang="en-US" sz="1800" dirty="0">
              <a:solidFill>
                <a:schemeClr val="bg2">
                  <a:lumMod val="50000"/>
                </a:schemeClr>
              </a:solidFill>
            </a:endParaRPr>
          </a:p>
          <a:p>
            <a:pPr marL="0" indent="0">
              <a:buNone/>
            </a:pPr>
            <a:r>
              <a:rPr lang="en-US" sz="1800" dirty="0">
                <a:solidFill>
                  <a:schemeClr val="bg2">
                    <a:lumMod val="50000"/>
                  </a:schemeClr>
                </a:solidFill>
              </a:rPr>
              <a:t>Chaired by – Justine Joy, Chair PASA PR committee</a:t>
            </a:r>
          </a:p>
          <a:p>
            <a:pPr marL="0" indent="0">
              <a:buNone/>
            </a:pPr>
            <a:r>
              <a:rPr lang="en-US" sz="1800" dirty="0">
                <a:solidFill>
                  <a:schemeClr val="bg2">
                    <a:lumMod val="50000"/>
                  </a:schemeClr>
                </a:solidFill>
              </a:rPr>
              <a:t>Panel:	Andrew Moffitt, Ferrier Pearce</a:t>
            </a:r>
          </a:p>
          <a:p>
            <a:pPr marL="0" indent="0">
              <a:buNone/>
            </a:pPr>
            <a:r>
              <a:rPr lang="en-US" sz="1800" dirty="0">
                <a:solidFill>
                  <a:schemeClr val="bg2">
                    <a:lumMod val="50000"/>
                  </a:schemeClr>
                </a:solidFill>
              </a:rPr>
              <a:t>	Joe Craig, </a:t>
            </a:r>
            <a:r>
              <a:rPr lang="en-US" sz="1800" dirty="0" err="1">
                <a:solidFill>
                  <a:schemeClr val="bg2">
                    <a:lumMod val="50000"/>
                  </a:schemeClr>
                </a:solidFill>
              </a:rPr>
              <a:t>Quietroom</a:t>
            </a:r>
            <a:r>
              <a:rPr lang="en-US" sz="1800" dirty="0">
                <a:solidFill>
                  <a:schemeClr val="bg2">
                    <a:lumMod val="50000"/>
                  </a:schemeClr>
                </a:solidFill>
              </a:rPr>
              <a:t> </a:t>
            </a:r>
          </a:p>
          <a:p>
            <a:endParaRPr lang="en-GB" dirty="0"/>
          </a:p>
        </p:txBody>
      </p:sp>
      <p:pic>
        <p:nvPicPr>
          <p:cNvPr id="4" name="Picture 3">
            <a:extLst>
              <a:ext uri="{FF2B5EF4-FFF2-40B4-BE49-F238E27FC236}">
                <a16:creationId xmlns:a16="http://schemas.microsoft.com/office/drawing/2014/main" id="{59A974A0-F2C2-41DD-9EE1-A7F52335177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05937" y="0"/>
            <a:ext cx="2238063" cy="2095022"/>
          </a:xfrm>
          <a:prstGeom prst="rect">
            <a:avLst/>
          </a:prstGeom>
        </p:spPr>
      </p:pic>
      <p:sp>
        <p:nvSpPr>
          <p:cNvPr id="5" name="TextBox 4">
            <a:extLst>
              <a:ext uri="{FF2B5EF4-FFF2-40B4-BE49-F238E27FC236}">
                <a16:creationId xmlns:a16="http://schemas.microsoft.com/office/drawing/2014/main" id="{DDC69C28-DF0F-4C76-9A24-3513FD12A05D}"/>
              </a:ext>
            </a:extLst>
          </p:cNvPr>
          <p:cNvSpPr txBox="1"/>
          <p:nvPr/>
        </p:nvSpPr>
        <p:spPr>
          <a:xfrm>
            <a:off x="7965346" y="5603758"/>
            <a:ext cx="1283516" cy="300082"/>
          </a:xfrm>
          <a:prstGeom prst="rect">
            <a:avLst/>
          </a:prstGeom>
          <a:noFill/>
        </p:spPr>
        <p:txBody>
          <a:bodyPr wrap="square" rtlCol="0">
            <a:spAutoFit/>
          </a:bodyPr>
          <a:lstStyle/>
          <a:p>
            <a:r>
              <a:rPr lang="en-GB" sz="1350" b="1" dirty="0">
                <a:solidFill>
                  <a:srgbClr val="F39200"/>
                </a:solidFill>
                <a:latin typeface="Raleway" panose="020B0503030101060003" pitchFamily="34" charset="0"/>
              </a:rPr>
              <a:t>#PASA2020</a:t>
            </a:r>
          </a:p>
        </p:txBody>
      </p:sp>
    </p:spTree>
    <p:extLst>
      <p:ext uri="{BB962C8B-B14F-4D97-AF65-F5344CB8AC3E}">
        <p14:creationId xmlns:p14="http://schemas.microsoft.com/office/powerpoint/2010/main" val="379205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7417-C751-42DA-9DAF-7E40B00E6D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481156-5D2F-487A-A19C-F226CE1B00BF}"/>
              </a:ext>
            </a:extLst>
          </p:cNvPr>
          <p:cNvSpPr>
            <a:spLocks noGrp="1"/>
          </p:cNvSpPr>
          <p:nvPr>
            <p:ph idx="1"/>
          </p:nvPr>
        </p:nvSpPr>
        <p:spPr/>
        <p:txBody>
          <a:bodyPr>
            <a:normAutofit/>
          </a:bodyPr>
          <a:lstStyle/>
          <a:p>
            <a:pPr marL="0" indent="0" algn="ctr">
              <a:buNone/>
            </a:pPr>
            <a:endParaRPr lang="en-GB" sz="4000" dirty="0">
              <a:solidFill>
                <a:srgbClr val="A40044"/>
              </a:solidFill>
            </a:endParaRPr>
          </a:p>
          <a:p>
            <a:pPr marL="0" indent="0" algn="ctr">
              <a:buNone/>
            </a:pPr>
            <a:endParaRPr lang="en-GB" sz="4000" dirty="0">
              <a:solidFill>
                <a:srgbClr val="A40044"/>
              </a:solidFill>
            </a:endParaRPr>
          </a:p>
          <a:p>
            <a:pPr marL="0" indent="0" algn="ctr">
              <a:buNone/>
            </a:pPr>
            <a:r>
              <a:rPr lang="en-GB" sz="4000" dirty="0">
                <a:solidFill>
                  <a:srgbClr val="A40044"/>
                </a:solidFill>
                <a:latin typeface="Calibri Light" panose="020F0302020204030204" pitchFamily="34" charset="0"/>
                <a:cs typeface="Calibri Light" panose="020F0302020204030204" pitchFamily="34" charset="0"/>
              </a:rPr>
              <a:t>Lunch</a:t>
            </a:r>
            <a:br>
              <a:rPr lang="en-GB" sz="4000" dirty="0">
                <a:solidFill>
                  <a:srgbClr val="A40044"/>
                </a:solidFill>
                <a:latin typeface="Calibri Light" panose="020F0302020204030204" pitchFamily="34" charset="0"/>
                <a:cs typeface="Calibri Light" panose="020F0302020204030204" pitchFamily="34" charset="0"/>
              </a:rPr>
            </a:br>
            <a:br>
              <a:rPr lang="en-GB" sz="4000" dirty="0">
                <a:solidFill>
                  <a:srgbClr val="A40044"/>
                </a:solidFill>
                <a:latin typeface="Calibri Light" panose="020F0302020204030204" pitchFamily="34" charset="0"/>
                <a:cs typeface="Calibri Light" panose="020F0302020204030204" pitchFamily="34" charset="0"/>
              </a:rPr>
            </a:br>
            <a:r>
              <a:rPr lang="en-GB" sz="4000" dirty="0">
                <a:solidFill>
                  <a:srgbClr val="A40044"/>
                </a:solidFill>
                <a:latin typeface="Calibri Light" panose="020F0302020204030204" pitchFamily="34" charset="0"/>
                <a:cs typeface="Calibri Light" panose="020F0302020204030204" pitchFamily="34" charset="0"/>
              </a:rPr>
              <a:t>be back for 13.15</a:t>
            </a:r>
            <a:endParaRPr lang="en-GB" sz="4000"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59A974A0-F2C2-41DD-9EE1-A7F52335177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05937" y="0"/>
            <a:ext cx="2238063" cy="2095022"/>
          </a:xfrm>
          <a:prstGeom prst="rect">
            <a:avLst/>
          </a:prstGeom>
        </p:spPr>
      </p:pic>
      <p:sp>
        <p:nvSpPr>
          <p:cNvPr id="5" name="TextBox 4">
            <a:extLst>
              <a:ext uri="{FF2B5EF4-FFF2-40B4-BE49-F238E27FC236}">
                <a16:creationId xmlns:a16="http://schemas.microsoft.com/office/drawing/2014/main" id="{DDC69C28-DF0F-4C76-9A24-3513FD12A05D}"/>
              </a:ext>
            </a:extLst>
          </p:cNvPr>
          <p:cNvSpPr txBox="1"/>
          <p:nvPr/>
        </p:nvSpPr>
        <p:spPr>
          <a:xfrm>
            <a:off x="7965346" y="5603758"/>
            <a:ext cx="1283516" cy="300082"/>
          </a:xfrm>
          <a:prstGeom prst="rect">
            <a:avLst/>
          </a:prstGeom>
          <a:noFill/>
        </p:spPr>
        <p:txBody>
          <a:bodyPr wrap="square" rtlCol="0">
            <a:spAutoFit/>
          </a:bodyPr>
          <a:lstStyle/>
          <a:p>
            <a:r>
              <a:rPr lang="en-GB" sz="1350" b="1" dirty="0">
                <a:solidFill>
                  <a:srgbClr val="F39200"/>
                </a:solidFill>
                <a:latin typeface="Raleway" panose="020B0503030101060003" pitchFamily="34" charset="0"/>
              </a:rPr>
              <a:t>#PASA2020</a:t>
            </a:r>
          </a:p>
        </p:txBody>
      </p:sp>
    </p:spTree>
    <p:extLst>
      <p:ext uri="{BB962C8B-B14F-4D97-AF65-F5344CB8AC3E}">
        <p14:creationId xmlns:p14="http://schemas.microsoft.com/office/powerpoint/2010/main" val="186560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7417-C751-42DA-9DAF-7E40B00E6D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481156-5D2F-487A-A19C-F226CE1B00BF}"/>
              </a:ext>
            </a:extLst>
          </p:cNvPr>
          <p:cNvSpPr>
            <a:spLocks noGrp="1"/>
          </p:cNvSpPr>
          <p:nvPr>
            <p:ph idx="1"/>
          </p:nvPr>
        </p:nvSpPr>
        <p:spPr/>
        <p:txBody>
          <a:bodyPr/>
          <a:lstStyle/>
          <a:p>
            <a:pPr marL="0" indent="0">
              <a:buNone/>
            </a:pPr>
            <a:r>
              <a:rPr lang="en-GB" sz="4000" dirty="0">
                <a:solidFill>
                  <a:srgbClr val="A40044"/>
                </a:solidFill>
                <a:latin typeface="Calibri Light" panose="020F0302020204030204" pitchFamily="34" charset="0"/>
                <a:cs typeface="Calibri Light" panose="020F0302020204030204" pitchFamily="34" charset="0"/>
              </a:rPr>
              <a:t>The pensions administration</a:t>
            </a:r>
            <a:br>
              <a:rPr lang="en-GB" sz="4000" dirty="0">
                <a:solidFill>
                  <a:srgbClr val="A40044"/>
                </a:solidFill>
                <a:latin typeface="Calibri Light" panose="020F0302020204030204" pitchFamily="34" charset="0"/>
                <a:cs typeface="Calibri Light" panose="020F0302020204030204" pitchFamily="34" charset="0"/>
              </a:rPr>
            </a:br>
            <a:r>
              <a:rPr lang="en-GB" sz="4000" dirty="0">
                <a:solidFill>
                  <a:srgbClr val="A40044"/>
                </a:solidFill>
                <a:latin typeface="Calibri Light" panose="020F0302020204030204" pitchFamily="34" charset="0"/>
                <a:cs typeface="Calibri Light" panose="020F0302020204030204" pitchFamily="34" charset="0"/>
              </a:rPr>
              <a:t>market perspective</a:t>
            </a:r>
            <a:endParaRPr lang="en-GB"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59A974A0-F2C2-41DD-9EE1-A7F52335177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05937" y="21448"/>
            <a:ext cx="2238063" cy="2095022"/>
          </a:xfrm>
          <a:prstGeom prst="rect">
            <a:avLst/>
          </a:prstGeom>
        </p:spPr>
      </p:pic>
      <p:sp>
        <p:nvSpPr>
          <p:cNvPr id="5" name="TextBox 4">
            <a:extLst>
              <a:ext uri="{FF2B5EF4-FFF2-40B4-BE49-F238E27FC236}">
                <a16:creationId xmlns:a16="http://schemas.microsoft.com/office/drawing/2014/main" id="{DDC69C28-DF0F-4C76-9A24-3513FD12A05D}"/>
              </a:ext>
            </a:extLst>
          </p:cNvPr>
          <p:cNvSpPr txBox="1"/>
          <p:nvPr/>
        </p:nvSpPr>
        <p:spPr>
          <a:xfrm>
            <a:off x="7965346" y="5603758"/>
            <a:ext cx="1283516" cy="300082"/>
          </a:xfrm>
          <a:prstGeom prst="rect">
            <a:avLst/>
          </a:prstGeom>
          <a:noFill/>
        </p:spPr>
        <p:txBody>
          <a:bodyPr wrap="square" rtlCol="0">
            <a:spAutoFit/>
          </a:bodyPr>
          <a:lstStyle/>
          <a:p>
            <a:r>
              <a:rPr lang="en-GB" sz="1350" b="1" dirty="0">
                <a:solidFill>
                  <a:srgbClr val="F39200"/>
                </a:solidFill>
                <a:latin typeface="Raleway" panose="020B0503030101060003" pitchFamily="34" charset="0"/>
              </a:rPr>
              <a:t>#PASA2020</a:t>
            </a:r>
          </a:p>
        </p:txBody>
      </p:sp>
      <p:sp>
        <p:nvSpPr>
          <p:cNvPr id="6" name="Date Placeholder 5">
            <a:extLst>
              <a:ext uri="{FF2B5EF4-FFF2-40B4-BE49-F238E27FC236}">
                <a16:creationId xmlns:a16="http://schemas.microsoft.com/office/drawing/2014/main" id="{52C8E426-DC90-4AD9-871C-51CC587F2D79}"/>
              </a:ext>
            </a:extLst>
          </p:cNvPr>
          <p:cNvSpPr>
            <a:spLocks noGrp="1"/>
          </p:cNvSpPr>
          <p:nvPr>
            <p:ph type="dt" sz="half" idx="10"/>
          </p:nvPr>
        </p:nvSpPr>
        <p:spPr>
          <a:xfrm>
            <a:off x="727969" y="4502336"/>
            <a:ext cx="6511031" cy="1401503"/>
          </a:xfrm>
        </p:spPr>
        <p:txBody>
          <a:bodyPr/>
          <a:lstStyle/>
          <a:p>
            <a:endParaRPr lang="en-US" dirty="0"/>
          </a:p>
          <a:p>
            <a:endParaRPr lang="en-US" dirty="0"/>
          </a:p>
          <a:p>
            <a:endParaRPr lang="en-US" sz="1633" dirty="0"/>
          </a:p>
          <a:p>
            <a:endParaRPr lang="en-US" sz="1633" dirty="0"/>
          </a:p>
          <a:p>
            <a:endParaRPr lang="en-US" sz="1633" dirty="0"/>
          </a:p>
          <a:p>
            <a:r>
              <a:rPr lang="en-GB" sz="2000" dirty="0"/>
              <a:t>Lesley Carline, PMI President and Martin Wigfield, </a:t>
            </a:r>
            <a:r>
              <a:rPr lang="en-GB" sz="2000" dirty="0" err="1"/>
              <a:t>Zatori</a:t>
            </a:r>
            <a:r>
              <a:rPr lang="en-GB" sz="2000" dirty="0"/>
              <a:t> </a:t>
            </a:r>
            <a:endParaRPr lang="en-US" sz="2000" dirty="0"/>
          </a:p>
          <a:p>
            <a:endParaRPr lang="en-US" dirty="0"/>
          </a:p>
        </p:txBody>
      </p:sp>
    </p:spTree>
    <p:extLst>
      <p:ext uri="{BB962C8B-B14F-4D97-AF65-F5344CB8AC3E}">
        <p14:creationId xmlns:p14="http://schemas.microsoft.com/office/powerpoint/2010/main" val="305010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3" descr="[TITLE]">
            <a:extLst>
              <a:ext uri="{FF2B5EF4-FFF2-40B4-BE49-F238E27FC236}">
                <a16:creationId xmlns:a16="http://schemas.microsoft.com/office/drawing/2014/main" id="{D78ADBA9-EA2E-4338-B6CD-B5131711536F}"/>
              </a:ext>
            </a:extLst>
          </p:cNvPr>
          <p:cNvSpPr>
            <a:spLocks noGrp="1"/>
          </p:cNvSpPr>
          <p:nvPr>
            <p:ph type="ctrTitle"/>
          </p:nvPr>
        </p:nvSpPr>
        <p:spPr>
          <a:xfrm>
            <a:off x="260838" y="4211515"/>
            <a:ext cx="5499589" cy="422031"/>
          </a:xfrm>
        </p:spPr>
        <p:txBody>
          <a:bodyPr/>
          <a:lstStyle/>
          <a:p>
            <a:pPr eaLnBrk="1" hangingPunct="1"/>
            <a:r>
              <a:rPr lang="en-GB" altLang="en-US"/>
              <a:t>PASA Annual Conference 2020</a:t>
            </a:r>
          </a:p>
        </p:txBody>
      </p:sp>
      <p:sp>
        <p:nvSpPr>
          <p:cNvPr id="25603" name="Subtitle 14" descr="[SUBTITLE]">
            <a:extLst>
              <a:ext uri="{FF2B5EF4-FFF2-40B4-BE49-F238E27FC236}">
                <a16:creationId xmlns:a16="http://schemas.microsoft.com/office/drawing/2014/main" id="{46C2CA3F-88B9-49F7-9E19-CB78C81F774E}"/>
              </a:ext>
            </a:extLst>
          </p:cNvPr>
          <p:cNvSpPr>
            <a:spLocks noGrp="1"/>
          </p:cNvSpPr>
          <p:nvPr>
            <p:ph type="subTitle" idx="1"/>
          </p:nvPr>
        </p:nvSpPr>
        <p:spPr>
          <a:xfrm>
            <a:off x="260839" y="4588120"/>
            <a:ext cx="5496658" cy="219808"/>
          </a:xfrm>
        </p:spPr>
        <p:txBody>
          <a:bodyPr/>
          <a:lstStyle/>
          <a:p>
            <a:pPr eaLnBrk="1" hangingPunct="1"/>
            <a:r>
              <a:rPr lang="en-GB" altLang="en-US" b="0"/>
              <a:t>DC Master Trust administration - what's the difference?</a:t>
            </a:r>
          </a:p>
        </p:txBody>
      </p:sp>
      <p:sp>
        <p:nvSpPr>
          <p:cNvPr id="25604" name="Text Placeholder 15" descr="[PRESENTERS]">
            <a:extLst>
              <a:ext uri="{FF2B5EF4-FFF2-40B4-BE49-F238E27FC236}">
                <a16:creationId xmlns:a16="http://schemas.microsoft.com/office/drawing/2014/main" id="{346239E5-E5E6-4EBB-8D0C-77D49A578C47}"/>
              </a:ext>
            </a:extLst>
          </p:cNvPr>
          <p:cNvSpPr>
            <a:spLocks noGrp="1"/>
          </p:cNvSpPr>
          <p:nvPr>
            <p:ph type="body" sz="quarter" idx="13"/>
          </p:nvPr>
        </p:nvSpPr>
        <p:spPr>
          <a:xfrm>
            <a:off x="260838" y="4900246"/>
            <a:ext cx="4372708" cy="219808"/>
          </a:xfrm>
        </p:spPr>
        <p:txBody>
          <a:bodyPr/>
          <a:lstStyle/>
          <a:p>
            <a:pPr eaLnBrk="1" hangingPunct="1">
              <a:spcBef>
                <a:spcPct val="0"/>
              </a:spcBef>
            </a:pPr>
            <a:r>
              <a:rPr lang="en-GB" altLang="en-US" b="1"/>
              <a:t>Emma Douglas, Head of DC</a:t>
            </a:r>
          </a:p>
          <a:p>
            <a:pPr eaLnBrk="1" hangingPunct="1">
              <a:spcBef>
                <a:spcPct val="0"/>
              </a:spcBef>
            </a:pPr>
            <a:endParaRPr lang="en-GB" altLang="en-US"/>
          </a:p>
        </p:txBody>
      </p:sp>
      <p:sp>
        <p:nvSpPr>
          <p:cNvPr id="25605" name="Text Placeholder 7" descr="[DATE]">
            <a:extLst>
              <a:ext uri="{FF2B5EF4-FFF2-40B4-BE49-F238E27FC236}">
                <a16:creationId xmlns:a16="http://schemas.microsoft.com/office/drawing/2014/main" id="{FF6A1577-FB57-41A0-A28F-C4BC475CD6FD}"/>
              </a:ext>
            </a:extLst>
          </p:cNvPr>
          <p:cNvSpPr>
            <a:spLocks noGrp="1"/>
          </p:cNvSpPr>
          <p:nvPr>
            <p:ph type="body" sz="quarter" idx="14"/>
          </p:nvPr>
        </p:nvSpPr>
        <p:spPr>
          <a:xfrm>
            <a:off x="260839" y="423497"/>
            <a:ext cx="8622323" cy="222738"/>
          </a:xfrm>
        </p:spPr>
        <p:txBody>
          <a:bodyPr>
            <a:normAutofit fontScale="92500" lnSpcReduction="10000"/>
          </a:bodyPr>
          <a:lstStyle/>
          <a:p>
            <a:pPr defTabSz="763485"/>
            <a:r>
              <a:rPr lang="en-GB" altLang="en-US"/>
              <a:t>11 Feb 2020</a:t>
            </a:r>
          </a:p>
        </p:txBody>
      </p:sp>
      <p:sp>
        <p:nvSpPr>
          <p:cNvPr id="25606" name="Text Placeholder 10" descr="[FRONT_DISCLAIMER]">
            <a:extLst>
              <a:ext uri="{FF2B5EF4-FFF2-40B4-BE49-F238E27FC236}">
                <a16:creationId xmlns:a16="http://schemas.microsoft.com/office/drawing/2014/main" id="{B718593C-2B48-49F2-BA5F-C07650715F29}"/>
              </a:ext>
            </a:extLst>
          </p:cNvPr>
          <p:cNvSpPr>
            <a:spLocks noGrp="1"/>
          </p:cNvSpPr>
          <p:nvPr>
            <p:ph type="body" sz="quarter" idx="15"/>
          </p:nvPr>
        </p:nvSpPr>
        <p:spPr>
          <a:xfrm>
            <a:off x="1818543" y="6213231"/>
            <a:ext cx="5501054" cy="351692"/>
          </a:xfrm>
        </p:spPr>
        <p:txBody>
          <a:bodyPr/>
          <a:lstStyle/>
          <a:p>
            <a:pPr>
              <a:spcBef>
                <a:spcPts val="866"/>
              </a:spcBef>
            </a:pPr>
            <a:r>
              <a:rPr lang="en-GB" altLang="en-US"/>
              <a:t>Intended for professional clients only.  Not to be distributed to retail clients.</a:t>
            </a:r>
          </a:p>
        </p:txBody>
      </p:sp>
      <p:sp>
        <p:nvSpPr>
          <p:cNvPr id="25607" name="Text Placeholder 8">
            <a:extLst>
              <a:ext uri="{FF2B5EF4-FFF2-40B4-BE49-F238E27FC236}">
                <a16:creationId xmlns:a16="http://schemas.microsoft.com/office/drawing/2014/main" id="{3B8B27DB-C2A5-4AA6-A671-B7AE6D1C1DEE}"/>
              </a:ext>
            </a:extLst>
          </p:cNvPr>
          <p:cNvSpPr txBox="1">
            <a:spLocks/>
          </p:cNvSpPr>
          <p:nvPr/>
        </p:nvSpPr>
        <p:spPr bwMode="auto">
          <a:xfrm>
            <a:off x="1579685" y="423497"/>
            <a:ext cx="7303477" cy="2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7088" eaLnBrk="0" hangingPunct="0">
              <a:lnSpc>
                <a:spcPct val="90000"/>
              </a:lnSpc>
              <a:spcBef>
                <a:spcPts val="1100"/>
              </a:spcBef>
              <a:buClr>
                <a:schemeClr val="accent1"/>
              </a:buClr>
              <a:buFont typeface="Arial" panose="020B0604020202020204" pitchFamily="34" charset="0"/>
              <a:buChar char="•"/>
              <a:defRPr sz="1600">
                <a:solidFill>
                  <a:schemeClr val="tx1"/>
                </a:solidFill>
                <a:latin typeface="Arial" panose="020B0604020202020204" pitchFamily="34" charset="0"/>
              </a:defRPr>
            </a:lvl1pPr>
            <a:lvl2pPr marL="444500" indent="-222250" defTabSz="827088" eaLnBrk="0" hangingPunct="0">
              <a:lnSpc>
                <a:spcPct val="90000"/>
              </a:lnSpc>
              <a:spcBef>
                <a:spcPts val="550"/>
              </a:spcBef>
              <a:buClr>
                <a:schemeClr val="accent1"/>
              </a:buClr>
              <a:buFont typeface="Arial" panose="020B0604020202020204" pitchFamily="34" charset="0"/>
              <a:buChar char="•"/>
              <a:defRPr sz="1400">
                <a:solidFill>
                  <a:schemeClr val="tx1"/>
                </a:solidFill>
                <a:latin typeface="Arial" panose="020B0604020202020204" pitchFamily="34" charset="0"/>
              </a:defRPr>
            </a:lvl2pPr>
            <a:lvl3pPr marL="679450" indent="-234950" defTabSz="827088" eaLnBrk="0" hangingPunct="0">
              <a:lnSpc>
                <a:spcPct val="90000"/>
              </a:lnSpc>
              <a:spcBef>
                <a:spcPts val="550"/>
              </a:spcBef>
              <a:buClr>
                <a:schemeClr val="accent1"/>
              </a:buClr>
              <a:buFont typeface="Arial" panose="020B0604020202020204" pitchFamily="34" charset="0"/>
              <a:buChar char="•"/>
              <a:defRPr sz="1200">
                <a:solidFill>
                  <a:schemeClr val="tx1"/>
                </a:solidFill>
                <a:latin typeface="Arial" panose="020B0604020202020204" pitchFamily="34" charset="0"/>
              </a:defRPr>
            </a:lvl3pPr>
            <a:lvl4pPr marL="901700" indent="-220663" defTabSz="827088" eaLnBrk="0" hangingPunct="0">
              <a:lnSpc>
                <a:spcPct val="90000"/>
              </a:lnSpc>
              <a:spcBef>
                <a:spcPts val="550"/>
              </a:spcBef>
              <a:buClr>
                <a:schemeClr val="accent1"/>
              </a:buClr>
              <a:buFont typeface="Arial" panose="020B0604020202020204" pitchFamily="34" charset="0"/>
              <a:buChar char="•"/>
              <a:defRPr sz="1000">
                <a:solidFill>
                  <a:schemeClr val="tx1"/>
                </a:solidFill>
                <a:latin typeface="Arial" panose="020B0604020202020204" pitchFamily="34" charset="0"/>
              </a:defRPr>
            </a:lvl4pPr>
            <a:lvl5pPr marL="1123950" indent="-222250" defTabSz="827088" eaLnBrk="0" hangingPunct="0">
              <a:lnSpc>
                <a:spcPct val="90000"/>
              </a:lnSpc>
              <a:spcBef>
                <a:spcPts val="550"/>
              </a:spcBef>
              <a:buClr>
                <a:schemeClr val="accent1"/>
              </a:buClr>
              <a:buFont typeface="Arial" panose="020B0604020202020204" pitchFamily="34" charset="0"/>
              <a:buChar char="•"/>
              <a:defRPr sz="800">
                <a:solidFill>
                  <a:schemeClr val="tx1"/>
                </a:solidFill>
                <a:latin typeface="Arial" panose="020B0604020202020204" pitchFamily="34" charset="0"/>
              </a:defRPr>
            </a:lvl5pPr>
            <a:lvl6pPr marL="1581150" indent="-222250" defTabSz="8270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6pPr>
            <a:lvl7pPr marL="2038350" indent="-222250" defTabSz="8270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7pPr>
            <a:lvl8pPr marL="2495550" indent="-222250" defTabSz="8270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8pPr>
            <a:lvl9pPr marL="2952750" indent="-222250" defTabSz="8270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9pPr>
          </a:lstStyle>
          <a:p>
            <a:pPr eaLnBrk="1" hangingPunct="1">
              <a:spcBef>
                <a:spcPts val="1281"/>
              </a:spcBef>
              <a:buNone/>
            </a:pPr>
            <a:r>
              <a:rPr lang="en-GB" altLang="en-US" sz="1108" b="1">
                <a:solidFill>
                  <a:srgbClr val="0099CC"/>
                </a:solidFill>
              </a:rPr>
              <a:t> </a:t>
            </a:r>
            <a:r>
              <a:rPr lang="en-GB" altLang="en-US" sz="1108">
                <a:solidFill>
                  <a:srgbClr val="0099CC"/>
                </a:solidFill>
              </a:rPr>
              <a:t>Legal &amp; General Investment Management</a:t>
            </a:r>
          </a:p>
        </p:txBody>
      </p:sp>
      <p:pic>
        <p:nvPicPr>
          <p:cNvPr id="8" name="Picture 7">
            <a:extLst>
              <a:ext uri="{FF2B5EF4-FFF2-40B4-BE49-F238E27FC236}">
                <a16:creationId xmlns:a16="http://schemas.microsoft.com/office/drawing/2014/main" id="{D50C5229-97FA-41BE-ABC3-2D35FAB9558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905937" y="423497"/>
            <a:ext cx="2238063" cy="2095022"/>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467051E-7B5A-4DC0-8D1C-1537141D288E}"/>
              </a:ext>
            </a:extLst>
          </p:cNvPr>
          <p:cNvSpPr>
            <a:spLocks noGrp="1"/>
          </p:cNvSpPr>
          <p:nvPr>
            <p:ph type="title"/>
          </p:nvPr>
        </p:nvSpPr>
        <p:spPr>
          <a:xfrm>
            <a:off x="260839" y="594947"/>
            <a:ext cx="8622323" cy="278423"/>
          </a:xfrm>
        </p:spPr>
        <p:txBody>
          <a:bodyPr>
            <a:normAutofit fontScale="90000"/>
          </a:bodyPr>
          <a:lstStyle/>
          <a:p>
            <a:pPr eaLnBrk="1" hangingPunct="1"/>
            <a:r>
              <a:rPr lang="en-GB" altLang="en-US"/>
              <a:t>Agenda</a:t>
            </a:r>
          </a:p>
        </p:txBody>
      </p:sp>
      <p:sp>
        <p:nvSpPr>
          <p:cNvPr id="26627" name="Slide Number Placeholder 3">
            <a:extLst>
              <a:ext uri="{FF2B5EF4-FFF2-40B4-BE49-F238E27FC236}">
                <a16:creationId xmlns:a16="http://schemas.microsoft.com/office/drawing/2014/main" id="{76BCB472-C722-4F7A-A7BF-C96D10D83E05}"/>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15"/>
              </a:spcBef>
              <a:buClr>
                <a:schemeClr val="accent1"/>
              </a:buClr>
              <a:buFont typeface="Arial" panose="020B0604020202020204" pitchFamily="34" charset="0"/>
              <a:buChar char="•"/>
              <a:defRPr sz="1477">
                <a:solidFill>
                  <a:schemeClr val="tx1"/>
                </a:solidFill>
                <a:latin typeface="Arial" panose="020B0604020202020204" pitchFamily="34" charset="0"/>
              </a:defRPr>
            </a:lvl1pPr>
            <a:lvl2pPr marL="685817" indent="-263776" eaLnBrk="0" hangingPunct="0">
              <a:lnSpc>
                <a:spcPct val="90000"/>
              </a:lnSpc>
              <a:spcBef>
                <a:spcPts val="508"/>
              </a:spcBef>
              <a:buClr>
                <a:schemeClr val="accent1"/>
              </a:buClr>
              <a:buFont typeface="Arial" panose="020B0604020202020204" pitchFamily="34" charset="0"/>
              <a:buChar char="•"/>
              <a:defRPr sz="1292">
                <a:solidFill>
                  <a:schemeClr val="tx1"/>
                </a:solidFill>
                <a:latin typeface="Arial" panose="020B0604020202020204" pitchFamily="34" charset="0"/>
              </a:defRPr>
            </a:lvl2pPr>
            <a:lvl3pPr marL="1055103" indent="-211021" eaLnBrk="0" hangingPunct="0">
              <a:lnSpc>
                <a:spcPct val="90000"/>
              </a:lnSpc>
              <a:spcBef>
                <a:spcPts val="508"/>
              </a:spcBef>
              <a:buClr>
                <a:schemeClr val="accent1"/>
              </a:buClr>
              <a:buFont typeface="Arial" panose="020B0604020202020204" pitchFamily="34" charset="0"/>
              <a:buChar char="•"/>
              <a:defRPr sz="1108">
                <a:solidFill>
                  <a:schemeClr val="tx1"/>
                </a:solidFill>
                <a:latin typeface="Arial" panose="020B0604020202020204" pitchFamily="34" charset="0"/>
              </a:defRPr>
            </a:lvl3pPr>
            <a:lvl4pPr marL="1477145" indent="-211021" eaLnBrk="0" hangingPunct="0">
              <a:lnSpc>
                <a:spcPct val="90000"/>
              </a:lnSpc>
              <a:spcBef>
                <a:spcPts val="508"/>
              </a:spcBef>
              <a:buClr>
                <a:schemeClr val="accent1"/>
              </a:buClr>
              <a:buFont typeface="Arial" panose="020B0604020202020204" pitchFamily="34" charset="0"/>
              <a:buChar char="•"/>
              <a:defRPr sz="923">
                <a:solidFill>
                  <a:schemeClr val="tx1"/>
                </a:solidFill>
                <a:latin typeface="Arial" panose="020B0604020202020204" pitchFamily="34" charset="0"/>
              </a:defRPr>
            </a:lvl4pPr>
            <a:lvl5pPr marL="1899186" indent="-211021" eaLnBrk="0" hangingPunct="0">
              <a:lnSpc>
                <a:spcPct val="90000"/>
              </a:lnSpc>
              <a:spcBef>
                <a:spcPts val="508"/>
              </a:spcBef>
              <a:buClr>
                <a:schemeClr val="accent1"/>
              </a:buClr>
              <a:buFont typeface="Arial" panose="020B0604020202020204" pitchFamily="34" charset="0"/>
              <a:buChar char="•"/>
              <a:defRPr sz="738">
                <a:solidFill>
                  <a:schemeClr val="tx1"/>
                </a:solidFill>
                <a:latin typeface="Arial" panose="020B0604020202020204" pitchFamily="34" charset="0"/>
              </a:defRPr>
            </a:lvl5pPr>
            <a:lvl6pPr marL="2321227"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6pPr>
            <a:lvl7pPr marL="2743269"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7pPr>
            <a:lvl8pPr marL="3165310"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8pPr>
            <a:lvl9pPr marL="3587351"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9pPr>
          </a:lstStyle>
          <a:p>
            <a:pPr eaLnBrk="1" hangingPunct="1">
              <a:lnSpc>
                <a:spcPct val="100000"/>
              </a:lnSpc>
              <a:spcBef>
                <a:spcPct val="0"/>
              </a:spcBef>
              <a:buClrTx/>
              <a:buFontTx/>
              <a:buNone/>
            </a:pPr>
            <a:fld id="{D8F1CCDB-BF75-46CF-BD97-0B668506DC0D}" type="slidenum">
              <a:rPr lang="en-GB" altLang="en-US" sz="1015">
                <a:solidFill>
                  <a:schemeClr val="accent1"/>
                </a:solidFill>
              </a:rPr>
              <a:pPr eaLnBrk="1" hangingPunct="1">
                <a:lnSpc>
                  <a:spcPct val="100000"/>
                </a:lnSpc>
                <a:spcBef>
                  <a:spcPct val="0"/>
                </a:spcBef>
                <a:buClrTx/>
                <a:buFontTx/>
                <a:buNone/>
              </a:pPr>
              <a:t>18</a:t>
            </a:fld>
            <a:endParaRPr lang="en-GB" altLang="en-US" sz="1015">
              <a:solidFill>
                <a:schemeClr val="accent1"/>
              </a:solidFill>
            </a:endParaRPr>
          </a:p>
        </p:txBody>
      </p:sp>
      <p:sp>
        <p:nvSpPr>
          <p:cNvPr id="26628" name="Text Placeholder 4">
            <a:extLst>
              <a:ext uri="{FF2B5EF4-FFF2-40B4-BE49-F238E27FC236}">
                <a16:creationId xmlns:a16="http://schemas.microsoft.com/office/drawing/2014/main" id="{0350E936-4336-4FA3-BD5C-A42FC6A12767}"/>
              </a:ext>
            </a:extLst>
          </p:cNvPr>
          <p:cNvSpPr>
            <a:spLocks noGrp="1"/>
          </p:cNvSpPr>
          <p:nvPr>
            <p:ph type="body" sz="quarter" idx="13"/>
          </p:nvPr>
        </p:nvSpPr>
        <p:spPr>
          <a:xfrm>
            <a:off x="260839" y="873369"/>
            <a:ext cx="8622323" cy="328246"/>
          </a:xfrm>
        </p:spPr>
        <p:txBody>
          <a:bodyPr/>
          <a:lstStyle/>
          <a:p>
            <a:pPr eaLnBrk="1" hangingPunct="1"/>
            <a:r>
              <a:rPr lang="en-GB" altLang="en-US"/>
              <a:t> </a:t>
            </a:r>
          </a:p>
        </p:txBody>
      </p:sp>
      <p:sp>
        <p:nvSpPr>
          <p:cNvPr id="7" name="Oval 6">
            <a:extLst>
              <a:ext uri="{FF2B5EF4-FFF2-40B4-BE49-F238E27FC236}">
                <a16:creationId xmlns:a16="http://schemas.microsoft.com/office/drawing/2014/main" id="{BD66D748-5D29-40B2-AC85-EC3E41B63E3D}"/>
              </a:ext>
            </a:extLst>
          </p:cNvPr>
          <p:cNvSpPr/>
          <p:nvPr/>
        </p:nvSpPr>
        <p:spPr>
          <a:xfrm>
            <a:off x="252046" y="1418492"/>
            <a:ext cx="844062" cy="84406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5290">
              <a:defRPr/>
            </a:pPr>
            <a:r>
              <a:rPr lang="en-GB" sz="2954" b="1" dirty="0">
                <a:solidFill>
                  <a:schemeClr val="accent5"/>
                </a:solidFill>
              </a:rPr>
              <a:t>1</a:t>
            </a:r>
          </a:p>
        </p:txBody>
      </p:sp>
      <p:sp>
        <p:nvSpPr>
          <p:cNvPr id="8" name="Oval 7">
            <a:extLst>
              <a:ext uri="{FF2B5EF4-FFF2-40B4-BE49-F238E27FC236}">
                <a16:creationId xmlns:a16="http://schemas.microsoft.com/office/drawing/2014/main" id="{98ED0D51-740F-4BA6-BA15-D0AF869F6A2E}"/>
              </a:ext>
            </a:extLst>
          </p:cNvPr>
          <p:cNvSpPr/>
          <p:nvPr/>
        </p:nvSpPr>
        <p:spPr>
          <a:xfrm>
            <a:off x="252046" y="2417884"/>
            <a:ext cx="844062" cy="844062"/>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5290">
              <a:defRPr/>
            </a:pPr>
            <a:r>
              <a:rPr lang="en-GB" sz="2954" b="1" dirty="0">
                <a:solidFill>
                  <a:schemeClr val="accent5"/>
                </a:solidFill>
              </a:rPr>
              <a:t>2</a:t>
            </a:r>
          </a:p>
        </p:txBody>
      </p:sp>
      <p:sp>
        <p:nvSpPr>
          <p:cNvPr id="9" name="Oval 8">
            <a:extLst>
              <a:ext uri="{FF2B5EF4-FFF2-40B4-BE49-F238E27FC236}">
                <a16:creationId xmlns:a16="http://schemas.microsoft.com/office/drawing/2014/main" id="{5FACDBA4-8690-4BA0-B9FD-016F89DA05BB}"/>
              </a:ext>
            </a:extLst>
          </p:cNvPr>
          <p:cNvSpPr/>
          <p:nvPr/>
        </p:nvSpPr>
        <p:spPr>
          <a:xfrm>
            <a:off x="252046" y="3417277"/>
            <a:ext cx="844062" cy="84406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5290">
              <a:defRPr/>
            </a:pPr>
            <a:r>
              <a:rPr lang="en-GB" sz="2954" b="1" dirty="0">
                <a:solidFill>
                  <a:schemeClr val="accent5"/>
                </a:solidFill>
              </a:rPr>
              <a:t>3</a:t>
            </a:r>
          </a:p>
        </p:txBody>
      </p:sp>
      <p:sp>
        <p:nvSpPr>
          <p:cNvPr id="10" name="Oval 9">
            <a:extLst>
              <a:ext uri="{FF2B5EF4-FFF2-40B4-BE49-F238E27FC236}">
                <a16:creationId xmlns:a16="http://schemas.microsoft.com/office/drawing/2014/main" id="{832DC31D-D19D-435D-90CE-07226C6E83E0}"/>
              </a:ext>
            </a:extLst>
          </p:cNvPr>
          <p:cNvSpPr/>
          <p:nvPr/>
        </p:nvSpPr>
        <p:spPr>
          <a:xfrm>
            <a:off x="252046" y="4418135"/>
            <a:ext cx="844062" cy="844062"/>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5290">
              <a:defRPr/>
            </a:pPr>
            <a:r>
              <a:rPr lang="en-GB" sz="2954" b="1" dirty="0">
                <a:solidFill>
                  <a:schemeClr val="accent5"/>
                </a:solidFill>
              </a:rPr>
              <a:t>4</a:t>
            </a:r>
          </a:p>
        </p:txBody>
      </p:sp>
      <p:sp>
        <p:nvSpPr>
          <p:cNvPr id="11" name="Rectangle 10">
            <a:extLst>
              <a:ext uri="{FF2B5EF4-FFF2-40B4-BE49-F238E27FC236}">
                <a16:creationId xmlns:a16="http://schemas.microsoft.com/office/drawing/2014/main" id="{7A81ADCB-60B8-4054-B07F-5BEAB1BB70D8}"/>
              </a:ext>
            </a:extLst>
          </p:cNvPr>
          <p:cNvSpPr>
            <a:spLocks noChangeArrowheads="1"/>
          </p:cNvSpPr>
          <p:nvPr/>
        </p:nvSpPr>
        <p:spPr bwMode="auto">
          <a:xfrm>
            <a:off x="1244112" y="1655885"/>
            <a:ext cx="2710999"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100"/>
              </a:spcBef>
              <a:buClr>
                <a:schemeClr val="accent1"/>
              </a:buClr>
              <a:buFont typeface="Arial" panose="020B0604020202020204" pitchFamily="34" charset="0"/>
              <a:buChar char="•"/>
              <a:defRPr sz="1600">
                <a:solidFill>
                  <a:schemeClr val="tx1"/>
                </a:solidFill>
                <a:latin typeface="Arial" panose="020B0604020202020204" pitchFamily="34" charset="0"/>
              </a:defRPr>
            </a:lvl1pPr>
            <a:lvl2pPr marL="742950" indent="-285750" eaLnBrk="0" hangingPunct="0">
              <a:lnSpc>
                <a:spcPct val="90000"/>
              </a:lnSpc>
              <a:spcBef>
                <a:spcPts val="550"/>
              </a:spcBef>
              <a:buClr>
                <a:schemeClr val="accent1"/>
              </a:buClr>
              <a:buFont typeface="Arial" panose="020B0604020202020204" pitchFamily="34" charset="0"/>
              <a:buChar char="•"/>
              <a:defRPr sz="1400">
                <a:solidFill>
                  <a:schemeClr val="tx1"/>
                </a:solidFill>
                <a:latin typeface="Arial" panose="020B0604020202020204" pitchFamily="34" charset="0"/>
              </a:defRPr>
            </a:lvl2pPr>
            <a:lvl3pPr marL="1143000" indent="-228600" eaLnBrk="0" hangingPunct="0">
              <a:lnSpc>
                <a:spcPct val="90000"/>
              </a:lnSpc>
              <a:spcBef>
                <a:spcPts val="550"/>
              </a:spcBef>
              <a:buClr>
                <a:schemeClr val="accent1"/>
              </a:buClr>
              <a:buFont typeface="Arial" panose="020B0604020202020204" pitchFamily="34" charset="0"/>
              <a:buChar char="•"/>
              <a:defRPr sz="1200">
                <a:solidFill>
                  <a:schemeClr val="tx1"/>
                </a:solidFill>
                <a:latin typeface="Arial" panose="020B0604020202020204" pitchFamily="34" charset="0"/>
              </a:defRPr>
            </a:lvl3pPr>
            <a:lvl4pPr marL="1600200" indent="-228600" eaLnBrk="0" hangingPunct="0">
              <a:lnSpc>
                <a:spcPct val="90000"/>
              </a:lnSpc>
              <a:spcBef>
                <a:spcPts val="550"/>
              </a:spcBef>
              <a:buClr>
                <a:schemeClr val="accent1"/>
              </a:buClr>
              <a:buFont typeface="Arial" panose="020B0604020202020204" pitchFamily="34" charset="0"/>
              <a:buChar char="•"/>
              <a:defRPr sz="1000">
                <a:solidFill>
                  <a:schemeClr val="tx1"/>
                </a:solidFill>
                <a:latin typeface="Arial" panose="020B0604020202020204" pitchFamily="34" charset="0"/>
              </a:defRPr>
            </a:lvl4pPr>
            <a:lvl5pPr marL="2057400" indent="-228600" eaLnBrk="0" hangingPunct="0">
              <a:lnSpc>
                <a:spcPct val="90000"/>
              </a:lnSpc>
              <a:spcBef>
                <a:spcPts val="550"/>
              </a:spcBef>
              <a:buClr>
                <a:schemeClr val="accent1"/>
              </a:buClr>
              <a:buFont typeface="Arial" panose="020B0604020202020204" pitchFamily="34" charset="0"/>
              <a:buChar char="•"/>
              <a:defRPr sz="800">
                <a:solidFill>
                  <a:schemeClr val="tx1"/>
                </a:solidFill>
                <a:latin typeface="Arial" panose="020B0604020202020204" pitchFamily="34" charset="0"/>
              </a:defRPr>
            </a:lvl5pPr>
            <a:lvl6pPr marL="25146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6pPr>
            <a:lvl7pPr marL="29718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7pPr>
            <a:lvl8pPr marL="34290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8pPr>
            <a:lvl9pPr marL="38862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9pPr>
          </a:lstStyle>
          <a:p>
            <a:pPr defTabSz="844083" eaLnBrk="1" hangingPunct="1">
              <a:lnSpc>
                <a:spcPct val="100000"/>
              </a:lnSpc>
              <a:spcBef>
                <a:spcPct val="0"/>
              </a:spcBef>
              <a:buClrTx/>
              <a:buNone/>
            </a:pPr>
            <a:r>
              <a:rPr lang="en-GB" altLang="en-US" sz="1846">
                <a:solidFill>
                  <a:srgbClr val="000000"/>
                </a:solidFill>
              </a:rPr>
              <a:t>The new DC landscape </a:t>
            </a:r>
          </a:p>
        </p:txBody>
      </p:sp>
      <p:sp>
        <p:nvSpPr>
          <p:cNvPr id="12" name="Rectangle 11">
            <a:extLst>
              <a:ext uri="{FF2B5EF4-FFF2-40B4-BE49-F238E27FC236}">
                <a16:creationId xmlns:a16="http://schemas.microsoft.com/office/drawing/2014/main" id="{120B4BB4-B5CC-4E43-BB11-26F40E410F64}"/>
              </a:ext>
            </a:extLst>
          </p:cNvPr>
          <p:cNvSpPr>
            <a:spLocks noChangeArrowheads="1"/>
          </p:cNvSpPr>
          <p:nvPr/>
        </p:nvSpPr>
        <p:spPr bwMode="auto">
          <a:xfrm>
            <a:off x="1244112" y="2655278"/>
            <a:ext cx="5999591"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100"/>
              </a:spcBef>
              <a:buClr>
                <a:schemeClr val="accent1"/>
              </a:buClr>
              <a:buFont typeface="Arial" panose="020B0604020202020204" pitchFamily="34" charset="0"/>
              <a:buChar char="•"/>
              <a:defRPr sz="1600">
                <a:solidFill>
                  <a:schemeClr val="tx1"/>
                </a:solidFill>
                <a:latin typeface="Arial" panose="020B0604020202020204" pitchFamily="34" charset="0"/>
              </a:defRPr>
            </a:lvl1pPr>
            <a:lvl2pPr marL="742950" indent="-285750" eaLnBrk="0" hangingPunct="0">
              <a:lnSpc>
                <a:spcPct val="90000"/>
              </a:lnSpc>
              <a:spcBef>
                <a:spcPts val="550"/>
              </a:spcBef>
              <a:buClr>
                <a:schemeClr val="accent1"/>
              </a:buClr>
              <a:buFont typeface="Arial" panose="020B0604020202020204" pitchFamily="34" charset="0"/>
              <a:buChar char="•"/>
              <a:defRPr sz="1400">
                <a:solidFill>
                  <a:schemeClr val="tx1"/>
                </a:solidFill>
                <a:latin typeface="Arial" panose="020B0604020202020204" pitchFamily="34" charset="0"/>
              </a:defRPr>
            </a:lvl2pPr>
            <a:lvl3pPr marL="1143000" indent="-228600" eaLnBrk="0" hangingPunct="0">
              <a:lnSpc>
                <a:spcPct val="90000"/>
              </a:lnSpc>
              <a:spcBef>
                <a:spcPts val="550"/>
              </a:spcBef>
              <a:buClr>
                <a:schemeClr val="accent1"/>
              </a:buClr>
              <a:buFont typeface="Arial" panose="020B0604020202020204" pitchFamily="34" charset="0"/>
              <a:buChar char="•"/>
              <a:defRPr sz="1200">
                <a:solidFill>
                  <a:schemeClr val="tx1"/>
                </a:solidFill>
                <a:latin typeface="Arial" panose="020B0604020202020204" pitchFamily="34" charset="0"/>
              </a:defRPr>
            </a:lvl3pPr>
            <a:lvl4pPr marL="1600200" indent="-228600" eaLnBrk="0" hangingPunct="0">
              <a:lnSpc>
                <a:spcPct val="90000"/>
              </a:lnSpc>
              <a:spcBef>
                <a:spcPts val="550"/>
              </a:spcBef>
              <a:buClr>
                <a:schemeClr val="accent1"/>
              </a:buClr>
              <a:buFont typeface="Arial" panose="020B0604020202020204" pitchFamily="34" charset="0"/>
              <a:buChar char="•"/>
              <a:defRPr sz="1000">
                <a:solidFill>
                  <a:schemeClr val="tx1"/>
                </a:solidFill>
                <a:latin typeface="Arial" panose="020B0604020202020204" pitchFamily="34" charset="0"/>
              </a:defRPr>
            </a:lvl4pPr>
            <a:lvl5pPr marL="2057400" indent="-228600" eaLnBrk="0" hangingPunct="0">
              <a:lnSpc>
                <a:spcPct val="90000"/>
              </a:lnSpc>
              <a:spcBef>
                <a:spcPts val="550"/>
              </a:spcBef>
              <a:buClr>
                <a:schemeClr val="accent1"/>
              </a:buClr>
              <a:buFont typeface="Arial" panose="020B0604020202020204" pitchFamily="34" charset="0"/>
              <a:buChar char="•"/>
              <a:defRPr sz="800">
                <a:solidFill>
                  <a:schemeClr val="tx1"/>
                </a:solidFill>
                <a:latin typeface="Arial" panose="020B0604020202020204" pitchFamily="34" charset="0"/>
              </a:defRPr>
            </a:lvl5pPr>
            <a:lvl6pPr marL="25146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6pPr>
            <a:lvl7pPr marL="29718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7pPr>
            <a:lvl8pPr marL="34290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8pPr>
            <a:lvl9pPr marL="38862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9pPr>
          </a:lstStyle>
          <a:p>
            <a:pPr defTabSz="844083" eaLnBrk="1" hangingPunct="1">
              <a:lnSpc>
                <a:spcPct val="100000"/>
              </a:lnSpc>
              <a:spcBef>
                <a:spcPct val="0"/>
              </a:spcBef>
              <a:buClrTx/>
              <a:buNone/>
            </a:pPr>
            <a:r>
              <a:rPr lang="en-GB" altLang="en-US" sz="1846">
                <a:solidFill>
                  <a:srgbClr val="000000"/>
                </a:solidFill>
              </a:rPr>
              <a:t>TPA vs. provider administration – what’s the difference?</a:t>
            </a:r>
          </a:p>
        </p:txBody>
      </p:sp>
      <p:sp>
        <p:nvSpPr>
          <p:cNvPr id="13" name="Rectangle 12">
            <a:extLst>
              <a:ext uri="{FF2B5EF4-FFF2-40B4-BE49-F238E27FC236}">
                <a16:creationId xmlns:a16="http://schemas.microsoft.com/office/drawing/2014/main" id="{A16A5346-D447-4727-9D29-01F508F1F2DF}"/>
              </a:ext>
            </a:extLst>
          </p:cNvPr>
          <p:cNvSpPr>
            <a:spLocks noChangeArrowheads="1"/>
          </p:cNvSpPr>
          <p:nvPr/>
        </p:nvSpPr>
        <p:spPr bwMode="auto">
          <a:xfrm>
            <a:off x="1244113" y="3654670"/>
            <a:ext cx="3444661"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100"/>
              </a:spcBef>
              <a:buClr>
                <a:schemeClr val="accent1"/>
              </a:buClr>
              <a:buFont typeface="Arial" panose="020B0604020202020204" pitchFamily="34" charset="0"/>
              <a:buChar char="•"/>
              <a:defRPr sz="1600">
                <a:solidFill>
                  <a:schemeClr val="tx1"/>
                </a:solidFill>
                <a:latin typeface="Arial" panose="020B0604020202020204" pitchFamily="34" charset="0"/>
              </a:defRPr>
            </a:lvl1pPr>
            <a:lvl2pPr marL="742950" indent="-285750" eaLnBrk="0" hangingPunct="0">
              <a:lnSpc>
                <a:spcPct val="90000"/>
              </a:lnSpc>
              <a:spcBef>
                <a:spcPts val="550"/>
              </a:spcBef>
              <a:buClr>
                <a:schemeClr val="accent1"/>
              </a:buClr>
              <a:buFont typeface="Arial" panose="020B0604020202020204" pitchFamily="34" charset="0"/>
              <a:buChar char="•"/>
              <a:defRPr sz="1400">
                <a:solidFill>
                  <a:schemeClr val="tx1"/>
                </a:solidFill>
                <a:latin typeface="Arial" panose="020B0604020202020204" pitchFamily="34" charset="0"/>
              </a:defRPr>
            </a:lvl2pPr>
            <a:lvl3pPr marL="1143000" indent="-228600" eaLnBrk="0" hangingPunct="0">
              <a:lnSpc>
                <a:spcPct val="90000"/>
              </a:lnSpc>
              <a:spcBef>
                <a:spcPts val="550"/>
              </a:spcBef>
              <a:buClr>
                <a:schemeClr val="accent1"/>
              </a:buClr>
              <a:buFont typeface="Arial" panose="020B0604020202020204" pitchFamily="34" charset="0"/>
              <a:buChar char="•"/>
              <a:defRPr sz="1200">
                <a:solidFill>
                  <a:schemeClr val="tx1"/>
                </a:solidFill>
                <a:latin typeface="Arial" panose="020B0604020202020204" pitchFamily="34" charset="0"/>
              </a:defRPr>
            </a:lvl3pPr>
            <a:lvl4pPr marL="1600200" indent="-228600" eaLnBrk="0" hangingPunct="0">
              <a:lnSpc>
                <a:spcPct val="90000"/>
              </a:lnSpc>
              <a:spcBef>
                <a:spcPts val="550"/>
              </a:spcBef>
              <a:buClr>
                <a:schemeClr val="accent1"/>
              </a:buClr>
              <a:buFont typeface="Arial" panose="020B0604020202020204" pitchFamily="34" charset="0"/>
              <a:buChar char="•"/>
              <a:defRPr sz="1000">
                <a:solidFill>
                  <a:schemeClr val="tx1"/>
                </a:solidFill>
                <a:latin typeface="Arial" panose="020B0604020202020204" pitchFamily="34" charset="0"/>
              </a:defRPr>
            </a:lvl4pPr>
            <a:lvl5pPr marL="2057400" indent="-228600" eaLnBrk="0" hangingPunct="0">
              <a:lnSpc>
                <a:spcPct val="90000"/>
              </a:lnSpc>
              <a:spcBef>
                <a:spcPts val="550"/>
              </a:spcBef>
              <a:buClr>
                <a:schemeClr val="accent1"/>
              </a:buClr>
              <a:buFont typeface="Arial" panose="020B0604020202020204" pitchFamily="34" charset="0"/>
              <a:buChar char="•"/>
              <a:defRPr sz="800">
                <a:solidFill>
                  <a:schemeClr val="tx1"/>
                </a:solidFill>
                <a:latin typeface="Arial" panose="020B0604020202020204" pitchFamily="34" charset="0"/>
              </a:defRPr>
            </a:lvl5pPr>
            <a:lvl6pPr marL="25146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6pPr>
            <a:lvl7pPr marL="29718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7pPr>
            <a:lvl8pPr marL="34290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8pPr>
            <a:lvl9pPr marL="38862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9pPr>
          </a:lstStyle>
          <a:p>
            <a:pPr defTabSz="844083" eaLnBrk="1" hangingPunct="1">
              <a:lnSpc>
                <a:spcPct val="100000"/>
              </a:lnSpc>
              <a:spcBef>
                <a:spcPct val="0"/>
              </a:spcBef>
              <a:buClrTx/>
              <a:buNone/>
            </a:pPr>
            <a:r>
              <a:rPr lang="en-GB" altLang="en-US" sz="1846">
                <a:solidFill>
                  <a:srgbClr val="000000"/>
                </a:solidFill>
              </a:rPr>
              <a:t>Master Trust Trustee oversight </a:t>
            </a:r>
          </a:p>
        </p:txBody>
      </p:sp>
      <p:sp>
        <p:nvSpPr>
          <p:cNvPr id="14" name="Rectangle 13">
            <a:extLst>
              <a:ext uri="{FF2B5EF4-FFF2-40B4-BE49-F238E27FC236}">
                <a16:creationId xmlns:a16="http://schemas.microsoft.com/office/drawing/2014/main" id="{0AEB275B-84E7-4BA7-867F-7BBE947CB6FD}"/>
              </a:ext>
            </a:extLst>
          </p:cNvPr>
          <p:cNvSpPr>
            <a:spLocks noChangeArrowheads="1"/>
          </p:cNvSpPr>
          <p:nvPr/>
        </p:nvSpPr>
        <p:spPr bwMode="auto">
          <a:xfrm>
            <a:off x="1244112" y="4664320"/>
            <a:ext cx="3554756"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100"/>
              </a:spcBef>
              <a:buClr>
                <a:schemeClr val="accent1"/>
              </a:buClr>
              <a:buFont typeface="Arial" panose="020B0604020202020204" pitchFamily="34" charset="0"/>
              <a:buChar char="•"/>
              <a:defRPr sz="1600">
                <a:solidFill>
                  <a:schemeClr val="tx1"/>
                </a:solidFill>
                <a:latin typeface="Arial" panose="020B0604020202020204" pitchFamily="34" charset="0"/>
              </a:defRPr>
            </a:lvl1pPr>
            <a:lvl2pPr marL="742950" indent="-285750" eaLnBrk="0" hangingPunct="0">
              <a:lnSpc>
                <a:spcPct val="90000"/>
              </a:lnSpc>
              <a:spcBef>
                <a:spcPts val="550"/>
              </a:spcBef>
              <a:buClr>
                <a:schemeClr val="accent1"/>
              </a:buClr>
              <a:buFont typeface="Arial" panose="020B0604020202020204" pitchFamily="34" charset="0"/>
              <a:buChar char="•"/>
              <a:defRPr sz="1400">
                <a:solidFill>
                  <a:schemeClr val="tx1"/>
                </a:solidFill>
                <a:latin typeface="Arial" panose="020B0604020202020204" pitchFamily="34" charset="0"/>
              </a:defRPr>
            </a:lvl2pPr>
            <a:lvl3pPr marL="1143000" indent="-228600" eaLnBrk="0" hangingPunct="0">
              <a:lnSpc>
                <a:spcPct val="90000"/>
              </a:lnSpc>
              <a:spcBef>
                <a:spcPts val="550"/>
              </a:spcBef>
              <a:buClr>
                <a:schemeClr val="accent1"/>
              </a:buClr>
              <a:buFont typeface="Arial" panose="020B0604020202020204" pitchFamily="34" charset="0"/>
              <a:buChar char="•"/>
              <a:defRPr sz="1200">
                <a:solidFill>
                  <a:schemeClr val="tx1"/>
                </a:solidFill>
                <a:latin typeface="Arial" panose="020B0604020202020204" pitchFamily="34" charset="0"/>
              </a:defRPr>
            </a:lvl3pPr>
            <a:lvl4pPr marL="1600200" indent="-228600" eaLnBrk="0" hangingPunct="0">
              <a:lnSpc>
                <a:spcPct val="90000"/>
              </a:lnSpc>
              <a:spcBef>
                <a:spcPts val="550"/>
              </a:spcBef>
              <a:buClr>
                <a:schemeClr val="accent1"/>
              </a:buClr>
              <a:buFont typeface="Arial" panose="020B0604020202020204" pitchFamily="34" charset="0"/>
              <a:buChar char="•"/>
              <a:defRPr sz="1000">
                <a:solidFill>
                  <a:schemeClr val="tx1"/>
                </a:solidFill>
                <a:latin typeface="Arial" panose="020B0604020202020204" pitchFamily="34" charset="0"/>
              </a:defRPr>
            </a:lvl4pPr>
            <a:lvl5pPr marL="2057400" indent="-228600" eaLnBrk="0" hangingPunct="0">
              <a:lnSpc>
                <a:spcPct val="90000"/>
              </a:lnSpc>
              <a:spcBef>
                <a:spcPts val="550"/>
              </a:spcBef>
              <a:buClr>
                <a:schemeClr val="accent1"/>
              </a:buClr>
              <a:buFont typeface="Arial" panose="020B0604020202020204" pitchFamily="34" charset="0"/>
              <a:buChar char="•"/>
              <a:defRPr sz="800">
                <a:solidFill>
                  <a:schemeClr val="tx1"/>
                </a:solidFill>
                <a:latin typeface="Arial" panose="020B0604020202020204" pitchFamily="34" charset="0"/>
              </a:defRPr>
            </a:lvl5pPr>
            <a:lvl6pPr marL="25146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6pPr>
            <a:lvl7pPr marL="29718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7pPr>
            <a:lvl8pPr marL="34290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8pPr>
            <a:lvl9pPr marL="3886200" indent="-228600"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9pPr>
          </a:lstStyle>
          <a:p>
            <a:pPr defTabSz="844083" eaLnBrk="1" hangingPunct="1">
              <a:lnSpc>
                <a:spcPct val="100000"/>
              </a:lnSpc>
              <a:spcBef>
                <a:spcPct val="0"/>
              </a:spcBef>
              <a:buClrTx/>
              <a:buNone/>
            </a:pPr>
            <a:r>
              <a:rPr lang="en-GB" altLang="en-US" sz="1846">
                <a:solidFill>
                  <a:srgbClr val="000000"/>
                </a:solidFill>
              </a:rPr>
              <a:t>Transitioning into a Master Trust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A15477E-D8AC-4343-B89B-9B800EFCD942}"/>
              </a:ext>
            </a:extLst>
          </p:cNvPr>
          <p:cNvSpPr>
            <a:spLocks noGrp="1"/>
          </p:cNvSpPr>
          <p:nvPr>
            <p:ph type="title"/>
          </p:nvPr>
        </p:nvSpPr>
        <p:spPr>
          <a:xfrm>
            <a:off x="260839" y="594947"/>
            <a:ext cx="8622323" cy="278423"/>
          </a:xfrm>
        </p:spPr>
        <p:txBody>
          <a:bodyPr>
            <a:normAutofit fontScale="90000"/>
          </a:bodyPr>
          <a:lstStyle/>
          <a:p>
            <a:pPr eaLnBrk="1" hangingPunct="1"/>
            <a:r>
              <a:rPr lang="en-GB" altLang="en-US"/>
              <a:t>The Trend</a:t>
            </a:r>
          </a:p>
        </p:txBody>
      </p:sp>
      <p:sp>
        <p:nvSpPr>
          <p:cNvPr id="27651" name="Slide Number Placeholder 3">
            <a:extLst>
              <a:ext uri="{FF2B5EF4-FFF2-40B4-BE49-F238E27FC236}">
                <a16:creationId xmlns:a16="http://schemas.microsoft.com/office/drawing/2014/main" id="{C889470F-0EBF-4058-A21C-9D1EC852E4F1}"/>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15"/>
              </a:spcBef>
              <a:buClr>
                <a:schemeClr val="accent1"/>
              </a:buClr>
              <a:buFont typeface="Arial" panose="020B0604020202020204" pitchFamily="34" charset="0"/>
              <a:buChar char="•"/>
              <a:defRPr sz="1477">
                <a:solidFill>
                  <a:schemeClr val="tx1"/>
                </a:solidFill>
                <a:latin typeface="Arial" panose="020B0604020202020204" pitchFamily="34" charset="0"/>
              </a:defRPr>
            </a:lvl1pPr>
            <a:lvl2pPr marL="685817" indent="-263776" eaLnBrk="0" hangingPunct="0">
              <a:lnSpc>
                <a:spcPct val="90000"/>
              </a:lnSpc>
              <a:spcBef>
                <a:spcPts val="508"/>
              </a:spcBef>
              <a:buClr>
                <a:schemeClr val="accent1"/>
              </a:buClr>
              <a:buFont typeface="Arial" panose="020B0604020202020204" pitchFamily="34" charset="0"/>
              <a:buChar char="•"/>
              <a:defRPr sz="1292">
                <a:solidFill>
                  <a:schemeClr val="tx1"/>
                </a:solidFill>
                <a:latin typeface="Arial" panose="020B0604020202020204" pitchFamily="34" charset="0"/>
              </a:defRPr>
            </a:lvl2pPr>
            <a:lvl3pPr marL="1055103" indent="-211021" eaLnBrk="0" hangingPunct="0">
              <a:lnSpc>
                <a:spcPct val="90000"/>
              </a:lnSpc>
              <a:spcBef>
                <a:spcPts val="508"/>
              </a:spcBef>
              <a:buClr>
                <a:schemeClr val="accent1"/>
              </a:buClr>
              <a:buFont typeface="Arial" panose="020B0604020202020204" pitchFamily="34" charset="0"/>
              <a:buChar char="•"/>
              <a:defRPr sz="1108">
                <a:solidFill>
                  <a:schemeClr val="tx1"/>
                </a:solidFill>
                <a:latin typeface="Arial" panose="020B0604020202020204" pitchFamily="34" charset="0"/>
              </a:defRPr>
            </a:lvl3pPr>
            <a:lvl4pPr marL="1477145" indent="-211021" eaLnBrk="0" hangingPunct="0">
              <a:lnSpc>
                <a:spcPct val="90000"/>
              </a:lnSpc>
              <a:spcBef>
                <a:spcPts val="508"/>
              </a:spcBef>
              <a:buClr>
                <a:schemeClr val="accent1"/>
              </a:buClr>
              <a:buFont typeface="Arial" panose="020B0604020202020204" pitchFamily="34" charset="0"/>
              <a:buChar char="•"/>
              <a:defRPr sz="923">
                <a:solidFill>
                  <a:schemeClr val="tx1"/>
                </a:solidFill>
                <a:latin typeface="Arial" panose="020B0604020202020204" pitchFamily="34" charset="0"/>
              </a:defRPr>
            </a:lvl4pPr>
            <a:lvl5pPr marL="1899186" indent="-211021" eaLnBrk="0" hangingPunct="0">
              <a:lnSpc>
                <a:spcPct val="90000"/>
              </a:lnSpc>
              <a:spcBef>
                <a:spcPts val="508"/>
              </a:spcBef>
              <a:buClr>
                <a:schemeClr val="accent1"/>
              </a:buClr>
              <a:buFont typeface="Arial" panose="020B0604020202020204" pitchFamily="34" charset="0"/>
              <a:buChar char="•"/>
              <a:defRPr sz="738">
                <a:solidFill>
                  <a:schemeClr val="tx1"/>
                </a:solidFill>
                <a:latin typeface="Arial" panose="020B0604020202020204" pitchFamily="34" charset="0"/>
              </a:defRPr>
            </a:lvl5pPr>
            <a:lvl6pPr marL="2321227"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6pPr>
            <a:lvl7pPr marL="2743269"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7pPr>
            <a:lvl8pPr marL="3165310"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8pPr>
            <a:lvl9pPr marL="3587351"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9pPr>
          </a:lstStyle>
          <a:p>
            <a:pPr eaLnBrk="1" hangingPunct="1">
              <a:lnSpc>
                <a:spcPct val="100000"/>
              </a:lnSpc>
              <a:spcBef>
                <a:spcPct val="0"/>
              </a:spcBef>
              <a:buClrTx/>
              <a:buFontTx/>
              <a:buNone/>
            </a:pPr>
            <a:fld id="{E208F4D9-AE32-4380-8CE9-09CD650DBF3A}" type="slidenum">
              <a:rPr lang="en-GB" altLang="en-US" sz="1015">
                <a:solidFill>
                  <a:schemeClr val="accent1"/>
                </a:solidFill>
              </a:rPr>
              <a:pPr eaLnBrk="1" hangingPunct="1">
                <a:lnSpc>
                  <a:spcPct val="100000"/>
                </a:lnSpc>
                <a:spcBef>
                  <a:spcPct val="0"/>
                </a:spcBef>
                <a:buClrTx/>
                <a:buFontTx/>
                <a:buNone/>
              </a:pPr>
              <a:t>19</a:t>
            </a:fld>
            <a:endParaRPr lang="en-GB" altLang="en-US" sz="1015">
              <a:solidFill>
                <a:schemeClr val="accent1"/>
              </a:solidFill>
            </a:endParaRPr>
          </a:p>
        </p:txBody>
      </p:sp>
      <p:sp>
        <p:nvSpPr>
          <p:cNvPr id="27652" name="Text Placeholder 4">
            <a:extLst>
              <a:ext uri="{FF2B5EF4-FFF2-40B4-BE49-F238E27FC236}">
                <a16:creationId xmlns:a16="http://schemas.microsoft.com/office/drawing/2014/main" id="{C1252236-E491-4333-A10D-3C478F96AFA6}"/>
              </a:ext>
            </a:extLst>
          </p:cNvPr>
          <p:cNvSpPr>
            <a:spLocks noGrp="1"/>
          </p:cNvSpPr>
          <p:nvPr>
            <p:ph type="body" sz="quarter" idx="13"/>
          </p:nvPr>
        </p:nvSpPr>
        <p:spPr>
          <a:xfrm>
            <a:off x="260839" y="873369"/>
            <a:ext cx="8622323" cy="328246"/>
          </a:xfrm>
        </p:spPr>
        <p:txBody>
          <a:bodyPr/>
          <a:lstStyle/>
          <a:p>
            <a:pPr eaLnBrk="1" hangingPunct="1"/>
            <a:r>
              <a:rPr lang="en-GB" altLang="en-US"/>
              <a:t> </a:t>
            </a:r>
          </a:p>
        </p:txBody>
      </p:sp>
      <p:sp>
        <p:nvSpPr>
          <p:cNvPr id="37" name="Freeform 5">
            <a:extLst>
              <a:ext uri="{FF2B5EF4-FFF2-40B4-BE49-F238E27FC236}">
                <a16:creationId xmlns:a16="http://schemas.microsoft.com/office/drawing/2014/main" id="{3282493F-447B-40A5-84FE-3AD2009F0003}"/>
              </a:ext>
            </a:extLst>
          </p:cNvPr>
          <p:cNvSpPr>
            <a:spLocks/>
          </p:cNvSpPr>
          <p:nvPr/>
        </p:nvSpPr>
        <p:spPr bwMode="auto">
          <a:xfrm>
            <a:off x="-102576" y="1984131"/>
            <a:ext cx="5268058" cy="1239715"/>
          </a:xfrm>
          <a:custGeom>
            <a:avLst/>
            <a:gdLst>
              <a:gd name="T0" fmla="*/ 2750 w 3913"/>
              <a:gd name="T1" fmla="*/ 921 h 921"/>
              <a:gd name="T2" fmla="*/ 2202 w 3913"/>
              <a:gd name="T3" fmla="*/ 918 h 921"/>
              <a:gd name="T4" fmla="*/ 1667 w 3913"/>
              <a:gd name="T5" fmla="*/ 767 h 921"/>
              <a:gd name="T6" fmla="*/ 1236 w 3913"/>
              <a:gd name="T7" fmla="*/ 429 h 921"/>
              <a:gd name="T8" fmla="*/ 1102 w 3913"/>
              <a:gd name="T9" fmla="*/ 311 h 921"/>
              <a:gd name="T10" fmla="*/ 384 w 3913"/>
              <a:gd name="T11" fmla="*/ 71 h 921"/>
              <a:gd name="T12" fmla="*/ 26 w 3913"/>
              <a:gd name="T13" fmla="*/ 148 h 921"/>
              <a:gd name="T14" fmla="*/ 0 w 3913"/>
              <a:gd name="T15" fmla="*/ 89 h 921"/>
              <a:gd name="T16" fmla="*/ 378 w 3913"/>
              <a:gd name="T17" fmla="*/ 7 h 921"/>
              <a:gd name="T18" fmla="*/ 746 w 3913"/>
              <a:gd name="T19" fmla="*/ 46 h 921"/>
              <a:gd name="T20" fmla="*/ 1144 w 3913"/>
              <a:gd name="T21" fmla="*/ 262 h 921"/>
              <a:gd name="T22" fmla="*/ 1279 w 3913"/>
              <a:gd name="T23" fmla="*/ 381 h 921"/>
              <a:gd name="T24" fmla="*/ 2204 w 3913"/>
              <a:gd name="T25" fmla="*/ 854 h 921"/>
              <a:gd name="T26" fmla="*/ 3913 w 3913"/>
              <a:gd name="T27" fmla="*/ 854 h 921"/>
              <a:gd name="T28" fmla="*/ 3913 w 3913"/>
              <a:gd name="T29" fmla="*/ 918 h 921"/>
              <a:gd name="T30" fmla="*/ 2750 w 3913"/>
              <a:gd name="T31" fmla="*/ 921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3" h="921">
                <a:moveTo>
                  <a:pt x="2750" y="921"/>
                </a:moveTo>
                <a:cubicBezTo>
                  <a:pt x="2496" y="921"/>
                  <a:pt x="2280" y="920"/>
                  <a:pt x="2202" y="918"/>
                </a:cubicBezTo>
                <a:cubicBezTo>
                  <a:pt x="2005" y="913"/>
                  <a:pt x="1835" y="865"/>
                  <a:pt x="1667" y="767"/>
                </a:cubicBezTo>
                <a:cubicBezTo>
                  <a:pt x="1516" y="679"/>
                  <a:pt x="1380" y="558"/>
                  <a:pt x="1236" y="429"/>
                </a:cubicBezTo>
                <a:cubicBezTo>
                  <a:pt x="1193" y="391"/>
                  <a:pt x="1149" y="351"/>
                  <a:pt x="1102" y="311"/>
                </a:cubicBezTo>
                <a:cubicBezTo>
                  <a:pt x="901" y="136"/>
                  <a:pt x="659" y="55"/>
                  <a:pt x="384" y="71"/>
                </a:cubicBezTo>
                <a:cubicBezTo>
                  <a:pt x="177" y="82"/>
                  <a:pt x="28" y="147"/>
                  <a:pt x="26" y="148"/>
                </a:cubicBezTo>
                <a:cubicBezTo>
                  <a:pt x="0" y="89"/>
                  <a:pt x="0" y="89"/>
                  <a:pt x="0" y="89"/>
                </a:cubicBezTo>
                <a:cubicBezTo>
                  <a:pt x="7" y="86"/>
                  <a:pt x="160" y="20"/>
                  <a:pt x="378" y="7"/>
                </a:cubicBezTo>
                <a:cubicBezTo>
                  <a:pt x="506" y="0"/>
                  <a:pt x="630" y="13"/>
                  <a:pt x="746" y="46"/>
                </a:cubicBezTo>
                <a:cubicBezTo>
                  <a:pt x="892" y="87"/>
                  <a:pt x="1026" y="160"/>
                  <a:pt x="1144" y="262"/>
                </a:cubicBezTo>
                <a:cubicBezTo>
                  <a:pt x="1191" y="303"/>
                  <a:pt x="1236" y="343"/>
                  <a:pt x="1279" y="381"/>
                </a:cubicBezTo>
                <a:cubicBezTo>
                  <a:pt x="1569" y="640"/>
                  <a:pt x="1798" y="844"/>
                  <a:pt x="2204" y="854"/>
                </a:cubicBezTo>
                <a:cubicBezTo>
                  <a:pt x="2435" y="860"/>
                  <a:pt x="3898" y="854"/>
                  <a:pt x="3913" y="854"/>
                </a:cubicBezTo>
                <a:cubicBezTo>
                  <a:pt x="3913" y="918"/>
                  <a:pt x="3913" y="918"/>
                  <a:pt x="3913" y="918"/>
                </a:cubicBezTo>
                <a:cubicBezTo>
                  <a:pt x="3903" y="918"/>
                  <a:pt x="3253" y="921"/>
                  <a:pt x="2750" y="921"/>
                </a:cubicBezTo>
                <a:close/>
              </a:path>
            </a:pathLst>
          </a:custGeom>
          <a:solidFill>
            <a:schemeClr val="bg1"/>
          </a:solidFill>
          <a:ln w="25400">
            <a:solidFill>
              <a:schemeClr val="accent3"/>
            </a:solidFill>
          </a:ln>
        </p:spPr>
        <p:txBody>
          <a:bodyPr lIns="77914" tIns="38957" rIns="77914" bIns="38957"/>
          <a:lstStyle/>
          <a:p>
            <a:pPr defTabSz="775290">
              <a:defRPr/>
            </a:pPr>
            <a:endParaRPr lang="en-GB" sz="1409"/>
          </a:p>
        </p:txBody>
      </p:sp>
      <p:sp>
        <p:nvSpPr>
          <p:cNvPr id="38" name="Freeform 6">
            <a:extLst>
              <a:ext uri="{FF2B5EF4-FFF2-40B4-BE49-F238E27FC236}">
                <a16:creationId xmlns:a16="http://schemas.microsoft.com/office/drawing/2014/main" id="{D395868E-0C1D-49A5-BEFD-B3D9451E584E}"/>
              </a:ext>
            </a:extLst>
          </p:cNvPr>
          <p:cNvSpPr>
            <a:spLocks/>
          </p:cNvSpPr>
          <p:nvPr/>
        </p:nvSpPr>
        <p:spPr bwMode="auto">
          <a:xfrm>
            <a:off x="-133350" y="2623038"/>
            <a:ext cx="5294435" cy="558312"/>
          </a:xfrm>
          <a:custGeom>
            <a:avLst/>
            <a:gdLst>
              <a:gd name="T0" fmla="*/ 3932 w 3932"/>
              <a:gd name="T1" fmla="*/ 512 h 512"/>
              <a:gd name="T2" fmla="*/ 2696 w 3932"/>
              <a:gd name="T3" fmla="*/ 512 h 512"/>
              <a:gd name="T4" fmla="*/ 2255 w 3932"/>
              <a:gd name="T5" fmla="*/ 359 h 512"/>
              <a:gd name="T6" fmla="*/ 1898 w 3932"/>
              <a:gd name="T7" fmla="*/ 200 h 512"/>
              <a:gd name="T8" fmla="*/ 1431 w 3932"/>
              <a:gd name="T9" fmla="*/ 291 h 512"/>
              <a:gd name="T10" fmla="*/ 885 w 3932"/>
              <a:gd name="T11" fmla="*/ 440 h 512"/>
              <a:gd name="T12" fmla="*/ 222 w 3932"/>
              <a:gd name="T13" fmla="*/ 247 h 512"/>
              <a:gd name="T14" fmla="*/ 0 w 3932"/>
              <a:gd name="T15" fmla="*/ 37 h 512"/>
              <a:gd name="T16" fmla="*/ 52 w 3932"/>
              <a:gd name="T17" fmla="*/ 0 h 512"/>
              <a:gd name="T18" fmla="*/ 261 w 3932"/>
              <a:gd name="T19" fmla="*/ 196 h 512"/>
              <a:gd name="T20" fmla="*/ 883 w 3932"/>
              <a:gd name="T21" fmla="*/ 376 h 512"/>
              <a:gd name="T22" fmla="*/ 1404 w 3932"/>
              <a:gd name="T23" fmla="*/ 233 h 512"/>
              <a:gd name="T24" fmla="*/ 1911 w 3932"/>
              <a:gd name="T25" fmla="*/ 137 h 512"/>
              <a:gd name="T26" fmla="*/ 2289 w 3932"/>
              <a:gd name="T27" fmla="*/ 304 h 512"/>
              <a:gd name="T28" fmla="*/ 2696 w 3932"/>
              <a:gd name="T29" fmla="*/ 448 h 512"/>
              <a:gd name="T30" fmla="*/ 3932 w 3932"/>
              <a:gd name="T31" fmla="*/ 448 h 512"/>
              <a:gd name="T32" fmla="*/ 3932 w 3932"/>
              <a:gd name="T33"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32" h="512">
                <a:moveTo>
                  <a:pt x="3932" y="512"/>
                </a:moveTo>
                <a:cubicBezTo>
                  <a:pt x="2696" y="512"/>
                  <a:pt x="2696" y="512"/>
                  <a:pt x="2696" y="512"/>
                </a:cubicBezTo>
                <a:cubicBezTo>
                  <a:pt x="2504" y="512"/>
                  <a:pt x="2383" y="438"/>
                  <a:pt x="2255" y="359"/>
                </a:cubicBezTo>
                <a:cubicBezTo>
                  <a:pt x="2154" y="296"/>
                  <a:pt x="2049" y="230"/>
                  <a:pt x="1898" y="200"/>
                </a:cubicBezTo>
                <a:cubicBezTo>
                  <a:pt x="1707" y="161"/>
                  <a:pt x="1579" y="221"/>
                  <a:pt x="1431" y="291"/>
                </a:cubicBezTo>
                <a:cubicBezTo>
                  <a:pt x="1290" y="357"/>
                  <a:pt x="1130" y="432"/>
                  <a:pt x="885" y="440"/>
                </a:cubicBezTo>
                <a:cubicBezTo>
                  <a:pt x="581" y="451"/>
                  <a:pt x="357" y="341"/>
                  <a:pt x="222" y="247"/>
                </a:cubicBezTo>
                <a:cubicBezTo>
                  <a:pt x="76" y="145"/>
                  <a:pt x="3" y="41"/>
                  <a:pt x="0" y="37"/>
                </a:cubicBezTo>
                <a:cubicBezTo>
                  <a:pt x="52" y="0"/>
                  <a:pt x="52" y="0"/>
                  <a:pt x="52" y="0"/>
                </a:cubicBezTo>
                <a:cubicBezTo>
                  <a:pt x="53" y="1"/>
                  <a:pt x="124" y="101"/>
                  <a:pt x="261" y="196"/>
                </a:cubicBezTo>
                <a:cubicBezTo>
                  <a:pt x="387" y="284"/>
                  <a:pt x="598" y="387"/>
                  <a:pt x="883" y="376"/>
                </a:cubicBezTo>
                <a:cubicBezTo>
                  <a:pt x="1114" y="368"/>
                  <a:pt x="1268" y="296"/>
                  <a:pt x="1404" y="233"/>
                </a:cubicBezTo>
                <a:cubicBezTo>
                  <a:pt x="1556" y="161"/>
                  <a:pt x="1700" y="94"/>
                  <a:pt x="1911" y="137"/>
                </a:cubicBezTo>
                <a:cubicBezTo>
                  <a:pt x="2073" y="170"/>
                  <a:pt x="2183" y="238"/>
                  <a:pt x="2289" y="304"/>
                </a:cubicBezTo>
                <a:cubicBezTo>
                  <a:pt x="2414" y="382"/>
                  <a:pt x="2522" y="448"/>
                  <a:pt x="2696" y="448"/>
                </a:cubicBezTo>
                <a:cubicBezTo>
                  <a:pt x="3932" y="448"/>
                  <a:pt x="3932" y="448"/>
                  <a:pt x="3932" y="448"/>
                </a:cubicBezTo>
                <a:lnTo>
                  <a:pt x="3932" y="512"/>
                </a:lnTo>
                <a:close/>
              </a:path>
            </a:pathLst>
          </a:custGeom>
          <a:solidFill>
            <a:schemeClr val="bg1"/>
          </a:solidFill>
          <a:ln w="25400">
            <a:solidFill>
              <a:schemeClr val="accent4"/>
            </a:solidFill>
          </a:ln>
        </p:spPr>
        <p:txBody>
          <a:bodyPr lIns="77914" tIns="38957" rIns="77914" bIns="38957"/>
          <a:lstStyle/>
          <a:p>
            <a:pPr defTabSz="775290">
              <a:defRPr/>
            </a:pPr>
            <a:endParaRPr lang="en-GB" sz="1409"/>
          </a:p>
        </p:txBody>
      </p:sp>
      <p:sp>
        <p:nvSpPr>
          <p:cNvPr id="39" name="Freeform 7">
            <a:extLst>
              <a:ext uri="{FF2B5EF4-FFF2-40B4-BE49-F238E27FC236}">
                <a16:creationId xmlns:a16="http://schemas.microsoft.com/office/drawing/2014/main" id="{A608B92F-A840-46D0-B9C3-CA60B5821D92}"/>
              </a:ext>
            </a:extLst>
          </p:cNvPr>
          <p:cNvSpPr>
            <a:spLocks/>
          </p:cNvSpPr>
          <p:nvPr/>
        </p:nvSpPr>
        <p:spPr bwMode="auto">
          <a:xfrm>
            <a:off x="-152400" y="2863362"/>
            <a:ext cx="5276850" cy="937846"/>
          </a:xfrm>
          <a:custGeom>
            <a:avLst/>
            <a:gdLst>
              <a:gd name="T0" fmla="*/ 449 w 3919"/>
              <a:gd name="T1" fmla="*/ 696 h 696"/>
              <a:gd name="T2" fmla="*/ 0 w 3919"/>
              <a:gd name="T3" fmla="*/ 632 h 696"/>
              <a:gd name="T4" fmla="*/ 15 w 3919"/>
              <a:gd name="T5" fmla="*/ 570 h 696"/>
              <a:gd name="T6" fmla="*/ 1042 w 3919"/>
              <a:gd name="T7" fmla="*/ 529 h 696"/>
              <a:gd name="T8" fmla="*/ 1482 w 3919"/>
              <a:gd name="T9" fmla="*/ 298 h 696"/>
              <a:gd name="T10" fmla="*/ 2325 w 3919"/>
              <a:gd name="T11" fmla="*/ 23 h 696"/>
              <a:gd name="T12" fmla="*/ 2686 w 3919"/>
              <a:gd name="T13" fmla="*/ 129 h 696"/>
              <a:gd name="T14" fmla="*/ 2941 w 3919"/>
              <a:gd name="T15" fmla="*/ 203 h 696"/>
              <a:gd name="T16" fmla="*/ 3919 w 3919"/>
              <a:gd name="T17" fmla="*/ 203 h 696"/>
              <a:gd name="T18" fmla="*/ 3919 w 3919"/>
              <a:gd name="T19" fmla="*/ 267 h 696"/>
              <a:gd name="T20" fmla="*/ 2941 w 3919"/>
              <a:gd name="T21" fmla="*/ 267 h 696"/>
              <a:gd name="T22" fmla="*/ 2659 w 3919"/>
              <a:gd name="T23" fmla="*/ 186 h 696"/>
              <a:gd name="T24" fmla="*/ 2321 w 3919"/>
              <a:gd name="T25" fmla="*/ 87 h 696"/>
              <a:gd name="T26" fmla="*/ 1517 w 3919"/>
              <a:gd name="T27" fmla="*/ 352 h 696"/>
              <a:gd name="T28" fmla="*/ 1061 w 3919"/>
              <a:gd name="T29" fmla="*/ 590 h 696"/>
              <a:gd name="T30" fmla="*/ 449 w 3919"/>
              <a:gd name="T31" fmla="*/ 69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9" h="696">
                <a:moveTo>
                  <a:pt x="449" y="696"/>
                </a:moveTo>
                <a:cubicBezTo>
                  <a:pt x="278" y="696"/>
                  <a:pt x="137" y="667"/>
                  <a:pt x="0" y="632"/>
                </a:cubicBezTo>
                <a:cubicBezTo>
                  <a:pt x="15" y="570"/>
                  <a:pt x="15" y="570"/>
                  <a:pt x="15" y="570"/>
                </a:cubicBezTo>
                <a:cubicBezTo>
                  <a:pt x="278" y="635"/>
                  <a:pt x="555" y="681"/>
                  <a:pt x="1042" y="529"/>
                </a:cubicBezTo>
                <a:cubicBezTo>
                  <a:pt x="1212" y="475"/>
                  <a:pt x="1349" y="386"/>
                  <a:pt x="1482" y="298"/>
                </a:cubicBezTo>
                <a:cubicBezTo>
                  <a:pt x="1705" y="152"/>
                  <a:pt x="1937" y="0"/>
                  <a:pt x="2325" y="23"/>
                </a:cubicBezTo>
                <a:cubicBezTo>
                  <a:pt x="2488" y="33"/>
                  <a:pt x="2593" y="84"/>
                  <a:pt x="2686" y="129"/>
                </a:cubicBezTo>
                <a:cubicBezTo>
                  <a:pt x="2770" y="169"/>
                  <a:pt x="2842" y="203"/>
                  <a:pt x="2941" y="203"/>
                </a:cubicBezTo>
                <a:cubicBezTo>
                  <a:pt x="3919" y="203"/>
                  <a:pt x="3919" y="203"/>
                  <a:pt x="3919" y="203"/>
                </a:cubicBezTo>
                <a:cubicBezTo>
                  <a:pt x="3919" y="267"/>
                  <a:pt x="3919" y="267"/>
                  <a:pt x="3919" y="267"/>
                </a:cubicBezTo>
                <a:cubicBezTo>
                  <a:pt x="2941" y="267"/>
                  <a:pt x="2941" y="267"/>
                  <a:pt x="2941" y="267"/>
                </a:cubicBezTo>
                <a:cubicBezTo>
                  <a:pt x="2827" y="267"/>
                  <a:pt x="2745" y="228"/>
                  <a:pt x="2659" y="186"/>
                </a:cubicBezTo>
                <a:cubicBezTo>
                  <a:pt x="2567" y="142"/>
                  <a:pt x="2471" y="96"/>
                  <a:pt x="2321" y="87"/>
                </a:cubicBezTo>
                <a:cubicBezTo>
                  <a:pt x="1954" y="65"/>
                  <a:pt x="1742" y="205"/>
                  <a:pt x="1517" y="352"/>
                </a:cubicBezTo>
                <a:cubicBezTo>
                  <a:pt x="1381" y="441"/>
                  <a:pt x="1240" y="534"/>
                  <a:pt x="1061" y="590"/>
                </a:cubicBezTo>
                <a:cubicBezTo>
                  <a:pt x="812" y="668"/>
                  <a:pt x="617" y="696"/>
                  <a:pt x="449" y="696"/>
                </a:cubicBezTo>
                <a:close/>
              </a:path>
            </a:pathLst>
          </a:custGeom>
          <a:solidFill>
            <a:schemeClr val="bg1"/>
          </a:solidFill>
          <a:ln w="25400">
            <a:solidFill>
              <a:schemeClr val="accent1"/>
            </a:solidFill>
          </a:ln>
        </p:spPr>
        <p:txBody>
          <a:bodyPr lIns="77914" tIns="38957" rIns="77914" bIns="38957"/>
          <a:lstStyle/>
          <a:p>
            <a:pPr defTabSz="775290">
              <a:defRPr/>
            </a:pPr>
            <a:endParaRPr lang="en-GB" sz="1409"/>
          </a:p>
        </p:txBody>
      </p:sp>
      <p:sp>
        <p:nvSpPr>
          <p:cNvPr id="40" name="Freeform 8">
            <a:extLst>
              <a:ext uri="{FF2B5EF4-FFF2-40B4-BE49-F238E27FC236}">
                <a16:creationId xmlns:a16="http://schemas.microsoft.com/office/drawing/2014/main" id="{9C45E8DD-BFBF-428F-BE6B-617D7706F8B4}"/>
              </a:ext>
            </a:extLst>
          </p:cNvPr>
          <p:cNvSpPr>
            <a:spLocks/>
          </p:cNvSpPr>
          <p:nvPr/>
        </p:nvSpPr>
        <p:spPr bwMode="auto">
          <a:xfrm>
            <a:off x="-130419" y="3131528"/>
            <a:ext cx="5291504" cy="2094034"/>
          </a:xfrm>
          <a:custGeom>
            <a:avLst/>
            <a:gdLst>
              <a:gd name="T0" fmla="*/ 60 w 2742"/>
              <a:gd name="T1" fmla="*/ 1405 h 1405"/>
              <a:gd name="T2" fmla="*/ 0 w 2742"/>
              <a:gd name="T3" fmla="*/ 1383 h 1405"/>
              <a:gd name="T4" fmla="*/ 191 w 2742"/>
              <a:gd name="T5" fmla="*/ 1054 h 1405"/>
              <a:gd name="T6" fmla="*/ 452 w 2742"/>
              <a:gd name="T7" fmla="*/ 801 h 1405"/>
              <a:gd name="T8" fmla="*/ 846 w 2742"/>
              <a:gd name="T9" fmla="*/ 631 h 1405"/>
              <a:gd name="T10" fmla="*/ 1509 w 2742"/>
              <a:gd name="T11" fmla="*/ 621 h 1405"/>
              <a:gd name="T12" fmla="*/ 1920 w 2742"/>
              <a:gd name="T13" fmla="*/ 597 h 1405"/>
              <a:gd name="T14" fmla="*/ 2321 w 2742"/>
              <a:gd name="T15" fmla="*/ 269 h 1405"/>
              <a:gd name="T16" fmla="*/ 2742 w 2742"/>
              <a:gd name="T17" fmla="*/ 0 h 1405"/>
              <a:gd name="T18" fmla="*/ 2742 w 2742"/>
              <a:gd name="T19" fmla="*/ 64 h 1405"/>
              <a:gd name="T20" fmla="*/ 2370 w 2742"/>
              <a:gd name="T21" fmla="*/ 310 h 1405"/>
              <a:gd name="T22" fmla="*/ 1944 w 2742"/>
              <a:gd name="T23" fmla="*/ 656 h 1405"/>
              <a:gd name="T24" fmla="*/ 1499 w 2742"/>
              <a:gd name="T25" fmla="*/ 685 h 1405"/>
              <a:gd name="T26" fmla="*/ 858 w 2742"/>
              <a:gd name="T27" fmla="*/ 694 h 1405"/>
              <a:gd name="T28" fmla="*/ 241 w 2742"/>
              <a:gd name="T29" fmla="*/ 1093 h 1405"/>
              <a:gd name="T30" fmla="*/ 60 w 2742"/>
              <a:gd name="T31"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2" h="1405">
                <a:moveTo>
                  <a:pt x="60" y="1405"/>
                </a:moveTo>
                <a:cubicBezTo>
                  <a:pt x="0" y="1383"/>
                  <a:pt x="0" y="1383"/>
                  <a:pt x="0" y="1383"/>
                </a:cubicBezTo>
                <a:cubicBezTo>
                  <a:pt x="2" y="1377"/>
                  <a:pt x="59" y="1224"/>
                  <a:pt x="191" y="1054"/>
                </a:cubicBezTo>
                <a:cubicBezTo>
                  <a:pt x="269" y="954"/>
                  <a:pt x="356" y="869"/>
                  <a:pt x="452" y="801"/>
                </a:cubicBezTo>
                <a:cubicBezTo>
                  <a:pt x="572" y="716"/>
                  <a:pt x="705" y="659"/>
                  <a:pt x="846" y="631"/>
                </a:cubicBezTo>
                <a:cubicBezTo>
                  <a:pt x="1160" y="568"/>
                  <a:pt x="1353" y="598"/>
                  <a:pt x="1509" y="621"/>
                </a:cubicBezTo>
                <a:cubicBezTo>
                  <a:pt x="1652" y="643"/>
                  <a:pt x="1765" y="660"/>
                  <a:pt x="1920" y="597"/>
                </a:cubicBezTo>
                <a:cubicBezTo>
                  <a:pt x="2103" y="521"/>
                  <a:pt x="2219" y="387"/>
                  <a:pt x="2321" y="269"/>
                </a:cubicBezTo>
                <a:cubicBezTo>
                  <a:pt x="2440" y="131"/>
                  <a:pt x="2553" y="0"/>
                  <a:pt x="2742" y="0"/>
                </a:cubicBezTo>
                <a:cubicBezTo>
                  <a:pt x="2742" y="64"/>
                  <a:pt x="2742" y="64"/>
                  <a:pt x="2742" y="64"/>
                </a:cubicBezTo>
                <a:cubicBezTo>
                  <a:pt x="2582" y="64"/>
                  <a:pt x="2488" y="173"/>
                  <a:pt x="2370" y="310"/>
                </a:cubicBezTo>
                <a:cubicBezTo>
                  <a:pt x="2263" y="434"/>
                  <a:pt x="2142" y="575"/>
                  <a:pt x="1944" y="656"/>
                </a:cubicBezTo>
                <a:cubicBezTo>
                  <a:pt x="1773" y="726"/>
                  <a:pt x="1646" y="707"/>
                  <a:pt x="1499" y="685"/>
                </a:cubicBezTo>
                <a:cubicBezTo>
                  <a:pt x="1349" y="662"/>
                  <a:pt x="1161" y="633"/>
                  <a:pt x="858" y="694"/>
                </a:cubicBezTo>
                <a:cubicBezTo>
                  <a:pt x="558" y="754"/>
                  <a:pt x="357" y="944"/>
                  <a:pt x="241" y="1093"/>
                </a:cubicBezTo>
                <a:cubicBezTo>
                  <a:pt x="115" y="1255"/>
                  <a:pt x="60" y="1404"/>
                  <a:pt x="60" y="1405"/>
                </a:cubicBezTo>
                <a:close/>
              </a:path>
            </a:pathLst>
          </a:custGeom>
          <a:solidFill>
            <a:schemeClr val="bg1"/>
          </a:solidFill>
          <a:ln w="25400">
            <a:solidFill>
              <a:schemeClr val="accent1"/>
            </a:solidFill>
          </a:ln>
        </p:spPr>
        <p:txBody>
          <a:bodyPr lIns="77914" tIns="38957" rIns="77914" bIns="38957"/>
          <a:lstStyle/>
          <a:p>
            <a:pPr defTabSz="775290">
              <a:defRPr/>
            </a:pPr>
            <a:endParaRPr lang="en-GB" sz="1409"/>
          </a:p>
        </p:txBody>
      </p:sp>
      <p:sp>
        <p:nvSpPr>
          <p:cNvPr id="41" name="Freeform 9">
            <a:extLst>
              <a:ext uri="{FF2B5EF4-FFF2-40B4-BE49-F238E27FC236}">
                <a16:creationId xmlns:a16="http://schemas.microsoft.com/office/drawing/2014/main" id="{EED277D2-4972-430E-8963-1A3DE569190D}"/>
              </a:ext>
            </a:extLst>
          </p:cNvPr>
          <p:cNvSpPr>
            <a:spLocks/>
          </p:cNvSpPr>
          <p:nvPr/>
        </p:nvSpPr>
        <p:spPr bwMode="auto">
          <a:xfrm>
            <a:off x="-83527" y="1685193"/>
            <a:ext cx="5244612" cy="2038350"/>
          </a:xfrm>
          <a:custGeom>
            <a:avLst/>
            <a:gdLst>
              <a:gd name="T0" fmla="*/ 1951 w 3193"/>
              <a:gd name="T1" fmla="*/ 1703 h 1703"/>
              <a:gd name="T2" fmla="*/ 1849 w 3193"/>
              <a:gd name="T3" fmla="*/ 1698 h 1703"/>
              <a:gd name="T4" fmla="*/ 1310 w 3193"/>
              <a:gd name="T5" fmla="*/ 1499 h 1703"/>
              <a:gd name="T6" fmla="*/ 780 w 3193"/>
              <a:gd name="T7" fmla="*/ 788 h 1703"/>
              <a:gd name="T8" fmla="*/ 693 w 3193"/>
              <a:gd name="T9" fmla="*/ 610 h 1703"/>
              <a:gd name="T10" fmla="*/ 262 w 3193"/>
              <a:gd name="T11" fmla="*/ 173 h 1703"/>
              <a:gd name="T12" fmla="*/ 0 w 3193"/>
              <a:gd name="T13" fmla="*/ 63 h 1703"/>
              <a:gd name="T14" fmla="*/ 15 w 3193"/>
              <a:gd name="T15" fmla="*/ 0 h 1703"/>
              <a:gd name="T16" fmla="*/ 292 w 3193"/>
              <a:gd name="T17" fmla="*/ 117 h 1703"/>
              <a:gd name="T18" fmla="*/ 750 w 3193"/>
              <a:gd name="T19" fmla="*/ 581 h 1703"/>
              <a:gd name="T20" fmla="*/ 838 w 3193"/>
              <a:gd name="T21" fmla="*/ 760 h 1703"/>
              <a:gd name="T22" fmla="*/ 1344 w 3193"/>
              <a:gd name="T23" fmla="*/ 1444 h 1703"/>
              <a:gd name="T24" fmla="*/ 2460 w 3193"/>
              <a:gd name="T25" fmla="*/ 1520 h 1703"/>
              <a:gd name="T26" fmla="*/ 2772 w 3193"/>
              <a:gd name="T27" fmla="*/ 1349 h 1703"/>
              <a:gd name="T28" fmla="*/ 3193 w 3193"/>
              <a:gd name="T29" fmla="*/ 1205 h 1703"/>
              <a:gd name="T30" fmla="*/ 3193 w 3193"/>
              <a:gd name="T31" fmla="*/ 1269 h 1703"/>
              <a:gd name="T32" fmla="*/ 2806 w 3193"/>
              <a:gd name="T33" fmla="*/ 1402 h 1703"/>
              <a:gd name="T34" fmla="*/ 2486 w 3193"/>
              <a:gd name="T35" fmla="*/ 1579 h 1703"/>
              <a:gd name="T36" fmla="*/ 1951 w 3193"/>
              <a:gd name="T37" fmla="*/ 1703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93" h="1703">
                <a:moveTo>
                  <a:pt x="1951" y="1703"/>
                </a:moveTo>
                <a:cubicBezTo>
                  <a:pt x="1917" y="1703"/>
                  <a:pt x="1882" y="1701"/>
                  <a:pt x="1849" y="1698"/>
                </a:cubicBezTo>
                <a:cubicBezTo>
                  <a:pt x="1674" y="1680"/>
                  <a:pt x="1503" y="1617"/>
                  <a:pt x="1310" y="1499"/>
                </a:cubicBezTo>
                <a:cubicBezTo>
                  <a:pt x="1041" y="1333"/>
                  <a:pt x="903" y="1043"/>
                  <a:pt x="780" y="788"/>
                </a:cubicBezTo>
                <a:cubicBezTo>
                  <a:pt x="750" y="726"/>
                  <a:pt x="722" y="667"/>
                  <a:pt x="693" y="610"/>
                </a:cubicBezTo>
                <a:cubicBezTo>
                  <a:pt x="575" y="385"/>
                  <a:pt x="394" y="248"/>
                  <a:pt x="262" y="173"/>
                </a:cubicBezTo>
                <a:cubicBezTo>
                  <a:pt x="118" y="91"/>
                  <a:pt x="1" y="63"/>
                  <a:pt x="0" y="63"/>
                </a:cubicBezTo>
                <a:cubicBezTo>
                  <a:pt x="15" y="0"/>
                  <a:pt x="15" y="0"/>
                  <a:pt x="15" y="0"/>
                </a:cubicBezTo>
                <a:cubicBezTo>
                  <a:pt x="20" y="1"/>
                  <a:pt x="141" y="31"/>
                  <a:pt x="292" y="117"/>
                </a:cubicBezTo>
                <a:cubicBezTo>
                  <a:pt x="432" y="196"/>
                  <a:pt x="625" y="341"/>
                  <a:pt x="750" y="581"/>
                </a:cubicBezTo>
                <a:cubicBezTo>
                  <a:pt x="780" y="638"/>
                  <a:pt x="808" y="697"/>
                  <a:pt x="838" y="760"/>
                </a:cubicBezTo>
                <a:cubicBezTo>
                  <a:pt x="962" y="1020"/>
                  <a:pt x="1091" y="1289"/>
                  <a:pt x="1344" y="1444"/>
                </a:cubicBezTo>
                <a:cubicBezTo>
                  <a:pt x="1724" y="1678"/>
                  <a:pt x="2048" y="1700"/>
                  <a:pt x="2460" y="1520"/>
                </a:cubicBezTo>
                <a:cubicBezTo>
                  <a:pt x="2601" y="1459"/>
                  <a:pt x="2692" y="1400"/>
                  <a:pt x="2772" y="1349"/>
                </a:cubicBezTo>
                <a:cubicBezTo>
                  <a:pt x="2901" y="1265"/>
                  <a:pt x="2994" y="1205"/>
                  <a:pt x="3193" y="1205"/>
                </a:cubicBezTo>
                <a:cubicBezTo>
                  <a:pt x="3193" y="1269"/>
                  <a:pt x="3193" y="1269"/>
                  <a:pt x="3193" y="1269"/>
                </a:cubicBezTo>
                <a:cubicBezTo>
                  <a:pt x="3012" y="1269"/>
                  <a:pt x="2930" y="1322"/>
                  <a:pt x="2806" y="1402"/>
                </a:cubicBezTo>
                <a:cubicBezTo>
                  <a:pt x="2728" y="1453"/>
                  <a:pt x="2631" y="1515"/>
                  <a:pt x="2486" y="1579"/>
                </a:cubicBezTo>
                <a:cubicBezTo>
                  <a:pt x="2295" y="1662"/>
                  <a:pt x="2119" y="1703"/>
                  <a:pt x="1951" y="1703"/>
                </a:cubicBezTo>
                <a:close/>
              </a:path>
            </a:pathLst>
          </a:custGeom>
          <a:solidFill>
            <a:schemeClr val="bg1"/>
          </a:solidFill>
          <a:ln w="25400">
            <a:solidFill>
              <a:schemeClr val="accent1"/>
            </a:solidFill>
          </a:ln>
        </p:spPr>
        <p:txBody>
          <a:bodyPr lIns="77914" tIns="38957" rIns="77914" bIns="38957"/>
          <a:lstStyle/>
          <a:p>
            <a:pPr defTabSz="775290">
              <a:defRPr/>
            </a:pPr>
            <a:endParaRPr lang="en-GB" sz="1409"/>
          </a:p>
        </p:txBody>
      </p:sp>
      <p:sp>
        <p:nvSpPr>
          <p:cNvPr id="42" name="Freeform 10">
            <a:extLst>
              <a:ext uri="{FF2B5EF4-FFF2-40B4-BE49-F238E27FC236}">
                <a16:creationId xmlns:a16="http://schemas.microsoft.com/office/drawing/2014/main" id="{08FE5246-31E7-42EA-8892-9E096935D75F}"/>
              </a:ext>
            </a:extLst>
          </p:cNvPr>
          <p:cNvSpPr>
            <a:spLocks/>
          </p:cNvSpPr>
          <p:nvPr/>
        </p:nvSpPr>
        <p:spPr bwMode="auto">
          <a:xfrm>
            <a:off x="-136281" y="2403231"/>
            <a:ext cx="5301762" cy="778120"/>
          </a:xfrm>
          <a:custGeom>
            <a:avLst/>
            <a:gdLst>
              <a:gd name="T0" fmla="*/ 3364 w 3364"/>
              <a:gd name="T1" fmla="*/ 652 h 652"/>
              <a:gd name="T2" fmla="*/ 3017 w 3364"/>
              <a:gd name="T3" fmla="*/ 602 h 652"/>
              <a:gd name="T4" fmla="*/ 2602 w 3364"/>
              <a:gd name="T5" fmla="*/ 401 h 652"/>
              <a:gd name="T6" fmla="*/ 1313 w 3364"/>
              <a:gd name="T7" fmla="*/ 118 h 652"/>
              <a:gd name="T8" fmla="*/ 704 w 3364"/>
              <a:gd name="T9" fmla="*/ 405 h 652"/>
              <a:gd name="T10" fmla="*/ 102 w 3364"/>
              <a:gd name="T11" fmla="*/ 648 h 652"/>
              <a:gd name="T12" fmla="*/ 0 w 3364"/>
              <a:gd name="T13" fmla="*/ 640 h 652"/>
              <a:gd name="T14" fmla="*/ 9 w 3364"/>
              <a:gd name="T15" fmla="*/ 577 h 652"/>
              <a:gd name="T16" fmla="*/ 669 w 3364"/>
              <a:gd name="T17" fmla="*/ 351 h 652"/>
              <a:gd name="T18" fmla="*/ 1300 w 3364"/>
              <a:gd name="T19" fmla="*/ 55 h 652"/>
              <a:gd name="T20" fmla="*/ 2075 w 3364"/>
              <a:gd name="T21" fmla="*/ 80 h 652"/>
              <a:gd name="T22" fmla="*/ 2638 w 3364"/>
              <a:gd name="T23" fmla="*/ 348 h 652"/>
              <a:gd name="T24" fmla="*/ 3364 w 3364"/>
              <a:gd name="T25" fmla="*/ 588 h 652"/>
              <a:gd name="T26" fmla="*/ 3364 w 3364"/>
              <a:gd name="T27"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4" h="652">
                <a:moveTo>
                  <a:pt x="3364" y="652"/>
                </a:moveTo>
                <a:cubicBezTo>
                  <a:pt x="3244" y="652"/>
                  <a:pt x="3130" y="636"/>
                  <a:pt x="3017" y="602"/>
                </a:cubicBezTo>
                <a:cubicBezTo>
                  <a:pt x="2880" y="562"/>
                  <a:pt x="2740" y="494"/>
                  <a:pt x="2602" y="401"/>
                </a:cubicBezTo>
                <a:cubicBezTo>
                  <a:pt x="2186" y="121"/>
                  <a:pt x="1752" y="25"/>
                  <a:pt x="1313" y="118"/>
                </a:cubicBezTo>
                <a:cubicBezTo>
                  <a:pt x="1064" y="170"/>
                  <a:pt x="881" y="289"/>
                  <a:pt x="704" y="405"/>
                </a:cubicBezTo>
                <a:cubicBezTo>
                  <a:pt x="514" y="529"/>
                  <a:pt x="333" y="648"/>
                  <a:pt x="102" y="648"/>
                </a:cubicBezTo>
                <a:cubicBezTo>
                  <a:pt x="69" y="648"/>
                  <a:pt x="35" y="645"/>
                  <a:pt x="0" y="640"/>
                </a:cubicBezTo>
                <a:cubicBezTo>
                  <a:pt x="9" y="577"/>
                  <a:pt x="9" y="577"/>
                  <a:pt x="9" y="577"/>
                </a:cubicBezTo>
                <a:cubicBezTo>
                  <a:pt x="266" y="615"/>
                  <a:pt x="453" y="493"/>
                  <a:pt x="669" y="351"/>
                </a:cubicBezTo>
                <a:cubicBezTo>
                  <a:pt x="843" y="238"/>
                  <a:pt x="1040" y="110"/>
                  <a:pt x="1300" y="55"/>
                </a:cubicBezTo>
                <a:cubicBezTo>
                  <a:pt x="1560" y="0"/>
                  <a:pt x="1821" y="9"/>
                  <a:pt x="2075" y="80"/>
                </a:cubicBezTo>
                <a:cubicBezTo>
                  <a:pt x="2267" y="134"/>
                  <a:pt x="2451" y="222"/>
                  <a:pt x="2638" y="348"/>
                </a:cubicBezTo>
                <a:cubicBezTo>
                  <a:pt x="2882" y="512"/>
                  <a:pt x="3112" y="588"/>
                  <a:pt x="3364" y="588"/>
                </a:cubicBezTo>
                <a:lnTo>
                  <a:pt x="3364" y="652"/>
                </a:lnTo>
                <a:close/>
              </a:path>
            </a:pathLst>
          </a:custGeom>
          <a:solidFill>
            <a:schemeClr val="bg1"/>
          </a:solidFill>
          <a:ln w="25400">
            <a:solidFill>
              <a:schemeClr val="accent2"/>
            </a:solidFill>
          </a:ln>
        </p:spPr>
        <p:txBody>
          <a:bodyPr lIns="77914" tIns="38957" rIns="77914" bIns="38957"/>
          <a:lstStyle/>
          <a:p>
            <a:pPr defTabSz="775290">
              <a:defRPr/>
            </a:pPr>
            <a:endParaRPr lang="en-GB" sz="1409"/>
          </a:p>
        </p:txBody>
      </p:sp>
      <p:sp>
        <p:nvSpPr>
          <p:cNvPr id="43" name="Freeform 11">
            <a:extLst>
              <a:ext uri="{FF2B5EF4-FFF2-40B4-BE49-F238E27FC236}">
                <a16:creationId xmlns:a16="http://schemas.microsoft.com/office/drawing/2014/main" id="{1129BED5-61BA-4F05-ACE4-E5ED1A7ACA76}"/>
              </a:ext>
            </a:extLst>
          </p:cNvPr>
          <p:cNvSpPr>
            <a:spLocks/>
          </p:cNvSpPr>
          <p:nvPr/>
        </p:nvSpPr>
        <p:spPr bwMode="auto">
          <a:xfrm>
            <a:off x="-134815" y="2968870"/>
            <a:ext cx="9026769" cy="1756997"/>
          </a:xfrm>
          <a:custGeom>
            <a:avLst/>
            <a:gdLst>
              <a:gd name="T0" fmla="*/ 731 w 4155"/>
              <a:gd name="T1" fmla="*/ 1056 h 1056"/>
              <a:gd name="T2" fmla="*/ 313 w 4155"/>
              <a:gd name="T3" fmla="*/ 991 h 1056"/>
              <a:gd name="T4" fmla="*/ 0 w 4155"/>
              <a:gd name="T5" fmla="*/ 851 h 1056"/>
              <a:gd name="T6" fmla="*/ 36 w 4155"/>
              <a:gd name="T7" fmla="*/ 798 h 1056"/>
              <a:gd name="T8" fmla="*/ 18 w 4155"/>
              <a:gd name="T9" fmla="*/ 824 h 1056"/>
              <a:gd name="T10" fmla="*/ 36 w 4155"/>
              <a:gd name="T11" fmla="*/ 798 h 1056"/>
              <a:gd name="T12" fmla="*/ 334 w 4155"/>
              <a:gd name="T13" fmla="*/ 931 h 1056"/>
              <a:gd name="T14" fmla="*/ 1051 w 4155"/>
              <a:gd name="T15" fmla="*/ 949 h 1056"/>
              <a:gd name="T16" fmla="*/ 1771 w 4155"/>
              <a:gd name="T17" fmla="*/ 496 h 1056"/>
              <a:gd name="T18" fmla="*/ 2553 w 4155"/>
              <a:gd name="T19" fmla="*/ 72 h 1056"/>
              <a:gd name="T20" fmla="*/ 3933 w 4155"/>
              <a:gd name="T21" fmla="*/ 72 h 1056"/>
              <a:gd name="T22" fmla="*/ 3933 w 4155"/>
              <a:gd name="T23" fmla="*/ 0 h 1056"/>
              <a:gd name="T24" fmla="*/ 4155 w 4155"/>
              <a:gd name="T25" fmla="*/ 106 h 1056"/>
              <a:gd name="T26" fmla="*/ 3933 w 4155"/>
              <a:gd name="T27" fmla="*/ 209 h 1056"/>
              <a:gd name="T28" fmla="*/ 3933 w 4155"/>
              <a:gd name="T29" fmla="*/ 136 h 1056"/>
              <a:gd name="T30" fmla="*/ 2553 w 4155"/>
              <a:gd name="T31" fmla="*/ 136 h 1056"/>
              <a:gd name="T32" fmla="*/ 1812 w 4155"/>
              <a:gd name="T33" fmla="*/ 545 h 1056"/>
              <a:gd name="T34" fmla="*/ 1068 w 4155"/>
              <a:gd name="T35" fmla="*/ 1011 h 1056"/>
              <a:gd name="T36" fmla="*/ 731 w 4155"/>
              <a:gd name="T3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55" h="1056">
                <a:moveTo>
                  <a:pt x="731" y="1056"/>
                </a:moveTo>
                <a:cubicBezTo>
                  <a:pt x="565" y="1056"/>
                  <a:pt x="421" y="1025"/>
                  <a:pt x="313" y="991"/>
                </a:cubicBezTo>
                <a:cubicBezTo>
                  <a:pt x="123" y="932"/>
                  <a:pt x="5" y="854"/>
                  <a:pt x="0" y="851"/>
                </a:cubicBezTo>
                <a:cubicBezTo>
                  <a:pt x="36" y="798"/>
                  <a:pt x="36" y="798"/>
                  <a:pt x="36" y="798"/>
                </a:cubicBezTo>
                <a:cubicBezTo>
                  <a:pt x="18" y="824"/>
                  <a:pt x="18" y="824"/>
                  <a:pt x="18" y="824"/>
                </a:cubicBezTo>
                <a:cubicBezTo>
                  <a:pt x="36" y="798"/>
                  <a:pt x="36" y="798"/>
                  <a:pt x="36" y="798"/>
                </a:cubicBezTo>
                <a:cubicBezTo>
                  <a:pt x="37" y="799"/>
                  <a:pt x="152" y="875"/>
                  <a:pt x="334" y="931"/>
                </a:cubicBezTo>
                <a:cubicBezTo>
                  <a:pt x="502" y="983"/>
                  <a:pt x="762" y="1028"/>
                  <a:pt x="1051" y="949"/>
                </a:cubicBezTo>
                <a:cubicBezTo>
                  <a:pt x="1314" y="878"/>
                  <a:pt x="1547" y="684"/>
                  <a:pt x="1771" y="496"/>
                </a:cubicBezTo>
                <a:cubicBezTo>
                  <a:pt x="2032" y="278"/>
                  <a:pt x="2278" y="72"/>
                  <a:pt x="2553" y="72"/>
                </a:cubicBezTo>
                <a:cubicBezTo>
                  <a:pt x="3933" y="72"/>
                  <a:pt x="3933" y="72"/>
                  <a:pt x="3933" y="72"/>
                </a:cubicBezTo>
                <a:cubicBezTo>
                  <a:pt x="3933" y="0"/>
                  <a:pt x="3933" y="0"/>
                  <a:pt x="3933" y="0"/>
                </a:cubicBezTo>
                <a:cubicBezTo>
                  <a:pt x="4155" y="106"/>
                  <a:pt x="4155" y="106"/>
                  <a:pt x="4155" y="106"/>
                </a:cubicBezTo>
                <a:cubicBezTo>
                  <a:pt x="3933" y="209"/>
                  <a:pt x="3933" y="209"/>
                  <a:pt x="3933" y="209"/>
                </a:cubicBezTo>
                <a:cubicBezTo>
                  <a:pt x="3933" y="136"/>
                  <a:pt x="3933" y="136"/>
                  <a:pt x="3933" y="136"/>
                </a:cubicBezTo>
                <a:cubicBezTo>
                  <a:pt x="2553" y="136"/>
                  <a:pt x="2553" y="136"/>
                  <a:pt x="2553" y="136"/>
                </a:cubicBezTo>
                <a:cubicBezTo>
                  <a:pt x="2301" y="136"/>
                  <a:pt x="2064" y="335"/>
                  <a:pt x="1812" y="545"/>
                </a:cubicBezTo>
                <a:cubicBezTo>
                  <a:pt x="1582" y="737"/>
                  <a:pt x="1345" y="936"/>
                  <a:pt x="1068" y="1011"/>
                </a:cubicBezTo>
                <a:cubicBezTo>
                  <a:pt x="949" y="1043"/>
                  <a:pt x="836" y="1056"/>
                  <a:pt x="731" y="1056"/>
                </a:cubicBezTo>
                <a:close/>
              </a:path>
            </a:pathLst>
          </a:custGeom>
          <a:solidFill>
            <a:schemeClr val="bg1"/>
          </a:solidFill>
          <a:ln w="25400">
            <a:solidFill>
              <a:schemeClr val="accent4"/>
            </a:solidFill>
          </a:ln>
        </p:spPr>
        <p:txBody>
          <a:bodyPr lIns="77914" tIns="38957" rIns="77914" bIns="38957"/>
          <a:lstStyle/>
          <a:p>
            <a:pPr defTabSz="775290">
              <a:defRPr/>
            </a:pPr>
            <a:endParaRPr lang="en-GB" sz="1409"/>
          </a:p>
        </p:txBody>
      </p:sp>
      <p:sp>
        <p:nvSpPr>
          <p:cNvPr id="3" name="Rectangle 2">
            <a:extLst>
              <a:ext uri="{FF2B5EF4-FFF2-40B4-BE49-F238E27FC236}">
                <a16:creationId xmlns:a16="http://schemas.microsoft.com/office/drawing/2014/main" id="{6B72577B-41A7-4073-AA01-22DF17F6AE5B}"/>
              </a:ext>
            </a:extLst>
          </p:cNvPr>
          <p:cNvSpPr/>
          <p:nvPr/>
        </p:nvSpPr>
        <p:spPr>
          <a:xfrm>
            <a:off x="0" y="1201616"/>
            <a:ext cx="9144000" cy="4254012"/>
          </a:xfrm>
          <a:prstGeom prst="rect">
            <a:avLst/>
          </a:prstGeom>
          <a:solidFill>
            <a:schemeClr val="bg1">
              <a:alpha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a:p>
        </p:txBody>
      </p:sp>
      <p:sp>
        <p:nvSpPr>
          <p:cNvPr id="28" name="Right Arrow 17">
            <a:extLst>
              <a:ext uri="{FF2B5EF4-FFF2-40B4-BE49-F238E27FC236}">
                <a16:creationId xmlns:a16="http://schemas.microsoft.com/office/drawing/2014/main" id="{B74B9D1A-C0A4-4FB0-92C5-DA82F9624802}"/>
              </a:ext>
            </a:extLst>
          </p:cNvPr>
          <p:cNvSpPr/>
          <p:nvPr/>
        </p:nvSpPr>
        <p:spPr>
          <a:xfrm>
            <a:off x="930520" y="2694843"/>
            <a:ext cx="6484326" cy="899746"/>
          </a:xfrm>
          <a:prstGeom prst="rightArrow">
            <a:avLst>
              <a:gd name="adj1" fmla="val 72722"/>
              <a:gd name="adj2" fmla="val 50000"/>
            </a:avLst>
          </a:prstGeom>
          <a:gradFill flip="none" rotWithShape="1">
            <a:gsLst>
              <a:gs pos="0">
                <a:schemeClr val="accent1"/>
              </a:gs>
              <a:gs pos="50000">
                <a:schemeClr val="accent6"/>
              </a:gs>
              <a:gs pos="100000">
                <a:schemeClr val="bg1"/>
              </a:gs>
            </a:gsLst>
            <a:lin ang="108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r>
              <a:rPr lang="en-GB" sz="2954" b="1" dirty="0">
                <a:solidFill>
                  <a:schemeClr val="bg1"/>
                </a:solidFill>
              </a:rPr>
              <a:t>TREND</a:t>
            </a:r>
          </a:p>
        </p:txBody>
      </p:sp>
      <p:sp>
        <p:nvSpPr>
          <p:cNvPr id="29" name="TextBox 5">
            <a:extLst>
              <a:ext uri="{FF2B5EF4-FFF2-40B4-BE49-F238E27FC236}">
                <a16:creationId xmlns:a16="http://schemas.microsoft.com/office/drawing/2014/main" id="{FF3D1801-35F5-40C3-B707-6E82F288FD21}"/>
              </a:ext>
            </a:extLst>
          </p:cNvPr>
          <p:cNvSpPr txBox="1">
            <a:spLocks noChangeArrowheads="1"/>
          </p:cNvSpPr>
          <p:nvPr/>
        </p:nvSpPr>
        <p:spPr bwMode="auto">
          <a:xfrm>
            <a:off x="7414846" y="2954216"/>
            <a:ext cx="109677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5290">
              <a:defRPr/>
            </a:pPr>
            <a:r>
              <a:rPr lang="en-GB" altLang="en-US" sz="1662" b="1" cap="all" dirty="0">
                <a:solidFill>
                  <a:schemeClr val="accent1"/>
                </a:solidFill>
              </a:rPr>
              <a:t>Bundled </a:t>
            </a:r>
          </a:p>
        </p:txBody>
      </p:sp>
      <p:sp>
        <p:nvSpPr>
          <p:cNvPr id="30" name="TextBox 5">
            <a:extLst>
              <a:ext uri="{FF2B5EF4-FFF2-40B4-BE49-F238E27FC236}">
                <a16:creationId xmlns:a16="http://schemas.microsoft.com/office/drawing/2014/main" id="{35AF944F-9047-4CAC-B7C6-D70CF7E446E6}"/>
              </a:ext>
            </a:extLst>
          </p:cNvPr>
          <p:cNvSpPr txBox="1">
            <a:spLocks noChangeArrowheads="1"/>
          </p:cNvSpPr>
          <p:nvPr/>
        </p:nvSpPr>
        <p:spPr bwMode="auto">
          <a:xfrm>
            <a:off x="262304" y="2954216"/>
            <a:ext cx="137730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5290">
              <a:defRPr/>
            </a:pPr>
            <a:r>
              <a:rPr lang="en-GB" altLang="en-US" sz="1662" b="1" cap="all" dirty="0">
                <a:solidFill>
                  <a:schemeClr val="accent1"/>
                </a:solidFill>
              </a:rPr>
              <a:t>Unbundled </a:t>
            </a:r>
          </a:p>
        </p:txBody>
      </p:sp>
      <p:sp>
        <p:nvSpPr>
          <p:cNvPr id="31" name="TextBox 11">
            <a:extLst>
              <a:ext uri="{FF2B5EF4-FFF2-40B4-BE49-F238E27FC236}">
                <a16:creationId xmlns:a16="http://schemas.microsoft.com/office/drawing/2014/main" id="{B9BE69E5-D7C2-4C4A-BD0D-0B35F0FDCF61}"/>
              </a:ext>
            </a:extLst>
          </p:cNvPr>
          <p:cNvSpPr txBox="1">
            <a:spLocks noChangeArrowheads="1"/>
          </p:cNvSpPr>
          <p:nvPr/>
        </p:nvSpPr>
        <p:spPr bwMode="auto">
          <a:xfrm>
            <a:off x="1252904" y="1131278"/>
            <a:ext cx="1346266" cy="32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5290">
              <a:defRPr/>
            </a:pPr>
            <a:r>
              <a:rPr lang="en-GB" altLang="en-US" sz="1526" dirty="0">
                <a:solidFill>
                  <a:schemeClr val="accent5"/>
                </a:solidFill>
              </a:rPr>
              <a:t>Legal Advisers </a:t>
            </a:r>
          </a:p>
        </p:txBody>
      </p:sp>
      <p:sp>
        <p:nvSpPr>
          <p:cNvPr id="32" name="TextBox 9">
            <a:extLst>
              <a:ext uri="{FF2B5EF4-FFF2-40B4-BE49-F238E27FC236}">
                <a16:creationId xmlns:a16="http://schemas.microsoft.com/office/drawing/2014/main" id="{0C9E4C51-7766-4F67-83BB-6AEEFC26AEE2}"/>
              </a:ext>
            </a:extLst>
          </p:cNvPr>
          <p:cNvSpPr txBox="1">
            <a:spLocks noChangeArrowheads="1"/>
          </p:cNvSpPr>
          <p:nvPr/>
        </p:nvSpPr>
        <p:spPr bwMode="auto">
          <a:xfrm>
            <a:off x="252046" y="1957754"/>
            <a:ext cx="894412" cy="32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5290">
              <a:defRPr/>
            </a:pPr>
            <a:r>
              <a:rPr lang="en-GB" altLang="en-US" sz="1526" dirty="0">
                <a:solidFill>
                  <a:schemeClr val="accent5"/>
                </a:solidFill>
              </a:rPr>
              <a:t>Trustees </a:t>
            </a:r>
          </a:p>
        </p:txBody>
      </p:sp>
      <p:sp>
        <p:nvSpPr>
          <p:cNvPr id="33" name="TextBox 10">
            <a:extLst>
              <a:ext uri="{FF2B5EF4-FFF2-40B4-BE49-F238E27FC236}">
                <a16:creationId xmlns:a16="http://schemas.microsoft.com/office/drawing/2014/main" id="{B6793C4E-5C8D-427E-9B62-4281CDDD3397}"/>
              </a:ext>
            </a:extLst>
          </p:cNvPr>
          <p:cNvSpPr txBox="1">
            <a:spLocks noChangeArrowheads="1"/>
          </p:cNvSpPr>
          <p:nvPr/>
        </p:nvSpPr>
        <p:spPr bwMode="auto">
          <a:xfrm>
            <a:off x="1818543" y="1966547"/>
            <a:ext cx="2054665" cy="32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5290">
              <a:defRPr/>
            </a:pPr>
            <a:r>
              <a:rPr lang="en-GB" altLang="en-US" sz="1526" dirty="0">
                <a:solidFill>
                  <a:schemeClr val="accent5"/>
                </a:solidFill>
              </a:rPr>
              <a:t>Adviser to the Trustees </a:t>
            </a:r>
          </a:p>
        </p:txBody>
      </p:sp>
      <p:sp>
        <p:nvSpPr>
          <p:cNvPr id="34" name="TextBox 12">
            <a:extLst>
              <a:ext uri="{FF2B5EF4-FFF2-40B4-BE49-F238E27FC236}">
                <a16:creationId xmlns:a16="http://schemas.microsoft.com/office/drawing/2014/main" id="{7BD6E3FD-BFAF-4668-A431-A28B4F1F57BF}"/>
              </a:ext>
            </a:extLst>
          </p:cNvPr>
          <p:cNvSpPr txBox="1">
            <a:spLocks noChangeArrowheads="1"/>
          </p:cNvSpPr>
          <p:nvPr/>
        </p:nvSpPr>
        <p:spPr bwMode="auto">
          <a:xfrm>
            <a:off x="386862" y="4145574"/>
            <a:ext cx="1414362" cy="32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5290">
              <a:defRPr/>
            </a:pPr>
            <a:r>
              <a:rPr lang="en-GB" altLang="en-US" sz="1526" dirty="0">
                <a:solidFill>
                  <a:schemeClr val="accent5"/>
                </a:solidFill>
              </a:rPr>
              <a:t>Annuity broker </a:t>
            </a:r>
          </a:p>
        </p:txBody>
      </p:sp>
      <p:sp>
        <p:nvSpPr>
          <p:cNvPr id="35" name="TextBox 13">
            <a:extLst>
              <a:ext uri="{FF2B5EF4-FFF2-40B4-BE49-F238E27FC236}">
                <a16:creationId xmlns:a16="http://schemas.microsoft.com/office/drawing/2014/main" id="{038FF9D3-8849-40B4-B5F3-5B90B1E6F338}"/>
              </a:ext>
            </a:extLst>
          </p:cNvPr>
          <p:cNvSpPr txBox="1">
            <a:spLocks noChangeArrowheads="1"/>
          </p:cNvSpPr>
          <p:nvPr/>
        </p:nvSpPr>
        <p:spPr bwMode="auto">
          <a:xfrm>
            <a:off x="252046" y="2470639"/>
            <a:ext cx="2721220" cy="32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75290">
              <a:defRPr/>
            </a:pPr>
            <a:r>
              <a:rPr lang="en-GB" altLang="en-US" sz="1526" dirty="0">
                <a:solidFill>
                  <a:schemeClr val="accent5"/>
                </a:solidFill>
              </a:rPr>
              <a:t>Third Party Administrator </a:t>
            </a:r>
          </a:p>
        </p:txBody>
      </p:sp>
      <p:sp>
        <p:nvSpPr>
          <p:cNvPr id="36" name="TextBox 14">
            <a:extLst>
              <a:ext uri="{FF2B5EF4-FFF2-40B4-BE49-F238E27FC236}">
                <a16:creationId xmlns:a16="http://schemas.microsoft.com/office/drawing/2014/main" id="{F4D3DCC9-612E-468D-AB29-D34672B4B128}"/>
              </a:ext>
            </a:extLst>
          </p:cNvPr>
          <p:cNvSpPr txBox="1">
            <a:spLocks noChangeArrowheads="1"/>
          </p:cNvSpPr>
          <p:nvPr/>
        </p:nvSpPr>
        <p:spPr bwMode="auto">
          <a:xfrm>
            <a:off x="1883020" y="4588120"/>
            <a:ext cx="1521570" cy="32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5290">
              <a:defRPr/>
            </a:pPr>
            <a:r>
              <a:rPr lang="en-GB" altLang="en-US" sz="1526" dirty="0">
                <a:solidFill>
                  <a:schemeClr val="accent5"/>
                </a:solidFill>
              </a:rPr>
              <a:t>Financial Adviser</a:t>
            </a:r>
          </a:p>
        </p:txBody>
      </p:sp>
      <p:sp>
        <p:nvSpPr>
          <p:cNvPr id="44" name="TextBox 15">
            <a:extLst>
              <a:ext uri="{FF2B5EF4-FFF2-40B4-BE49-F238E27FC236}">
                <a16:creationId xmlns:a16="http://schemas.microsoft.com/office/drawing/2014/main" id="{CF35E2E2-0575-422A-BA40-90C7D837C2AD}"/>
              </a:ext>
            </a:extLst>
          </p:cNvPr>
          <p:cNvSpPr txBox="1">
            <a:spLocks noChangeArrowheads="1"/>
          </p:cNvSpPr>
          <p:nvPr/>
        </p:nvSpPr>
        <p:spPr bwMode="auto">
          <a:xfrm>
            <a:off x="262304" y="5011616"/>
            <a:ext cx="2146742" cy="32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5290">
              <a:defRPr/>
            </a:pPr>
            <a:r>
              <a:rPr lang="en-GB" altLang="en-US" sz="1526" dirty="0">
                <a:solidFill>
                  <a:schemeClr val="accent5"/>
                </a:solidFill>
              </a:rPr>
              <a:t>In-house Administration </a:t>
            </a:r>
          </a:p>
        </p:txBody>
      </p:sp>
      <p:sp>
        <p:nvSpPr>
          <p:cNvPr id="45" name="TextBox 19">
            <a:extLst>
              <a:ext uri="{FF2B5EF4-FFF2-40B4-BE49-F238E27FC236}">
                <a16:creationId xmlns:a16="http://schemas.microsoft.com/office/drawing/2014/main" id="{EE760799-1565-462A-8B07-6E00C76371EE}"/>
              </a:ext>
            </a:extLst>
          </p:cNvPr>
          <p:cNvSpPr txBox="1">
            <a:spLocks noChangeArrowheads="1"/>
          </p:cNvSpPr>
          <p:nvPr/>
        </p:nvSpPr>
        <p:spPr bwMode="auto">
          <a:xfrm>
            <a:off x="1877159" y="5394082"/>
            <a:ext cx="2039789" cy="32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5290">
              <a:defRPr/>
            </a:pPr>
            <a:r>
              <a:rPr lang="en-GB" altLang="en-US" sz="1526" dirty="0">
                <a:solidFill>
                  <a:schemeClr val="accent5"/>
                </a:solidFill>
              </a:rPr>
              <a:t>Investment Manager A </a:t>
            </a:r>
          </a:p>
        </p:txBody>
      </p:sp>
      <p:sp>
        <p:nvSpPr>
          <p:cNvPr id="46" name="TextBox 20">
            <a:extLst>
              <a:ext uri="{FF2B5EF4-FFF2-40B4-BE49-F238E27FC236}">
                <a16:creationId xmlns:a16="http://schemas.microsoft.com/office/drawing/2014/main" id="{E2A7EA8A-53EC-4A10-98EA-F5A4A37884B8}"/>
              </a:ext>
            </a:extLst>
          </p:cNvPr>
          <p:cNvSpPr txBox="1">
            <a:spLocks noChangeArrowheads="1"/>
          </p:cNvSpPr>
          <p:nvPr/>
        </p:nvSpPr>
        <p:spPr bwMode="auto">
          <a:xfrm>
            <a:off x="542193" y="1463920"/>
            <a:ext cx="2030171" cy="32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5290">
              <a:defRPr/>
            </a:pPr>
            <a:r>
              <a:rPr lang="en-GB" altLang="en-US" sz="1526" dirty="0">
                <a:solidFill>
                  <a:schemeClr val="accent5"/>
                </a:solidFill>
              </a:rPr>
              <a:t>Investment Manager C </a:t>
            </a:r>
          </a:p>
        </p:txBody>
      </p:sp>
      <p:sp>
        <p:nvSpPr>
          <p:cNvPr id="47" name="TextBox 21">
            <a:extLst>
              <a:ext uri="{FF2B5EF4-FFF2-40B4-BE49-F238E27FC236}">
                <a16:creationId xmlns:a16="http://schemas.microsoft.com/office/drawing/2014/main" id="{CAEDC543-B4D1-4226-BD7B-3054F926A1BB}"/>
              </a:ext>
            </a:extLst>
          </p:cNvPr>
          <p:cNvSpPr txBox="1">
            <a:spLocks noChangeArrowheads="1"/>
          </p:cNvSpPr>
          <p:nvPr/>
        </p:nvSpPr>
        <p:spPr bwMode="auto">
          <a:xfrm>
            <a:off x="1034562" y="3678116"/>
            <a:ext cx="2031775" cy="32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5290">
              <a:defRPr/>
            </a:pPr>
            <a:r>
              <a:rPr lang="en-GB" altLang="en-US" sz="1526" dirty="0">
                <a:solidFill>
                  <a:schemeClr val="accent5"/>
                </a:solidFill>
              </a:rPr>
              <a:t>Investment Manager B </a:t>
            </a:r>
          </a:p>
        </p:txBody>
      </p:sp>
      <p:sp>
        <p:nvSpPr>
          <p:cNvPr id="48" name="TextBox 7">
            <a:extLst>
              <a:ext uri="{FF2B5EF4-FFF2-40B4-BE49-F238E27FC236}">
                <a16:creationId xmlns:a16="http://schemas.microsoft.com/office/drawing/2014/main" id="{CB6A34DD-8330-4EA4-BA2E-277C30D4C945}"/>
              </a:ext>
            </a:extLst>
          </p:cNvPr>
          <p:cNvSpPr txBox="1">
            <a:spLocks noChangeArrowheads="1"/>
          </p:cNvSpPr>
          <p:nvPr/>
        </p:nvSpPr>
        <p:spPr bwMode="auto">
          <a:xfrm>
            <a:off x="7208228" y="2036885"/>
            <a:ext cx="1349408"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5290">
              <a:defRPr/>
            </a:pPr>
            <a:r>
              <a:rPr lang="en-GB" altLang="en-US" sz="1662" b="1" dirty="0">
                <a:solidFill>
                  <a:schemeClr val="accent5"/>
                </a:solidFill>
              </a:rPr>
              <a:t>Master Trust </a:t>
            </a:r>
          </a:p>
        </p:txBody>
      </p:sp>
      <p:sp>
        <p:nvSpPr>
          <p:cNvPr id="49" name="TextBox 7">
            <a:extLst>
              <a:ext uri="{FF2B5EF4-FFF2-40B4-BE49-F238E27FC236}">
                <a16:creationId xmlns:a16="http://schemas.microsoft.com/office/drawing/2014/main" id="{A823F8FC-F996-444D-9DA5-2AE209A990C1}"/>
              </a:ext>
            </a:extLst>
          </p:cNvPr>
          <p:cNvSpPr txBox="1">
            <a:spLocks noChangeArrowheads="1"/>
          </p:cNvSpPr>
          <p:nvPr/>
        </p:nvSpPr>
        <p:spPr bwMode="auto">
          <a:xfrm>
            <a:off x="7319597" y="4138247"/>
            <a:ext cx="1138004"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5290">
              <a:defRPr/>
            </a:pPr>
            <a:r>
              <a:rPr lang="en-GB" altLang="en-US" sz="1662" b="1" dirty="0">
                <a:solidFill>
                  <a:schemeClr val="accent5"/>
                </a:solidFill>
              </a:rPr>
              <a:t>Own Trust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2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3500"/>
                                        <p:tgtEl>
                                          <p:spTgt spid="37"/>
                                        </p:tgtEl>
                                      </p:cBhvr>
                                    </p:animEffect>
                                  </p:childTnLst>
                                </p:cTn>
                              </p:par>
                              <p:par>
                                <p:cTn id="8" presetID="22" presetClass="entr" presetSubtype="8" fill="hold" nodeType="withEffect">
                                  <p:stCondLst>
                                    <p:cond delay="50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3500"/>
                                        <p:tgtEl>
                                          <p:spTgt spid="38"/>
                                        </p:tgtEl>
                                      </p:cBhvr>
                                    </p:animEffect>
                                  </p:childTnLst>
                                </p:cTn>
                              </p:par>
                              <p:par>
                                <p:cTn id="11" presetID="22" presetClass="entr" presetSubtype="8" fill="hold" nodeType="withEffect">
                                  <p:stCondLst>
                                    <p:cond delay="75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3500"/>
                                        <p:tgtEl>
                                          <p:spTgt spid="39"/>
                                        </p:tgtEl>
                                      </p:cBhvr>
                                    </p:animEffect>
                                  </p:childTnLst>
                                </p:cTn>
                              </p:par>
                              <p:par>
                                <p:cTn id="14" presetID="22" presetClass="entr" presetSubtype="8" fill="hold" nodeType="withEffect">
                                  <p:stCondLst>
                                    <p:cond delay="75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3500"/>
                                        <p:tgtEl>
                                          <p:spTgt spid="40"/>
                                        </p:tgtEl>
                                      </p:cBhvr>
                                    </p:animEffect>
                                  </p:childTnLst>
                                </p:cTn>
                              </p:par>
                              <p:par>
                                <p:cTn id="17" presetID="22" presetClass="entr" presetSubtype="8" fill="hold" nodeType="withEffect">
                                  <p:stCondLst>
                                    <p:cond delay="50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3500"/>
                                        <p:tgtEl>
                                          <p:spTgt spid="41"/>
                                        </p:tgtEl>
                                      </p:cBhvr>
                                    </p:animEffect>
                                  </p:childTnLst>
                                </p:cTn>
                              </p:par>
                              <p:par>
                                <p:cTn id="20" presetID="22" presetClass="entr" presetSubtype="8" fill="hold" nodeType="withEffect">
                                  <p:stCondLst>
                                    <p:cond delay="50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3500"/>
                                        <p:tgtEl>
                                          <p:spTgt spid="42"/>
                                        </p:tgtEl>
                                      </p:cBhvr>
                                    </p:animEffect>
                                  </p:childTnLst>
                                </p:cTn>
                              </p:par>
                              <p:par>
                                <p:cTn id="23" presetID="22" presetClass="entr" presetSubtype="8" fill="hold"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4500"/>
                                        <p:tgtEl>
                                          <p:spTgt spid="4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2500"/>
                                        <p:tgtEl>
                                          <p:spTgt spid="28"/>
                                        </p:tgtEl>
                                      </p:cBhvr>
                                    </p:animEffect>
                                  </p:childTnLst>
                                </p:cTn>
                              </p:par>
                              <p:par>
                                <p:cTn id="38" presetID="10" presetClass="entr" presetSubtype="0" fill="hold" grpId="0" nodeType="withEffect">
                                  <p:stCondLst>
                                    <p:cond delay="35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par>
                                <p:cTn id="48" presetID="53" presetClass="entr" presetSubtype="16" fill="hold" grpId="0" nodeType="withEffect">
                                  <p:stCondLst>
                                    <p:cond delay="75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grpId="0" nodeType="withEffect">
                                  <p:stCondLst>
                                    <p:cond delay="25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par>
                                <p:cTn id="68" presetID="53" presetClass="entr" presetSubtype="16" fill="hold" grpId="0" nodeType="withEffect">
                                  <p:stCondLst>
                                    <p:cond delay="250"/>
                                  </p:stCondLst>
                                  <p:childTnLst>
                                    <p:set>
                                      <p:cBhvr>
                                        <p:cTn id="69" dur="1" fill="hold">
                                          <p:stCondLst>
                                            <p:cond delay="0"/>
                                          </p:stCondLst>
                                        </p:cTn>
                                        <p:tgtEl>
                                          <p:spTgt spid="45"/>
                                        </p:tgtEl>
                                        <p:attrNameLst>
                                          <p:attrName>style.visibility</p:attrName>
                                        </p:attrNameLst>
                                      </p:cBhvr>
                                      <p:to>
                                        <p:strVal val="visible"/>
                                      </p:to>
                                    </p:set>
                                    <p:anim calcmode="lin" valueType="num">
                                      <p:cBhvr>
                                        <p:cTn id="70" dur="500" fill="hold"/>
                                        <p:tgtEl>
                                          <p:spTgt spid="45"/>
                                        </p:tgtEl>
                                        <p:attrNameLst>
                                          <p:attrName>ppt_w</p:attrName>
                                        </p:attrNameLst>
                                      </p:cBhvr>
                                      <p:tavLst>
                                        <p:tav tm="0">
                                          <p:val>
                                            <p:fltVal val="0"/>
                                          </p:val>
                                        </p:tav>
                                        <p:tav tm="100000">
                                          <p:val>
                                            <p:strVal val="#ppt_w"/>
                                          </p:val>
                                        </p:tav>
                                      </p:tavLst>
                                    </p:anim>
                                    <p:anim calcmode="lin" valueType="num">
                                      <p:cBhvr>
                                        <p:cTn id="71" dur="500" fill="hold"/>
                                        <p:tgtEl>
                                          <p:spTgt spid="45"/>
                                        </p:tgtEl>
                                        <p:attrNameLst>
                                          <p:attrName>ppt_h</p:attrName>
                                        </p:attrNameLst>
                                      </p:cBhvr>
                                      <p:tavLst>
                                        <p:tav tm="0">
                                          <p:val>
                                            <p:fltVal val="0"/>
                                          </p:val>
                                        </p:tav>
                                        <p:tav tm="100000">
                                          <p:val>
                                            <p:strVal val="#ppt_h"/>
                                          </p:val>
                                        </p:tav>
                                      </p:tavLst>
                                    </p:anim>
                                    <p:animEffect transition="in" filter="fade">
                                      <p:cBhvr>
                                        <p:cTn id="72" dur="500"/>
                                        <p:tgtEl>
                                          <p:spTgt spid="45"/>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33"/>
                                        </p:tgtEl>
                                        <p:attrNameLst>
                                          <p:attrName>style.visibility</p:attrName>
                                        </p:attrNameLst>
                                      </p:cBhvr>
                                      <p:to>
                                        <p:strVal val="visible"/>
                                      </p:to>
                                    </p:set>
                                    <p:anim calcmode="lin" valueType="num">
                                      <p:cBhvr>
                                        <p:cTn id="75" dur="500" fill="hold"/>
                                        <p:tgtEl>
                                          <p:spTgt spid="33"/>
                                        </p:tgtEl>
                                        <p:attrNameLst>
                                          <p:attrName>ppt_w</p:attrName>
                                        </p:attrNameLst>
                                      </p:cBhvr>
                                      <p:tavLst>
                                        <p:tav tm="0">
                                          <p:val>
                                            <p:fltVal val="0"/>
                                          </p:val>
                                        </p:tav>
                                        <p:tav tm="100000">
                                          <p:val>
                                            <p:strVal val="#ppt_w"/>
                                          </p:val>
                                        </p:tav>
                                      </p:tavLst>
                                    </p:anim>
                                    <p:anim calcmode="lin" valueType="num">
                                      <p:cBhvr>
                                        <p:cTn id="76" dur="500" fill="hold"/>
                                        <p:tgtEl>
                                          <p:spTgt spid="33"/>
                                        </p:tgtEl>
                                        <p:attrNameLst>
                                          <p:attrName>ppt_h</p:attrName>
                                        </p:attrNameLst>
                                      </p:cBhvr>
                                      <p:tavLst>
                                        <p:tav tm="0">
                                          <p:val>
                                            <p:fltVal val="0"/>
                                          </p:val>
                                        </p:tav>
                                        <p:tav tm="100000">
                                          <p:val>
                                            <p:strVal val="#ppt_h"/>
                                          </p:val>
                                        </p:tav>
                                      </p:tavLst>
                                    </p:anim>
                                    <p:animEffect transition="in" filter="fade">
                                      <p:cBhvr>
                                        <p:cTn id="77" dur="500"/>
                                        <p:tgtEl>
                                          <p:spTgt spid="33"/>
                                        </p:tgtEl>
                                      </p:cBhvr>
                                    </p:animEffect>
                                  </p:childTnLst>
                                </p:cTn>
                              </p:par>
                              <p:par>
                                <p:cTn id="78" presetID="53" presetClass="entr" presetSubtype="16" fill="hold" grpId="0" nodeType="withEffect">
                                  <p:stCondLst>
                                    <p:cond delay="25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par>
                                <p:cTn id="88" presetID="53" presetClass="entr" presetSubtype="16" fill="hold" grpId="0" nodeType="withEffect">
                                  <p:stCondLst>
                                    <p:cond delay="250"/>
                                  </p:stCondLst>
                                  <p:childTnLst>
                                    <p:set>
                                      <p:cBhvr>
                                        <p:cTn id="89" dur="1" fill="hold">
                                          <p:stCondLst>
                                            <p:cond delay="0"/>
                                          </p:stCondLst>
                                        </p:cTn>
                                        <p:tgtEl>
                                          <p:spTgt spid="46"/>
                                        </p:tgtEl>
                                        <p:attrNameLst>
                                          <p:attrName>style.visibility</p:attrName>
                                        </p:attrNameLst>
                                      </p:cBhvr>
                                      <p:to>
                                        <p:strVal val="visible"/>
                                      </p:to>
                                    </p:set>
                                    <p:anim calcmode="lin" valueType="num">
                                      <p:cBhvr>
                                        <p:cTn id="90" dur="500" fill="hold"/>
                                        <p:tgtEl>
                                          <p:spTgt spid="46"/>
                                        </p:tgtEl>
                                        <p:attrNameLst>
                                          <p:attrName>ppt_w</p:attrName>
                                        </p:attrNameLst>
                                      </p:cBhvr>
                                      <p:tavLst>
                                        <p:tav tm="0">
                                          <p:val>
                                            <p:fltVal val="0"/>
                                          </p:val>
                                        </p:tav>
                                        <p:tav tm="100000">
                                          <p:val>
                                            <p:strVal val="#ppt_w"/>
                                          </p:val>
                                        </p:tav>
                                      </p:tavLst>
                                    </p:anim>
                                    <p:anim calcmode="lin" valueType="num">
                                      <p:cBhvr>
                                        <p:cTn id="91" dur="500" fill="hold"/>
                                        <p:tgtEl>
                                          <p:spTgt spid="46"/>
                                        </p:tgtEl>
                                        <p:attrNameLst>
                                          <p:attrName>ppt_h</p:attrName>
                                        </p:attrNameLst>
                                      </p:cBhvr>
                                      <p:tavLst>
                                        <p:tav tm="0">
                                          <p:val>
                                            <p:fltVal val="0"/>
                                          </p:val>
                                        </p:tav>
                                        <p:tav tm="100000">
                                          <p:val>
                                            <p:strVal val="#ppt_h"/>
                                          </p:val>
                                        </p:tav>
                                      </p:tavLst>
                                    </p:anim>
                                    <p:animEffect transition="in" filter="fade">
                                      <p:cBhvr>
                                        <p:cTn id="92" dur="500"/>
                                        <p:tgtEl>
                                          <p:spTgt spid="4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1000"/>
                                        <p:tgtEl>
                                          <p:spTgt spid="48"/>
                                        </p:tgtEl>
                                      </p:cBhvr>
                                    </p:animEffect>
                                    <p:anim calcmode="lin" valueType="num">
                                      <p:cBhvr>
                                        <p:cTn id="98" dur="1000" fill="hold"/>
                                        <p:tgtEl>
                                          <p:spTgt spid="48"/>
                                        </p:tgtEl>
                                        <p:attrNameLst>
                                          <p:attrName>ppt_x</p:attrName>
                                        </p:attrNameLst>
                                      </p:cBhvr>
                                      <p:tavLst>
                                        <p:tav tm="0">
                                          <p:val>
                                            <p:strVal val="#ppt_x"/>
                                          </p:val>
                                        </p:tav>
                                        <p:tav tm="100000">
                                          <p:val>
                                            <p:strVal val="#ppt_x"/>
                                          </p:val>
                                        </p:tav>
                                      </p:tavLst>
                                    </p:anim>
                                    <p:anim calcmode="lin" valueType="num">
                                      <p:cBhvr>
                                        <p:cTn id="99" dur="1000" fill="hold"/>
                                        <p:tgtEl>
                                          <p:spTgt spid="4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1000"/>
                                        <p:tgtEl>
                                          <p:spTgt spid="49"/>
                                        </p:tgtEl>
                                      </p:cBhvr>
                                    </p:animEffect>
                                    <p:anim calcmode="lin" valueType="num">
                                      <p:cBhvr>
                                        <p:cTn id="103" dur="1000" fill="hold"/>
                                        <p:tgtEl>
                                          <p:spTgt spid="49"/>
                                        </p:tgtEl>
                                        <p:attrNameLst>
                                          <p:attrName>ppt_x</p:attrName>
                                        </p:attrNameLst>
                                      </p:cBhvr>
                                      <p:tavLst>
                                        <p:tav tm="0">
                                          <p:val>
                                            <p:strVal val="#ppt_x"/>
                                          </p:val>
                                        </p:tav>
                                        <p:tav tm="100000">
                                          <p:val>
                                            <p:strVal val="#ppt_x"/>
                                          </p:val>
                                        </p:tav>
                                      </p:tavLst>
                                    </p:anim>
                                    <p:anim calcmode="lin" valueType="num">
                                      <p:cBhvr>
                                        <p:cTn id="10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30" grpId="0"/>
      <p:bldP spid="31" grpId="0"/>
      <p:bldP spid="32" grpId="0"/>
      <p:bldP spid="33" grpId="0"/>
      <p:bldP spid="34" grpId="0"/>
      <p:bldP spid="35" grpId="0"/>
      <p:bldP spid="36" grpId="0"/>
      <p:bldP spid="44" grpId="0"/>
      <p:bldP spid="45" grpId="0"/>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7417-C751-42DA-9DAF-7E40B00E6D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481156-5D2F-487A-A19C-F226CE1B00BF}"/>
              </a:ext>
            </a:extLst>
          </p:cNvPr>
          <p:cNvSpPr>
            <a:spLocks noGrp="1"/>
          </p:cNvSpPr>
          <p:nvPr>
            <p:ph idx="1"/>
          </p:nvPr>
        </p:nvSpPr>
        <p:spPr/>
        <p:txBody>
          <a:bodyPr>
            <a:normAutofit/>
          </a:bodyPr>
          <a:lstStyle/>
          <a:p>
            <a:pPr marL="0" indent="0">
              <a:buNone/>
            </a:pPr>
            <a:r>
              <a:rPr lang="en-GB" sz="4000" dirty="0">
                <a:solidFill>
                  <a:srgbClr val="A4003C"/>
                </a:solidFill>
                <a:latin typeface="Calibri Light" panose="020F0302020204030204" pitchFamily="34" charset="0"/>
                <a:cs typeface="Calibri Light" panose="020F0302020204030204" pitchFamily="34" charset="0"/>
              </a:rPr>
              <a:t>Conference Opening address</a:t>
            </a:r>
          </a:p>
          <a:p>
            <a:pPr marL="0" indent="0">
              <a:buNone/>
            </a:pPr>
            <a:endParaRPr lang="en-GB" sz="2000" dirty="0">
              <a:solidFill>
                <a:srgbClr val="A4003C"/>
              </a:solidFill>
              <a:latin typeface="Calibri Light" panose="020F0302020204030204" pitchFamily="34" charset="0"/>
              <a:cs typeface="Calibri Light" panose="020F0302020204030204" pitchFamily="34" charset="0"/>
            </a:endParaRPr>
          </a:p>
          <a:p>
            <a:pPr marL="0" indent="0">
              <a:buNone/>
            </a:pPr>
            <a:endParaRPr lang="en-GB" sz="2000" dirty="0">
              <a:solidFill>
                <a:srgbClr val="A4003C"/>
              </a:solidFill>
              <a:latin typeface="Calibri Light" panose="020F0302020204030204" pitchFamily="34" charset="0"/>
              <a:cs typeface="Calibri Light" panose="020F0302020204030204" pitchFamily="34" charset="0"/>
            </a:endParaRPr>
          </a:p>
          <a:p>
            <a:pPr marL="0" indent="0">
              <a:buNone/>
            </a:pPr>
            <a:endParaRPr lang="en-GB" sz="2000" dirty="0">
              <a:solidFill>
                <a:srgbClr val="A4003C"/>
              </a:solidFill>
              <a:latin typeface="Calibri Light" panose="020F0302020204030204" pitchFamily="34" charset="0"/>
              <a:cs typeface="Calibri Light" panose="020F0302020204030204" pitchFamily="34" charset="0"/>
            </a:endParaRPr>
          </a:p>
          <a:p>
            <a:pPr marL="0" indent="0">
              <a:buNone/>
            </a:pPr>
            <a:endParaRPr lang="en-GB" sz="2000" dirty="0">
              <a:solidFill>
                <a:schemeClr val="bg2">
                  <a:lumMod val="50000"/>
                </a:schemeClr>
              </a:solidFill>
              <a:latin typeface="Calibri Light" panose="020F0302020204030204" pitchFamily="34" charset="0"/>
              <a:cs typeface="Calibri Light" panose="020F0302020204030204" pitchFamily="34" charset="0"/>
            </a:endParaRPr>
          </a:p>
          <a:p>
            <a:pPr marL="0" indent="0">
              <a:buNone/>
            </a:pPr>
            <a:endParaRPr lang="en-GB" sz="2000" dirty="0">
              <a:solidFill>
                <a:schemeClr val="bg2">
                  <a:lumMod val="50000"/>
                </a:schemeClr>
              </a:solidFill>
              <a:latin typeface="Calibri Light" panose="020F0302020204030204" pitchFamily="34" charset="0"/>
              <a:cs typeface="Calibri Light" panose="020F0302020204030204" pitchFamily="34" charset="0"/>
            </a:endParaRPr>
          </a:p>
          <a:p>
            <a:pPr marL="0" indent="0">
              <a:buNone/>
            </a:pPr>
            <a:endParaRPr lang="en-GB" sz="2000" dirty="0">
              <a:solidFill>
                <a:schemeClr val="bg2">
                  <a:lumMod val="50000"/>
                </a:schemeClr>
              </a:solidFill>
              <a:latin typeface="Calibri Light" panose="020F0302020204030204" pitchFamily="34" charset="0"/>
              <a:cs typeface="Calibri Light" panose="020F0302020204030204" pitchFamily="34" charset="0"/>
            </a:endParaRPr>
          </a:p>
          <a:p>
            <a:pPr marL="0" indent="0">
              <a:buNone/>
            </a:pPr>
            <a:endParaRPr lang="en-GB" sz="2000" dirty="0">
              <a:solidFill>
                <a:schemeClr val="bg2">
                  <a:lumMod val="50000"/>
                </a:schemeClr>
              </a:solidFill>
              <a:latin typeface="Calibri Light" panose="020F0302020204030204" pitchFamily="34" charset="0"/>
              <a:cs typeface="Calibri Light" panose="020F0302020204030204" pitchFamily="34" charset="0"/>
            </a:endParaRPr>
          </a:p>
          <a:p>
            <a:pPr marL="0" indent="0">
              <a:buNone/>
            </a:pPr>
            <a:r>
              <a:rPr lang="en-GB" sz="2000" dirty="0">
                <a:solidFill>
                  <a:schemeClr val="bg2">
                    <a:lumMod val="50000"/>
                  </a:schemeClr>
                </a:solidFill>
                <a:latin typeface="Calibri Light" panose="020F0302020204030204" pitchFamily="34" charset="0"/>
                <a:cs typeface="Calibri Light" panose="020F0302020204030204" pitchFamily="34" charset="0"/>
              </a:rPr>
              <a:t>Kim Gubler</a:t>
            </a:r>
            <a:br>
              <a:rPr lang="en-GB" sz="2000" dirty="0">
                <a:solidFill>
                  <a:schemeClr val="bg2">
                    <a:lumMod val="50000"/>
                  </a:schemeClr>
                </a:solidFill>
                <a:latin typeface="Calibri Light" panose="020F0302020204030204" pitchFamily="34" charset="0"/>
                <a:cs typeface="Calibri Light" panose="020F0302020204030204" pitchFamily="34" charset="0"/>
              </a:rPr>
            </a:br>
            <a:r>
              <a:rPr lang="en-GB" sz="2000" dirty="0">
                <a:solidFill>
                  <a:schemeClr val="bg2">
                    <a:lumMod val="50000"/>
                  </a:schemeClr>
                </a:solidFill>
                <a:latin typeface="Calibri Light" panose="020F0302020204030204" pitchFamily="34" charset="0"/>
                <a:cs typeface="Calibri Light" panose="020F0302020204030204" pitchFamily="34" charset="0"/>
              </a:rPr>
              <a:t>Chair of PASA </a:t>
            </a:r>
          </a:p>
        </p:txBody>
      </p:sp>
      <p:pic>
        <p:nvPicPr>
          <p:cNvPr id="4" name="Picture 3">
            <a:extLst>
              <a:ext uri="{FF2B5EF4-FFF2-40B4-BE49-F238E27FC236}">
                <a16:creationId xmlns:a16="http://schemas.microsoft.com/office/drawing/2014/main" id="{59A974A0-F2C2-41DD-9EE1-A7F52335177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05937" y="0"/>
            <a:ext cx="2238063" cy="2095022"/>
          </a:xfrm>
          <a:prstGeom prst="rect">
            <a:avLst/>
          </a:prstGeom>
        </p:spPr>
      </p:pic>
      <p:sp>
        <p:nvSpPr>
          <p:cNvPr id="5" name="TextBox 4">
            <a:extLst>
              <a:ext uri="{FF2B5EF4-FFF2-40B4-BE49-F238E27FC236}">
                <a16:creationId xmlns:a16="http://schemas.microsoft.com/office/drawing/2014/main" id="{DDC69C28-DF0F-4C76-9A24-3513FD12A05D}"/>
              </a:ext>
            </a:extLst>
          </p:cNvPr>
          <p:cNvSpPr txBox="1"/>
          <p:nvPr/>
        </p:nvSpPr>
        <p:spPr>
          <a:xfrm>
            <a:off x="7965346" y="5603758"/>
            <a:ext cx="1283516" cy="300082"/>
          </a:xfrm>
          <a:prstGeom prst="rect">
            <a:avLst/>
          </a:prstGeom>
          <a:noFill/>
        </p:spPr>
        <p:txBody>
          <a:bodyPr wrap="square" rtlCol="0">
            <a:spAutoFit/>
          </a:bodyPr>
          <a:lstStyle/>
          <a:p>
            <a:r>
              <a:rPr lang="en-GB" sz="1350" b="1" dirty="0">
                <a:solidFill>
                  <a:srgbClr val="F39200"/>
                </a:solidFill>
                <a:latin typeface="Raleway" panose="020B0503030101060003" pitchFamily="34" charset="0"/>
              </a:rPr>
              <a:t>#PASA2020</a:t>
            </a:r>
          </a:p>
        </p:txBody>
      </p:sp>
    </p:spTree>
    <p:extLst>
      <p:ext uri="{BB962C8B-B14F-4D97-AF65-F5344CB8AC3E}">
        <p14:creationId xmlns:p14="http://schemas.microsoft.com/office/powerpoint/2010/main" val="17250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E5CB663-A4BA-443B-AB95-6259FC2B08D8}"/>
              </a:ext>
            </a:extLst>
          </p:cNvPr>
          <p:cNvSpPr>
            <a:spLocks noGrp="1"/>
          </p:cNvSpPr>
          <p:nvPr>
            <p:ph type="title"/>
          </p:nvPr>
        </p:nvSpPr>
        <p:spPr>
          <a:xfrm>
            <a:off x="260839" y="594947"/>
            <a:ext cx="8622323" cy="278423"/>
          </a:xfrm>
        </p:spPr>
        <p:txBody>
          <a:bodyPr>
            <a:normAutofit fontScale="90000"/>
          </a:bodyPr>
          <a:lstStyle/>
          <a:p>
            <a:pPr eaLnBrk="1" hangingPunct="1"/>
            <a:r>
              <a:rPr lang="en-GB" altLang="en-US"/>
              <a:t>Bundled vs. Unbundled</a:t>
            </a:r>
          </a:p>
        </p:txBody>
      </p:sp>
      <p:sp>
        <p:nvSpPr>
          <p:cNvPr id="28675" name="Slide Number Placeholder 3">
            <a:extLst>
              <a:ext uri="{FF2B5EF4-FFF2-40B4-BE49-F238E27FC236}">
                <a16:creationId xmlns:a16="http://schemas.microsoft.com/office/drawing/2014/main" id="{CDBDD9A4-054E-4A3E-BA63-5578B2599FE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15"/>
              </a:spcBef>
              <a:buClr>
                <a:schemeClr val="accent1"/>
              </a:buClr>
              <a:buFont typeface="Arial" panose="020B0604020202020204" pitchFamily="34" charset="0"/>
              <a:buChar char="•"/>
              <a:defRPr sz="1477">
                <a:solidFill>
                  <a:schemeClr val="tx1"/>
                </a:solidFill>
                <a:latin typeface="Arial" panose="020B0604020202020204" pitchFamily="34" charset="0"/>
              </a:defRPr>
            </a:lvl1pPr>
            <a:lvl2pPr marL="685817" indent="-263776" eaLnBrk="0" hangingPunct="0">
              <a:lnSpc>
                <a:spcPct val="90000"/>
              </a:lnSpc>
              <a:spcBef>
                <a:spcPts val="508"/>
              </a:spcBef>
              <a:buClr>
                <a:schemeClr val="accent1"/>
              </a:buClr>
              <a:buFont typeface="Arial" panose="020B0604020202020204" pitchFamily="34" charset="0"/>
              <a:buChar char="•"/>
              <a:defRPr sz="1292">
                <a:solidFill>
                  <a:schemeClr val="tx1"/>
                </a:solidFill>
                <a:latin typeface="Arial" panose="020B0604020202020204" pitchFamily="34" charset="0"/>
              </a:defRPr>
            </a:lvl2pPr>
            <a:lvl3pPr marL="1055103" indent="-211021" eaLnBrk="0" hangingPunct="0">
              <a:lnSpc>
                <a:spcPct val="90000"/>
              </a:lnSpc>
              <a:spcBef>
                <a:spcPts val="508"/>
              </a:spcBef>
              <a:buClr>
                <a:schemeClr val="accent1"/>
              </a:buClr>
              <a:buFont typeface="Arial" panose="020B0604020202020204" pitchFamily="34" charset="0"/>
              <a:buChar char="•"/>
              <a:defRPr sz="1108">
                <a:solidFill>
                  <a:schemeClr val="tx1"/>
                </a:solidFill>
                <a:latin typeface="Arial" panose="020B0604020202020204" pitchFamily="34" charset="0"/>
              </a:defRPr>
            </a:lvl3pPr>
            <a:lvl4pPr marL="1477145" indent="-211021" eaLnBrk="0" hangingPunct="0">
              <a:lnSpc>
                <a:spcPct val="90000"/>
              </a:lnSpc>
              <a:spcBef>
                <a:spcPts val="508"/>
              </a:spcBef>
              <a:buClr>
                <a:schemeClr val="accent1"/>
              </a:buClr>
              <a:buFont typeface="Arial" panose="020B0604020202020204" pitchFamily="34" charset="0"/>
              <a:buChar char="•"/>
              <a:defRPr sz="923">
                <a:solidFill>
                  <a:schemeClr val="tx1"/>
                </a:solidFill>
                <a:latin typeface="Arial" panose="020B0604020202020204" pitchFamily="34" charset="0"/>
              </a:defRPr>
            </a:lvl4pPr>
            <a:lvl5pPr marL="1899186" indent="-211021" eaLnBrk="0" hangingPunct="0">
              <a:lnSpc>
                <a:spcPct val="90000"/>
              </a:lnSpc>
              <a:spcBef>
                <a:spcPts val="508"/>
              </a:spcBef>
              <a:buClr>
                <a:schemeClr val="accent1"/>
              </a:buClr>
              <a:buFont typeface="Arial" panose="020B0604020202020204" pitchFamily="34" charset="0"/>
              <a:buChar char="•"/>
              <a:defRPr sz="738">
                <a:solidFill>
                  <a:schemeClr val="tx1"/>
                </a:solidFill>
                <a:latin typeface="Arial" panose="020B0604020202020204" pitchFamily="34" charset="0"/>
              </a:defRPr>
            </a:lvl5pPr>
            <a:lvl6pPr marL="2321227"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6pPr>
            <a:lvl7pPr marL="2743269"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7pPr>
            <a:lvl8pPr marL="3165310"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8pPr>
            <a:lvl9pPr marL="3587351"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9pPr>
          </a:lstStyle>
          <a:p>
            <a:pPr eaLnBrk="1" hangingPunct="1">
              <a:lnSpc>
                <a:spcPct val="100000"/>
              </a:lnSpc>
              <a:spcBef>
                <a:spcPct val="0"/>
              </a:spcBef>
              <a:buClrTx/>
              <a:buFontTx/>
              <a:buNone/>
            </a:pPr>
            <a:fld id="{FAAF9C14-AF1B-4D68-8CCD-80DA64053A1E}" type="slidenum">
              <a:rPr lang="en-GB" altLang="en-US" sz="1015">
                <a:solidFill>
                  <a:schemeClr val="accent1"/>
                </a:solidFill>
              </a:rPr>
              <a:pPr eaLnBrk="1" hangingPunct="1">
                <a:lnSpc>
                  <a:spcPct val="100000"/>
                </a:lnSpc>
                <a:spcBef>
                  <a:spcPct val="0"/>
                </a:spcBef>
                <a:buClrTx/>
                <a:buFontTx/>
                <a:buNone/>
              </a:pPr>
              <a:t>20</a:t>
            </a:fld>
            <a:endParaRPr lang="en-GB" altLang="en-US" sz="1015">
              <a:solidFill>
                <a:schemeClr val="accent1"/>
              </a:solidFill>
            </a:endParaRPr>
          </a:p>
        </p:txBody>
      </p:sp>
      <p:sp>
        <p:nvSpPr>
          <p:cNvPr id="7" name="TextBox 6">
            <a:extLst>
              <a:ext uri="{FF2B5EF4-FFF2-40B4-BE49-F238E27FC236}">
                <a16:creationId xmlns:a16="http://schemas.microsoft.com/office/drawing/2014/main" id="{0A5C6654-40C8-4CA8-BB1E-3504FD5C83EC}"/>
              </a:ext>
            </a:extLst>
          </p:cNvPr>
          <p:cNvSpPr txBox="1">
            <a:spLocks noChangeArrowheads="1"/>
          </p:cNvSpPr>
          <p:nvPr/>
        </p:nvSpPr>
        <p:spPr bwMode="auto">
          <a:xfrm>
            <a:off x="5819043" y="2815005"/>
            <a:ext cx="196801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100"/>
              </a:spcBef>
              <a:buClr>
                <a:schemeClr val="accent1"/>
              </a:buClr>
              <a:buFont typeface="Arial" panose="020B0604020202020204" pitchFamily="34" charset="0"/>
              <a:buChar char="•"/>
              <a:defRPr sz="1600">
                <a:solidFill>
                  <a:schemeClr val="tx1"/>
                </a:solidFill>
                <a:latin typeface="Arial" panose="020B0604020202020204" pitchFamily="34" charset="0"/>
              </a:defRPr>
            </a:lvl1pPr>
            <a:lvl2pPr marL="742950" indent="-285750" eaLnBrk="0" hangingPunct="0">
              <a:lnSpc>
                <a:spcPct val="90000"/>
              </a:lnSpc>
              <a:spcBef>
                <a:spcPts val="550"/>
              </a:spcBef>
              <a:buClr>
                <a:schemeClr val="accent1"/>
              </a:buClr>
              <a:buFont typeface="Arial" panose="020B0604020202020204" pitchFamily="34" charset="0"/>
              <a:buChar char="•"/>
              <a:defRPr sz="1400">
                <a:solidFill>
                  <a:schemeClr val="tx1"/>
                </a:solidFill>
                <a:latin typeface="Arial" panose="020B0604020202020204" pitchFamily="34" charset="0"/>
              </a:defRPr>
            </a:lvl2pPr>
            <a:lvl3pPr marL="1143000" indent="-228600" eaLnBrk="0" hangingPunct="0">
              <a:lnSpc>
                <a:spcPct val="90000"/>
              </a:lnSpc>
              <a:spcBef>
                <a:spcPts val="550"/>
              </a:spcBef>
              <a:buClr>
                <a:schemeClr val="accent1"/>
              </a:buClr>
              <a:buFont typeface="Arial" panose="020B0604020202020204" pitchFamily="34" charset="0"/>
              <a:buChar char="•"/>
              <a:defRPr sz="1200">
                <a:solidFill>
                  <a:schemeClr val="tx1"/>
                </a:solidFill>
                <a:latin typeface="Arial" panose="020B0604020202020204" pitchFamily="34" charset="0"/>
              </a:defRPr>
            </a:lvl3pPr>
            <a:lvl4pPr marL="1600200" indent="-228600" eaLnBrk="0" hangingPunct="0">
              <a:lnSpc>
                <a:spcPct val="90000"/>
              </a:lnSpc>
              <a:spcBef>
                <a:spcPts val="550"/>
              </a:spcBef>
              <a:buClr>
                <a:schemeClr val="accent1"/>
              </a:buClr>
              <a:buFont typeface="Arial" panose="020B0604020202020204" pitchFamily="34" charset="0"/>
              <a:buChar char="•"/>
              <a:defRPr sz="1000">
                <a:solidFill>
                  <a:schemeClr val="tx1"/>
                </a:solidFill>
                <a:latin typeface="Arial" panose="020B0604020202020204" pitchFamily="34" charset="0"/>
              </a:defRPr>
            </a:lvl4pPr>
            <a:lvl5pPr marL="2057400" indent="-228600" eaLnBrk="0" hangingPunct="0">
              <a:lnSpc>
                <a:spcPct val="90000"/>
              </a:lnSpc>
              <a:spcBef>
                <a:spcPts val="550"/>
              </a:spcBef>
              <a:buClr>
                <a:schemeClr val="accent1"/>
              </a:buClr>
              <a:buFont typeface="Arial" panose="020B0604020202020204" pitchFamily="34" charset="0"/>
              <a:buChar char="•"/>
              <a:defRPr sz="800">
                <a:solidFill>
                  <a:schemeClr val="tx1"/>
                </a:solidFill>
                <a:latin typeface="Arial" panose="020B0604020202020204" pitchFamily="34" charset="0"/>
              </a:defRPr>
            </a:lvl5pPr>
            <a:lvl6pPr marL="25146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6pPr>
            <a:lvl7pPr marL="29718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7pPr>
            <a:lvl8pPr marL="34290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8pPr>
            <a:lvl9pPr marL="38862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sz="1662" b="1"/>
              <a:t>BUNDLED</a:t>
            </a:r>
          </a:p>
        </p:txBody>
      </p:sp>
      <p:sp>
        <p:nvSpPr>
          <p:cNvPr id="8" name="AutoShape 3">
            <a:extLst>
              <a:ext uri="{FF2B5EF4-FFF2-40B4-BE49-F238E27FC236}">
                <a16:creationId xmlns:a16="http://schemas.microsoft.com/office/drawing/2014/main" id="{9C4A6164-91C8-4D8F-84FE-25E0CB8C1D52}"/>
              </a:ext>
            </a:extLst>
          </p:cNvPr>
          <p:cNvSpPr>
            <a:spLocks noChangeAspect="1" noChangeArrowheads="1" noTextEdit="1"/>
          </p:cNvSpPr>
          <p:nvPr/>
        </p:nvSpPr>
        <p:spPr bwMode="auto">
          <a:xfrm>
            <a:off x="-136281" y="1030166"/>
            <a:ext cx="5594839" cy="351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14" tIns="38957" rIns="77914" bIns="38957"/>
          <a:lstStyle/>
          <a:p>
            <a:pPr defTabSz="775290">
              <a:defRPr/>
            </a:pPr>
            <a:endParaRPr lang="en-GB" sz="1409"/>
          </a:p>
        </p:txBody>
      </p:sp>
      <p:sp>
        <p:nvSpPr>
          <p:cNvPr id="9" name="Freeform 5">
            <a:extLst>
              <a:ext uri="{FF2B5EF4-FFF2-40B4-BE49-F238E27FC236}">
                <a16:creationId xmlns:a16="http://schemas.microsoft.com/office/drawing/2014/main" id="{7936F1FE-A568-4815-8443-E1ECEFC661F8}"/>
              </a:ext>
            </a:extLst>
          </p:cNvPr>
          <p:cNvSpPr>
            <a:spLocks/>
          </p:cNvSpPr>
          <p:nvPr/>
        </p:nvSpPr>
        <p:spPr bwMode="auto">
          <a:xfrm>
            <a:off x="-102576" y="1584082"/>
            <a:ext cx="5268058" cy="1239715"/>
          </a:xfrm>
          <a:custGeom>
            <a:avLst/>
            <a:gdLst>
              <a:gd name="T0" fmla="*/ 2750 w 3913"/>
              <a:gd name="T1" fmla="*/ 921 h 921"/>
              <a:gd name="T2" fmla="*/ 2202 w 3913"/>
              <a:gd name="T3" fmla="*/ 918 h 921"/>
              <a:gd name="T4" fmla="*/ 1667 w 3913"/>
              <a:gd name="T5" fmla="*/ 767 h 921"/>
              <a:gd name="T6" fmla="*/ 1236 w 3913"/>
              <a:gd name="T7" fmla="*/ 429 h 921"/>
              <a:gd name="T8" fmla="*/ 1102 w 3913"/>
              <a:gd name="T9" fmla="*/ 311 h 921"/>
              <a:gd name="T10" fmla="*/ 384 w 3913"/>
              <a:gd name="T11" fmla="*/ 71 h 921"/>
              <a:gd name="T12" fmla="*/ 26 w 3913"/>
              <a:gd name="T13" fmla="*/ 148 h 921"/>
              <a:gd name="T14" fmla="*/ 0 w 3913"/>
              <a:gd name="T15" fmla="*/ 89 h 921"/>
              <a:gd name="T16" fmla="*/ 378 w 3913"/>
              <a:gd name="T17" fmla="*/ 7 h 921"/>
              <a:gd name="T18" fmla="*/ 746 w 3913"/>
              <a:gd name="T19" fmla="*/ 46 h 921"/>
              <a:gd name="T20" fmla="*/ 1144 w 3913"/>
              <a:gd name="T21" fmla="*/ 262 h 921"/>
              <a:gd name="T22" fmla="*/ 1279 w 3913"/>
              <a:gd name="T23" fmla="*/ 381 h 921"/>
              <a:gd name="T24" fmla="*/ 2204 w 3913"/>
              <a:gd name="T25" fmla="*/ 854 h 921"/>
              <a:gd name="T26" fmla="*/ 3913 w 3913"/>
              <a:gd name="T27" fmla="*/ 854 h 921"/>
              <a:gd name="T28" fmla="*/ 3913 w 3913"/>
              <a:gd name="T29" fmla="*/ 918 h 921"/>
              <a:gd name="T30" fmla="*/ 2750 w 3913"/>
              <a:gd name="T31" fmla="*/ 921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3" h="921">
                <a:moveTo>
                  <a:pt x="2750" y="921"/>
                </a:moveTo>
                <a:cubicBezTo>
                  <a:pt x="2496" y="921"/>
                  <a:pt x="2280" y="920"/>
                  <a:pt x="2202" y="918"/>
                </a:cubicBezTo>
                <a:cubicBezTo>
                  <a:pt x="2005" y="913"/>
                  <a:pt x="1835" y="865"/>
                  <a:pt x="1667" y="767"/>
                </a:cubicBezTo>
                <a:cubicBezTo>
                  <a:pt x="1516" y="679"/>
                  <a:pt x="1380" y="558"/>
                  <a:pt x="1236" y="429"/>
                </a:cubicBezTo>
                <a:cubicBezTo>
                  <a:pt x="1193" y="391"/>
                  <a:pt x="1149" y="351"/>
                  <a:pt x="1102" y="311"/>
                </a:cubicBezTo>
                <a:cubicBezTo>
                  <a:pt x="901" y="136"/>
                  <a:pt x="659" y="55"/>
                  <a:pt x="384" y="71"/>
                </a:cubicBezTo>
                <a:cubicBezTo>
                  <a:pt x="177" y="82"/>
                  <a:pt x="28" y="147"/>
                  <a:pt x="26" y="148"/>
                </a:cubicBezTo>
                <a:cubicBezTo>
                  <a:pt x="0" y="89"/>
                  <a:pt x="0" y="89"/>
                  <a:pt x="0" y="89"/>
                </a:cubicBezTo>
                <a:cubicBezTo>
                  <a:pt x="7" y="86"/>
                  <a:pt x="160" y="20"/>
                  <a:pt x="378" y="7"/>
                </a:cubicBezTo>
                <a:cubicBezTo>
                  <a:pt x="506" y="0"/>
                  <a:pt x="630" y="13"/>
                  <a:pt x="746" y="46"/>
                </a:cubicBezTo>
                <a:cubicBezTo>
                  <a:pt x="892" y="87"/>
                  <a:pt x="1026" y="160"/>
                  <a:pt x="1144" y="262"/>
                </a:cubicBezTo>
                <a:cubicBezTo>
                  <a:pt x="1191" y="303"/>
                  <a:pt x="1236" y="343"/>
                  <a:pt x="1279" y="381"/>
                </a:cubicBezTo>
                <a:cubicBezTo>
                  <a:pt x="1569" y="640"/>
                  <a:pt x="1798" y="844"/>
                  <a:pt x="2204" y="854"/>
                </a:cubicBezTo>
                <a:cubicBezTo>
                  <a:pt x="2435" y="860"/>
                  <a:pt x="3898" y="854"/>
                  <a:pt x="3913" y="854"/>
                </a:cubicBezTo>
                <a:cubicBezTo>
                  <a:pt x="3913" y="918"/>
                  <a:pt x="3913" y="918"/>
                  <a:pt x="3913" y="918"/>
                </a:cubicBezTo>
                <a:cubicBezTo>
                  <a:pt x="3903" y="918"/>
                  <a:pt x="3253" y="921"/>
                  <a:pt x="2750" y="921"/>
                </a:cubicBezTo>
                <a:close/>
              </a:path>
            </a:pathLst>
          </a:custGeom>
          <a:solidFill>
            <a:schemeClr val="bg1"/>
          </a:solidFill>
          <a:ln w="25400">
            <a:solidFill>
              <a:schemeClr val="accent3"/>
            </a:solidFill>
          </a:ln>
        </p:spPr>
        <p:txBody>
          <a:bodyPr lIns="77914" tIns="38957" rIns="77914" bIns="38957"/>
          <a:lstStyle/>
          <a:p>
            <a:pPr defTabSz="775290">
              <a:defRPr/>
            </a:pPr>
            <a:endParaRPr lang="en-GB" sz="1409"/>
          </a:p>
        </p:txBody>
      </p:sp>
      <p:sp>
        <p:nvSpPr>
          <p:cNvPr id="10" name="Freeform 6">
            <a:extLst>
              <a:ext uri="{FF2B5EF4-FFF2-40B4-BE49-F238E27FC236}">
                <a16:creationId xmlns:a16="http://schemas.microsoft.com/office/drawing/2014/main" id="{8D274840-57D8-4410-BF6F-0394AC26FB3C}"/>
              </a:ext>
            </a:extLst>
          </p:cNvPr>
          <p:cNvSpPr>
            <a:spLocks/>
          </p:cNvSpPr>
          <p:nvPr/>
        </p:nvSpPr>
        <p:spPr bwMode="auto">
          <a:xfrm>
            <a:off x="-133350" y="2224454"/>
            <a:ext cx="5294435" cy="556846"/>
          </a:xfrm>
          <a:custGeom>
            <a:avLst/>
            <a:gdLst>
              <a:gd name="T0" fmla="*/ 3932 w 3932"/>
              <a:gd name="T1" fmla="*/ 512 h 512"/>
              <a:gd name="T2" fmla="*/ 2696 w 3932"/>
              <a:gd name="T3" fmla="*/ 512 h 512"/>
              <a:gd name="T4" fmla="*/ 2255 w 3932"/>
              <a:gd name="T5" fmla="*/ 359 h 512"/>
              <a:gd name="T6" fmla="*/ 1898 w 3932"/>
              <a:gd name="T7" fmla="*/ 200 h 512"/>
              <a:gd name="T8" fmla="*/ 1431 w 3932"/>
              <a:gd name="T9" fmla="*/ 291 h 512"/>
              <a:gd name="T10" fmla="*/ 885 w 3932"/>
              <a:gd name="T11" fmla="*/ 440 h 512"/>
              <a:gd name="T12" fmla="*/ 222 w 3932"/>
              <a:gd name="T13" fmla="*/ 247 h 512"/>
              <a:gd name="T14" fmla="*/ 0 w 3932"/>
              <a:gd name="T15" fmla="*/ 37 h 512"/>
              <a:gd name="T16" fmla="*/ 52 w 3932"/>
              <a:gd name="T17" fmla="*/ 0 h 512"/>
              <a:gd name="T18" fmla="*/ 261 w 3932"/>
              <a:gd name="T19" fmla="*/ 196 h 512"/>
              <a:gd name="T20" fmla="*/ 883 w 3932"/>
              <a:gd name="T21" fmla="*/ 376 h 512"/>
              <a:gd name="T22" fmla="*/ 1404 w 3932"/>
              <a:gd name="T23" fmla="*/ 233 h 512"/>
              <a:gd name="T24" fmla="*/ 1911 w 3932"/>
              <a:gd name="T25" fmla="*/ 137 h 512"/>
              <a:gd name="T26" fmla="*/ 2289 w 3932"/>
              <a:gd name="T27" fmla="*/ 304 h 512"/>
              <a:gd name="T28" fmla="*/ 2696 w 3932"/>
              <a:gd name="T29" fmla="*/ 448 h 512"/>
              <a:gd name="T30" fmla="*/ 3932 w 3932"/>
              <a:gd name="T31" fmla="*/ 448 h 512"/>
              <a:gd name="T32" fmla="*/ 3932 w 3932"/>
              <a:gd name="T33"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32" h="512">
                <a:moveTo>
                  <a:pt x="3932" y="512"/>
                </a:moveTo>
                <a:cubicBezTo>
                  <a:pt x="2696" y="512"/>
                  <a:pt x="2696" y="512"/>
                  <a:pt x="2696" y="512"/>
                </a:cubicBezTo>
                <a:cubicBezTo>
                  <a:pt x="2504" y="512"/>
                  <a:pt x="2383" y="438"/>
                  <a:pt x="2255" y="359"/>
                </a:cubicBezTo>
                <a:cubicBezTo>
                  <a:pt x="2154" y="296"/>
                  <a:pt x="2049" y="230"/>
                  <a:pt x="1898" y="200"/>
                </a:cubicBezTo>
                <a:cubicBezTo>
                  <a:pt x="1707" y="161"/>
                  <a:pt x="1579" y="221"/>
                  <a:pt x="1431" y="291"/>
                </a:cubicBezTo>
                <a:cubicBezTo>
                  <a:pt x="1290" y="357"/>
                  <a:pt x="1130" y="432"/>
                  <a:pt x="885" y="440"/>
                </a:cubicBezTo>
                <a:cubicBezTo>
                  <a:pt x="581" y="451"/>
                  <a:pt x="357" y="341"/>
                  <a:pt x="222" y="247"/>
                </a:cubicBezTo>
                <a:cubicBezTo>
                  <a:pt x="76" y="145"/>
                  <a:pt x="3" y="41"/>
                  <a:pt x="0" y="37"/>
                </a:cubicBezTo>
                <a:cubicBezTo>
                  <a:pt x="52" y="0"/>
                  <a:pt x="52" y="0"/>
                  <a:pt x="52" y="0"/>
                </a:cubicBezTo>
                <a:cubicBezTo>
                  <a:pt x="53" y="1"/>
                  <a:pt x="124" y="101"/>
                  <a:pt x="261" y="196"/>
                </a:cubicBezTo>
                <a:cubicBezTo>
                  <a:pt x="387" y="284"/>
                  <a:pt x="598" y="387"/>
                  <a:pt x="883" y="376"/>
                </a:cubicBezTo>
                <a:cubicBezTo>
                  <a:pt x="1114" y="368"/>
                  <a:pt x="1268" y="296"/>
                  <a:pt x="1404" y="233"/>
                </a:cubicBezTo>
                <a:cubicBezTo>
                  <a:pt x="1556" y="161"/>
                  <a:pt x="1700" y="94"/>
                  <a:pt x="1911" y="137"/>
                </a:cubicBezTo>
                <a:cubicBezTo>
                  <a:pt x="2073" y="170"/>
                  <a:pt x="2183" y="238"/>
                  <a:pt x="2289" y="304"/>
                </a:cubicBezTo>
                <a:cubicBezTo>
                  <a:pt x="2414" y="382"/>
                  <a:pt x="2522" y="448"/>
                  <a:pt x="2696" y="448"/>
                </a:cubicBezTo>
                <a:cubicBezTo>
                  <a:pt x="3932" y="448"/>
                  <a:pt x="3932" y="448"/>
                  <a:pt x="3932" y="448"/>
                </a:cubicBezTo>
                <a:lnTo>
                  <a:pt x="3932" y="512"/>
                </a:lnTo>
                <a:close/>
              </a:path>
            </a:pathLst>
          </a:custGeom>
          <a:solidFill>
            <a:schemeClr val="bg1"/>
          </a:solidFill>
          <a:ln w="25400">
            <a:solidFill>
              <a:schemeClr val="accent4"/>
            </a:solidFill>
          </a:ln>
        </p:spPr>
        <p:txBody>
          <a:bodyPr lIns="77914" tIns="38957" rIns="77914" bIns="38957"/>
          <a:lstStyle/>
          <a:p>
            <a:pPr defTabSz="775290">
              <a:defRPr/>
            </a:pPr>
            <a:endParaRPr lang="en-GB" sz="1409"/>
          </a:p>
        </p:txBody>
      </p:sp>
      <p:sp>
        <p:nvSpPr>
          <p:cNvPr id="11" name="Freeform 7">
            <a:extLst>
              <a:ext uri="{FF2B5EF4-FFF2-40B4-BE49-F238E27FC236}">
                <a16:creationId xmlns:a16="http://schemas.microsoft.com/office/drawing/2014/main" id="{803E0C68-521E-46A1-AD38-A049BB2F6FA1}"/>
              </a:ext>
            </a:extLst>
          </p:cNvPr>
          <p:cNvSpPr>
            <a:spLocks/>
          </p:cNvSpPr>
          <p:nvPr/>
        </p:nvSpPr>
        <p:spPr bwMode="auto">
          <a:xfrm>
            <a:off x="-152400" y="2463312"/>
            <a:ext cx="5276850" cy="937846"/>
          </a:xfrm>
          <a:custGeom>
            <a:avLst/>
            <a:gdLst>
              <a:gd name="T0" fmla="*/ 449 w 3919"/>
              <a:gd name="T1" fmla="*/ 696 h 696"/>
              <a:gd name="T2" fmla="*/ 0 w 3919"/>
              <a:gd name="T3" fmla="*/ 632 h 696"/>
              <a:gd name="T4" fmla="*/ 15 w 3919"/>
              <a:gd name="T5" fmla="*/ 570 h 696"/>
              <a:gd name="T6" fmla="*/ 1042 w 3919"/>
              <a:gd name="T7" fmla="*/ 529 h 696"/>
              <a:gd name="T8" fmla="*/ 1482 w 3919"/>
              <a:gd name="T9" fmla="*/ 298 h 696"/>
              <a:gd name="T10" fmla="*/ 2325 w 3919"/>
              <a:gd name="T11" fmla="*/ 23 h 696"/>
              <a:gd name="T12" fmla="*/ 2686 w 3919"/>
              <a:gd name="T13" fmla="*/ 129 h 696"/>
              <a:gd name="T14" fmla="*/ 2941 w 3919"/>
              <a:gd name="T15" fmla="*/ 203 h 696"/>
              <a:gd name="T16" fmla="*/ 3919 w 3919"/>
              <a:gd name="T17" fmla="*/ 203 h 696"/>
              <a:gd name="T18" fmla="*/ 3919 w 3919"/>
              <a:gd name="T19" fmla="*/ 267 h 696"/>
              <a:gd name="T20" fmla="*/ 2941 w 3919"/>
              <a:gd name="T21" fmla="*/ 267 h 696"/>
              <a:gd name="T22" fmla="*/ 2659 w 3919"/>
              <a:gd name="T23" fmla="*/ 186 h 696"/>
              <a:gd name="T24" fmla="*/ 2321 w 3919"/>
              <a:gd name="T25" fmla="*/ 87 h 696"/>
              <a:gd name="T26" fmla="*/ 1517 w 3919"/>
              <a:gd name="T27" fmla="*/ 352 h 696"/>
              <a:gd name="T28" fmla="*/ 1061 w 3919"/>
              <a:gd name="T29" fmla="*/ 590 h 696"/>
              <a:gd name="T30" fmla="*/ 449 w 3919"/>
              <a:gd name="T31" fmla="*/ 69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9" h="696">
                <a:moveTo>
                  <a:pt x="449" y="696"/>
                </a:moveTo>
                <a:cubicBezTo>
                  <a:pt x="278" y="696"/>
                  <a:pt x="137" y="667"/>
                  <a:pt x="0" y="632"/>
                </a:cubicBezTo>
                <a:cubicBezTo>
                  <a:pt x="15" y="570"/>
                  <a:pt x="15" y="570"/>
                  <a:pt x="15" y="570"/>
                </a:cubicBezTo>
                <a:cubicBezTo>
                  <a:pt x="278" y="635"/>
                  <a:pt x="555" y="681"/>
                  <a:pt x="1042" y="529"/>
                </a:cubicBezTo>
                <a:cubicBezTo>
                  <a:pt x="1212" y="475"/>
                  <a:pt x="1349" y="386"/>
                  <a:pt x="1482" y="298"/>
                </a:cubicBezTo>
                <a:cubicBezTo>
                  <a:pt x="1705" y="152"/>
                  <a:pt x="1937" y="0"/>
                  <a:pt x="2325" y="23"/>
                </a:cubicBezTo>
                <a:cubicBezTo>
                  <a:pt x="2488" y="33"/>
                  <a:pt x="2593" y="84"/>
                  <a:pt x="2686" y="129"/>
                </a:cubicBezTo>
                <a:cubicBezTo>
                  <a:pt x="2770" y="169"/>
                  <a:pt x="2842" y="203"/>
                  <a:pt x="2941" y="203"/>
                </a:cubicBezTo>
                <a:cubicBezTo>
                  <a:pt x="3919" y="203"/>
                  <a:pt x="3919" y="203"/>
                  <a:pt x="3919" y="203"/>
                </a:cubicBezTo>
                <a:cubicBezTo>
                  <a:pt x="3919" y="267"/>
                  <a:pt x="3919" y="267"/>
                  <a:pt x="3919" y="267"/>
                </a:cubicBezTo>
                <a:cubicBezTo>
                  <a:pt x="2941" y="267"/>
                  <a:pt x="2941" y="267"/>
                  <a:pt x="2941" y="267"/>
                </a:cubicBezTo>
                <a:cubicBezTo>
                  <a:pt x="2827" y="267"/>
                  <a:pt x="2745" y="228"/>
                  <a:pt x="2659" y="186"/>
                </a:cubicBezTo>
                <a:cubicBezTo>
                  <a:pt x="2567" y="142"/>
                  <a:pt x="2471" y="96"/>
                  <a:pt x="2321" y="87"/>
                </a:cubicBezTo>
                <a:cubicBezTo>
                  <a:pt x="1954" y="65"/>
                  <a:pt x="1742" y="205"/>
                  <a:pt x="1517" y="352"/>
                </a:cubicBezTo>
                <a:cubicBezTo>
                  <a:pt x="1381" y="441"/>
                  <a:pt x="1240" y="534"/>
                  <a:pt x="1061" y="590"/>
                </a:cubicBezTo>
                <a:cubicBezTo>
                  <a:pt x="812" y="668"/>
                  <a:pt x="617" y="696"/>
                  <a:pt x="449" y="696"/>
                </a:cubicBezTo>
                <a:close/>
              </a:path>
            </a:pathLst>
          </a:custGeom>
          <a:solidFill>
            <a:schemeClr val="bg1"/>
          </a:solidFill>
          <a:ln w="25400">
            <a:solidFill>
              <a:schemeClr val="accent1"/>
            </a:solidFill>
          </a:ln>
        </p:spPr>
        <p:txBody>
          <a:bodyPr lIns="77914" tIns="38957" rIns="77914" bIns="38957"/>
          <a:lstStyle/>
          <a:p>
            <a:pPr defTabSz="775290">
              <a:defRPr/>
            </a:pPr>
            <a:endParaRPr lang="en-GB" sz="1409"/>
          </a:p>
        </p:txBody>
      </p:sp>
      <p:sp>
        <p:nvSpPr>
          <p:cNvPr id="12" name="Freeform 8">
            <a:extLst>
              <a:ext uri="{FF2B5EF4-FFF2-40B4-BE49-F238E27FC236}">
                <a16:creationId xmlns:a16="http://schemas.microsoft.com/office/drawing/2014/main" id="{BC8A12BF-6D0B-4992-88A1-1EF06BBB5CD3}"/>
              </a:ext>
            </a:extLst>
          </p:cNvPr>
          <p:cNvSpPr>
            <a:spLocks/>
          </p:cNvSpPr>
          <p:nvPr/>
        </p:nvSpPr>
        <p:spPr bwMode="auto">
          <a:xfrm>
            <a:off x="-130419" y="2731477"/>
            <a:ext cx="5291504" cy="2094035"/>
          </a:xfrm>
          <a:custGeom>
            <a:avLst/>
            <a:gdLst>
              <a:gd name="T0" fmla="*/ 60 w 2742"/>
              <a:gd name="T1" fmla="*/ 1405 h 1405"/>
              <a:gd name="T2" fmla="*/ 0 w 2742"/>
              <a:gd name="T3" fmla="*/ 1383 h 1405"/>
              <a:gd name="T4" fmla="*/ 191 w 2742"/>
              <a:gd name="T5" fmla="*/ 1054 h 1405"/>
              <a:gd name="T6" fmla="*/ 452 w 2742"/>
              <a:gd name="T7" fmla="*/ 801 h 1405"/>
              <a:gd name="T8" fmla="*/ 846 w 2742"/>
              <a:gd name="T9" fmla="*/ 631 h 1405"/>
              <a:gd name="T10" fmla="*/ 1509 w 2742"/>
              <a:gd name="T11" fmla="*/ 621 h 1405"/>
              <a:gd name="T12" fmla="*/ 1920 w 2742"/>
              <a:gd name="T13" fmla="*/ 597 h 1405"/>
              <a:gd name="T14" fmla="*/ 2321 w 2742"/>
              <a:gd name="T15" fmla="*/ 269 h 1405"/>
              <a:gd name="T16" fmla="*/ 2742 w 2742"/>
              <a:gd name="T17" fmla="*/ 0 h 1405"/>
              <a:gd name="T18" fmla="*/ 2742 w 2742"/>
              <a:gd name="T19" fmla="*/ 64 h 1405"/>
              <a:gd name="T20" fmla="*/ 2370 w 2742"/>
              <a:gd name="T21" fmla="*/ 310 h 1405"/>
              <a:gd name="T22" fmla="*/ 1944 w 2742"/>
              <a:gd name="T23" fmla="*/ 656 h 1405"/>
              <a:gd name="T24" fmla="*/ 1499 w 2742"/>
              <a:gd name="T25" fmla="*/ 685 h 1405"/>
              <a:gd name="T26" fmla="*/ 858 w 2742"/>
              <a:gd name="T27" fmla="*/ 694 h 1405"/>
              <a:gd name="T28" fmla="*/ 241 w 2742"/>
              <a:gd name="T29" fmla="*/ 1093 h 1405"/>
              <a:gd name="T30" fmla="*/ 60 w 2742"/>
              <a:gd name="T31"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2" h="1405">
                <a:moveTo>
                  <a:pt x="60" y="1405"/>
                </a:moveTo>
                <a:cubicBezTo>
                  <a:pt x="0" y="1383"/>
                  <a:pt x="0" y="1383"/>
                  <a:pt x="0" y="1383"/>
                </a:cubicBezTo>
                <a:cubicBezTo>
                  <a:pt x="2" y="1377"/>
                  <a:pt x="59" y="1224"/>
                  <a:pt x="191" y="1054"/>
                </a:cubicBezTo>
                <a:cubicBezTo>
                  <a:pt x="269" y="954"/>
                  <a:pt x="356" y="869"/>
                  <a:pt x="452" y="801"/>
                </a:cubicBezTo>
                <a:cubicBezTo>
                  <a:pt x="572" y="716"/>
                  <a:pt x="705" y="659"/>
                  <a:pt x="846" y="631"/>
                </a:cubicBezTo>
                <a:cubicBezTo>
                  <a:pt x="1160" y="568"/>
                  <a:pt x="1353" y="598"/>
                  <a:pt x="1509" y="621"/>
                </a:cubicBezTo>
                <a:cubicBezTo>
                  <a:pt x="1652" y="643"/>
                  <a:pt x="1765" y="660"/>
                  <a:pt x="1920" y="597"/>
                </a:cubicBezTo>
                <a:cubicBezTo>
                  <a:pt x="2103" y="521"/>
                  <a:pt x="2219" y="387"/>
                  <a:pt x="2321" y="269"/>
                </a:cubicBezTo>
                <a:cubicBezTo>
                  <a:pt x="2440" y="131"/>
                  <a:pt x="2553" y="0"/>
                  <a:pt x="2742" y="0"/>
                </a:cubicBezTo>
                <a:cubicBezTo>
                  <a:pt x="2742" y="64"/>
                  <a:pt x="2742" y="64"/>
                  <a:pt x="2742" y="64"/>
                </a:cubicBezTo>
                <a:cubicBezTo>
                  <a:pt x="2582" y="64"/>
                  <a:pt x="2488" y="173"/>
                  <a:pt x="2370" y="310"/>
                </a:cubicBezTo>
                <a:cubicBezTo>
                  <a:pt x="2263" y="434"/>
                  <a:pt x="2142" y="575"/>
                  <a:pt x="1944" y="656"/>
                </a:cubicBezTo>
                <a:cubicBezTo>
                  <a:pt x="1773" y="726"/>
                  <a:pt x="1646" y="707"/>
                  <a:pt x="1499" y="685"/>
                </a:cubicBezTo>
                <a:cubicBezTo>
                  <a:pt x="1349" y="662"/>
                  <a:pt x="1161" y="633"/>
                  <a:pt x="858" y="694"/>
                </a:cubicBezTo>
                <a:cubicBezTo>
                  <a:pt x="558" y="754"/>
                  <a:pt x="357" y="944"/>
                  <a:pt x="241" y="1093"/>
                </a:cubicBezTo>
                <a:cubicBezTo>
                  <a:pt x="115" y="1255"/>
                  <a:pt x="60" y="1404"/>
                  <a:pt x="60" y="1405"/>
                </a:cubicBezTo>
                <a:close/>
              </a:path>
            </a:pathLst>
          </a:custGeom>
          <a:solidFill>
            <a:schemeClr val="bg1"/>
          </a:solidFill>
          <a:ln w="25400">
            <a:solidFill>
              <a:schemeClr val="accent1"/>
            </a:solidFill>
          </a:ln>
        </p:spPr>
        <p:txBody>
          <a:bodyPr lIns="77914" tIns="38957" rIns="77914" bIns="38957"/>
          <a:lstStyle/>
          <a:p>
            <a:pPr defTabSz="775290">
              <a:defRPr/>
            </a:pPr>
            <a:endParaRPr lang="en-GB" sz="1409"/>
          </a:p>
        </p:txBody>
      </p:sp>
      <p:sp>
        <p:nvSpPr>
          <p:cNvPr id="13" name="Freeform 9">
            <a:extLst>
              <a:ext uri="{FF2B5EF4-FFF2-40B4-BE49-F238E27FC236}">
                <a16:creationId xmlns:a16="http://schemas.microsoft.com/office/drawing/2014/main" id="{B2F2EE79-69E3-42EB-88D2-5D2FE29B32CC}"/>
              </a:ext>
            </a:extLst>
          </p:cNvPr>
          <p:cNvSpPr>
            <a:spLocks/>
          </p:cNvSpPr>
          <p:nvPr/>
        </p:nvSpPr>
        <p:spPr bwMode="auto">
          <a:xfrm>
            <a:off x="-83527" y="1285143"/>
            <a:ext cx="5244612" cy="2038350"/>
          </a:xfrm>
          <a:custGeom>
            <a:avLst/>
            <a:gdLst>
              <a:gd name="T0" fmla="*/ 1951 w 3193"/>
              <a:gd name="T1" fmla="*/ 1703 h 1703"/>
              <a:gd name="T2" fmla="*/ 1849 w 3193"/>
              <a:gd name="T3" fmla="*/ 1698 h 1703"/>
              <a:gd name="T4" fmla="*/ 1310 w 3193"/>
              <a:gd name="T5" fmla="*/ 1499 h 1703"/>
              <a:gd name="T6" fmla="*/ 780 w 3193"/>
              <a:gd name="T7" fmla="*/ 788 h 1703"/>
              <a:gd name="T8" fmla="*/ 693 w 3193"/>
              <a:gd name="T9" fmla="*/ 610 h 1703"/>
              <a:gd name="T10" fmla="*/ 262 w 3193"/>
              <a:gd name="T11" fmla="*/ 173 h 1703"/>
              <a:gd name="T12" fmla="*/ 0 w 3193"/>
              <a:gd name="T13" fmla="*/ 63 h 1703"/>
              <a:gd name="T14" fmla="*/ 15 w 3193"/>
              <a:gd name="T15" fmla="*/ 0 h 1703"/>
              <a:gd name="T16" fmla="*/ 292 w 3193"/>
              <a:gd name="T17" fmla="*/ 117 h 1703"/>
              <a:gd name="T18" fmla="*/ 750 w 3193"/>
              <a:gd name="T19" fmla="*/ 581 h 1703"/>
              <a:gd name="T20" fmla="*/ 838 w 3193"/>
              <a:gd name="T21" fmla="*/ 760 h 1703"/>
              <a:gd name="T22" fmla="*/ 1344 w 3193"/>
              <a:gd name="T23" fmla="*/ 1444 h 1703"/>
              <a:gd name="T24" fmla="*/ 2460 w 3193"/>
              <a:gd name="T25" fmla="*/ 1520 h 1703"/>
              <a:gd name="T26" fmla="*/ 2772 w 3193"/>
              <a:gd name="T27" fmla="*/ 1349 h 1703"/>
              <a:gd name="T28" fmla="*/ 3193 w 3193"/>
              <a:gd name="T29" fmla="*/ 1205 h 1703"/>
              <a:gd name="T30" fmla="*/ 3193 w 3193"/>
              <a:gd name="T31" fmla="*/ 1269 h 1703"/>
              <a:gd name="T32" fmla="*/ 2806 w 3193"/>
              <a:gd name="T33" fmla="*/ 1402 h 1703"/>
              <a:gd name="T34" fmla="*/ 2486 w 3193"/>
              <a:gd name="T35" fmla="*/ 1579 h 1703"/>
              <a:gd name="T36" fmla="*/ 1951 w 3193"/>
              <a:gd name="T37" fmla="*/ 1703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93" h="1703">
                <a:moveTo>
                  <a:pt x="1951" y="1703"/>
                </a:moveTo>
                <a:cubicBezTo>
                  <a:pt x="1917" y="1703"/>
                  <a:pt x="1882" y="1701"/>
                  <a:pt x="1849" y="1698"/>
                </a:cubicBezTo>
                <a:cubicBezTo>
                  <a:pt x="1674" y="1680"/>
                  <a:pt x="1503" y="1617"/>
                  <a:pt x="1310" y="1499"/>
                </a:cubicBezTo>
                <a:cubicBezTo>
                  <a:pt x="1041" y="1333"/>
                  <a:pt x="903" y="1043"/>
                  <a:pt x="780" y="788"/>
                </a:cubicBezTo>
                <a:cubicBezTo>
                  <a:pt x="750" y="726"/>
                  <a:pt x="722" y="667"/>
                  <a:pt x="693" y="610"/>
                </a:cubicBezTo>
                <a:cubicBezTo>
                  <a:pt x="575" y="385"/>
                  <a:pt x="394" y="248"/>
                  <a:pt x="262" y="173"/>
                </a:cubicBezTo>
                <a:cubicBezTo>
                  <a:pt x="118" y="91"/>
                  <a:pt x="1" y="63"/>
                  <a:pt x="0" y="63"/>
                </a:cubicBezTo>
                <a:cubicBezTo>
                  <a:pt x="15" y="0"/>
                  <a:pt x="15" y="0"/>
                  <a:pt x="15" y="0"/>
                </a:cubicBezTo>
                <a:cubicBezTo>
                  <a:pt x="20" y="1"/>
                  <a:pt x="141" y="31"/>
                  <a:pt x="292" y="117"/>
                </a:cubicBezTo>
                <a:cubicBezTo>
                  <a:pt x="432" y="196"/>
                  <a:pt x="625" y="341"/>
                  <a:pt x="750" y="581"/>
                </a:cubicBezTo>
                <a:cubicBezTo>
                  <a:pt x="780" y="638"/>
                  <a:pt x="808" y="697"/>
                  <a:pt x="838" y="760"/>
                </a:cubicBezTo>
                <a:cubicBezTo>
                  <a:pt x="962" y="1020"/>
                  <a:pt x="1091" y="1289"/>
                  <a:pt x="1344" y="1444"/>
                </a:cubicBezTo>
                <a:cubicBezTo>
                  <a:pt x="1724" y="1678"/>
                  <a:pt x="2048" y="1700"/>
                  <a:pt x="2460" y="1520"/>
                </a:cubicBezTo>
                <a:cubicBezTo>
                  <a:pt x="2601" y="1459"/>
                  <a:pt x="2692" y="1400"/>
                  <a:pt x="2772" y="1349"/>
                </a:cubicBezTo>
                <a:cubicBezTo>
                  <a:pt x="2901" y="1265"/>
                  <a:pt x="2994" y="1205"/>
                  <a:pt x="3193" y="1205"/>
                </a:cubicBezTo>
                <a:cubicBezTo>
                  <a:pt x="3193" y="1269"/>
                  <a:pt x="3193" y="1269"/>
                  <a:pt x="3193" y="1269"/>
                </a:cubicBezTo>
                <a:cubicBezTo>
                  <a:pt x="3012" y="1269"/>
                  <a:pt x="2930" y="1322"/>
                  <a:pt x="2806" y="1402"/>
                </a:cubicBezTo>
                <a:cubicBezTo>
                  <a:pt x="2728" y="1453"/>
                  <a:pt x="2631" y="1515"/>
                  <a:pt x="2486" y="1579"/>
                </a:cubicBezTo>
                <a:cubicBezTo>
                  <a:pt x="2295" y="1662"/>
                  <a:pt x="2119" y="1703"/>
                  <a:pt x="1951" y="1703"/>
                </a:cubicBezTo>
                <a:close/>
              </a:path>
            </a:pathLst>
          </a:custGeom>
          <a:solidFill>
            <a:schemeClr val="bg1"/>
          </a:solidFill>
          <a:ln w="25400">
            <a:solidFill>
              <a:schemeClr val="accent1"/>
            </a:solidFill>
          </a:ln>
        </p:spPr>
        <p:txBody>
          <a:bodyPr lIns="77914" tIns="38957" rIns="77914" bIns="38957"/>
          <a:lstStyle/>
          <a:p>
            <a:pPr defTabSz="775290">
              <a:defRPr/>
            </a:pPr>
            <a:endParaRPr lang="en-GB" sz="1409"/>
          </a:p>
        </p:txBody>
      </p:sp>
      <p:sp>
        <p:nvSpPr>
          <p:cNvPr id="14" name="Freeform 10">
            <a:extLst>
              <a:ext uri="{FF2B5EF4-FFF2-40B4-BE49-F238E27FC236}">
                <a16:creationId xmlns:a16="http://schemas.microsoft.com/office/drawing/2014/main" id="{229A090D-A893-4821-B2B4-F8647F24B663}"/>
              </a:ext>
            </a:extLst>
          </p:cNvPr>
          <p:cNvSpPr>
            <a:spLocks/>
          </p:cNvSpPr>
          <p:nvPr/>
        </p:nvSpPr>
        <p:spPr bwMode="auto">
          <a:xfrm>
            <a:off x="-136281" y="2003181"/>
            <a:ext cx="5301762" cy="778119"/>
          </a:xfrm>
          <a:custGeom>
            <a:avLst/>
            <a:gdLst>
              <a:gd name="T0" fmla="*/ 3364 w 3364"/>
              <a:gd name="T1" fmla="*/ 652 h 652"/>
              <a:gd name="T2" fmla="*/ 3017 w 3364"/>
              <a:gd name="T3" fmla="*/ 602 h 652"/>
              <a:gd name="T4" fmla="*/ 2602 w 3364"/>
              <a:gd name="T5" fmla="*/ 401 h 652"/>
              <a:gd name="T6" fmla="*/ 1313 w 3364"/>
              <a:gd name="T7" fmla="*/ 118 h 652"/>
              <a:gd name="T8" fmla="*/ 704 w 3364"/>
              <a:gd name="T9" fmla="*/ 405 h 652"/>
              <a:gd name="T10" fmla="*/ 102 w 3364"/>
              <a:gd name="T11" fmla="*/ 648 h 652"/>
              <a:gd name="T12" fmla="*/ 0 w 3364"/>
              <a:gd name="T13" fmla="*/ 640 h 652"/>
              <a:gd name="T14" fmla="*/ 9 w 3364"/>
              <a:gd name="T15" fmla="*/ 577 h 652"/>
              <a:gd name="T16" fmla="*/ 669 w 3364"/>
              <a:gd name="T17" fmla="*/ 351 h 652"/>
              <a:gd name="T18" fmla="*/ 1300 w 3364"/>
              <a:gd name="T19" fmla="*/ 55 h 652"/>
              <a:gd name="T20" fmla="*/ 2075 w 3364"/>
              <a:gd name="T21" fmla="*/ 80 h 652"/>
              <a:gd name="T22" fmla="*/ 2638 w 3364"/>
              <a:gd name="T23" fmla="*/ 348 h 652"/>
              <a:gd name="T24" fmla="*/ 3364 w 3364"/>
              <a:gd name="T25" fmla="*/ 588 h 652"/>
              <a:gd name="T26" fmla="*/ 3364 w 3364"/>
              <a:gd name="T27"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4" h="652">
                <a:moveTo>
                  <a:pt x="3364" y="652"/>
                </a:moveTo>
                <a:cubicBezTo>
                  <a:pt x="3244" y="652"/>
                  <a:pt x="3130" y="636"/>
                  <a:pt x="3017" y="602"/>
                </a:cubicBezTo>
                <a:cubicBezTo>
                  <a:pt x="2880" y="562"/>
                  <a:pt x="2740" y="494"/>
                  <a:pt x="2602" y="401"/>
                </a:cubicBezTo>
                <a:cubicBezTo>
                  <a:pt x="2186" y="121"/>
                  <a:pt x="1752" y="25"/>
                  <a:pt x="1313" y="118"/>
                </a:cubicBezTo>
                <a:cubicBezTo>
                  <a:pt x="1064" y="170"/>
                  <a:pt x="881" y="289"/>
                  <a:pt x="704" y="405"/>
                </a:cubicBezTo>
                <a:cubicBezTo>
                  <a:pt x="514" y="529"/>
                  <a:pt x="333" y="648"/>
                  <a:pt x="102" y="648"/>
                </a:cubicBezTo>
                <a:cubicBezTo>
                  <a:pt x="69" y="648"/>
                  <a:pt x="35" y="645"/>
                  <a:pt x="0" y="640"/>
                </a:cubicBezTo>
                <a:cubicBezTo>
                  <a:pt x="9" y="577"/>
                  <a:pt x="9" y="577"/>
                  <a:pt x="9" y="577"/>
                </a:cubicBezTo>
                <a:cubicBezTo>
                  <a:pt x="266" y="615"/>
                  <a:pt x="453" y="493"/>
                  <a:pt x="669" y="351"/>
                </a:cubicBezTo>
                <a:cubicBezTo>
                  <a:pt x="843" y="238"/>
                  <a:pt x="1040" y="110"/>
                  <a:pt x="1300" y="55"/>
                </a:cubicBezTo>
                <a:cubicBezTo>
                  <a:pt x="1560" y="0"/>
                  <a:pt x="1821" y="9"/>
                  <a:pt x="2075" y="80"/>
                </a:cubicBezTo>
                <a:cubicBezTo>
                  <a:pt x="2267" y="134"/>
                  <a:pt x="2451" y="222"/>
                  <a:pt x="2638" y="348"/>
                </a:cubicBezTo>
                <a:cubicBezTo>
                  <a:pt x="2882" y="512"/>
                  <a:pt x="3112" y="588"/>
                  <a:pt x="3364" y="588"/>
                </a:cubicBezTo>
                <a:lnTo>
                  <a:pt x="3364" y="652"/>
                </a:lnTo>
                <a:close/>
              </a:path>
            </a:pathLst>
          </a:custGeom>
          <a:solidFill>
            <a:schemeClr val="bg1"/>
          </a:solidFill>
          <a:ln w="25400">
            <a:solidFill>
              <a:schemeClr val="accent2"/>
            </a:solidFill>
          </a:ln>
        </p:spPr>
        <p:txBody>
          <a:bodyPr lIns="77914" tIns="38957" rIns="77914" bIns="38957"/>
          <a:lstStyle/>
          <a:p>
            <a:pPr defTabSz="775290">
              <a:defRPr/>
            </a:pPr>
            <a:endParaRPr lang="en-GB" sz="1409"/>
          </a:p>
        </p:txBody>
      </p:sp>
      <p:sp>
        <p:nvSpPr>
          <p:cNvPr id="15" name="Freeform 11">
            <a:extLst>
              <a:ext uri="{FF2B5EF4-FFF2-40B4-BE49-F238E27FC236}">
                <a16:creationId xmlns:a16="http://schemas.microsoft.com/office/drawing/2014/main" id="{382E6403-DCE4-44A7-966F-AAC64E50623A}"/>
              </a:ext>
            </a:extLst>
          </p:cNvPr>
          <p:cNvSpPr>
            <a:spLocks/>
          </p:cNvSpPr>
          <p:nvPr/>
        </p:nvSpPr>
        <p:spPr bwMode="auto">
          <a:xfrm>
            <a:off x="-134815" y="2568820"/>
            <a:ext cx="9026769" cy="1756996"/>
          </a:xfrm>
          <a:custGeom>
            <a:avLst/>
            <a:gdLst>
              <a:gd name="T0" fmla="*/ 731 w 4155"/>
              <a:gd name="T1" fmla="*/ 1056 h 1056"/>
              <a:gd name="T2" fmla="*/ 313 w 4155"/>
              <a:gd name="T3" fmla="*/ 991 h 1056"/>
              <a:gd name="T4" fmla="*/ 0 w 4155"/>
              <a:gd name="T5" fmla="*/ 851 h 1056"/>
              <a:gd name="T6" fmla="*/ 36 w 4155"/>
              <a:gd name="T7" fmla="*/ 798 h 1056"/>
              <a:gd name="T8" fmla="*/ 18 w 4155"/>
              <a:gd name="T9" fmla="*/ 824 h 1056"/>
              <a:gd name="T10" fmla="*/ 36 w 4155"/>
              <a:gd name="T11" fmla="*/ 798 h 1056"/>
              <a:gd name="T12" fmla="*/ 334 w 4155"/>
              <a:gd name="T13" fmla="*/ 931 h 1056"/>
              <a:gd name="T14" fmla="*/ 1051 w 4155"/>
              <a:gd name="T15" fmla="*/ 949 h 1056"/>
              <a:gd name="T16" fmla="*/ 1771 w 4155"/>
              <a:gd name="T17" fmla="*/ 496 h 1056"/>
              <a:gd name="T18" fmla="*/ 2553 w 4155"/>
              <a:gd name="T19" fmla="*/ 72 h 1056"/>
              <a:gd name="T20" fmla="*/ 3933 w 4155"/>
              <a:gd name="T21" fmla="*/ 72 h 1056"/>
              <a:gd name="T22" fmla="*/ 3933 w 4155"/>
              <a:gd name="T23" fmla="*/ 0 h 1056"/>
              <a:gd name="T24" fmla="*/ 4155 w 4155"/>
              <a:gd name="T25" fmla="*/ 106 h 1056"/>
              <a:gd name="T26" fmla="*/ 3933 w 4155"/>
              <a:gd name="T27" fmla="*/ 209 h 1056"/>
              <a:gd name="T28" fmla="*/ 3933 w 4155"/>
              <a:gd name="T29" fmla="*/ 136 h 1056"/>
              <a:gd name="T30" fmla="*/ 2553 w 4155"/>
              <a:gd name="T31" fmla="*/ 136 h 1056"/>
              <a:gd name="T32" fmla="*/ 1812 w 4155"/>
              <a:gd name="T33" fmla="*/ 545 h 1056"/>
              <a:gd name="T34" fmla="*/ 1068 w 4155"/>
              <a:gd name="T35" fmla="*/ 1011 h 1056"/>
              <a:gd name="T36" fmla="*/ 731 w 4155"/>
              <a:gd name="T37"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55" h="1056">
                <a:moveTo>
                  <a:pt x="731" y="1056"/>
                </a:moveTo>
                <a:cubicBezTo>
                  <a:pt x="565" y="1056"/>
                  <a:pt x="421" y="1025"/>
                  <a:pt x="313" y="991"/>
                </a:cubicBezTo>
                <a:cubicBezTo>
                  <a:pt x="123" y="932"/>
                  <a:pt x="5" y="854"/>
                  <a:pt x="0" y="851"/>
                </a:cubicBezTo>
                <a:cubicBezTo>
                  <a:pt x="36" y="798"/>
                  <a:pt x="36" y="798"/>
                  <a:pt x="36" y="798"/>
                </a:cubicBezTo>
                <a:cubicBezTo>
                  <a:pt x="18" y="824"/>
                  <a:pt x="18" y="824"/>
                  <a:pt x="18" y="824"/>
                </a:cubicBezTo>
                <a:cubicBezTo>
                  <a:pt x="36" y="798"/>
                  <a:pt x="36" y="798"/>
                  <a:pt x="36" y="798"/>
                </a:cubicBezTo>
                <a:cubicBezTo>
                  <a:pt x="37" y="799"/>
                  <a:pt x="152" y="875"/>
                  <a:pt x="334" y="931"/>
                </a:cubicBezTo>
                <a:cubicBezTo>
                  <a:pt x="502" y="983"/>
                  <a:pt x="762" y="1028"/>
                  <a:pt x="1051" y="949"/>
                </a:cubicBezTo>
                <a:cubicBezTo>
                  <a:pt x="1314" y="878"/>
                  <a:pt x="1547" y="684"/>
                  <a:pt x="1771" y="496"/>
                </a:cubicBezTo>
                <a:cubicBezTo>
                  <a:pt x="2032" y="278"/>
                  <a:pt x="2278" y="72"/>
                  <a:pt x="2553" y="72"/>
                </a:cubicBezTo>
                <a:cubicBezTo>
                  <a:pt x="3933" y="72"/>
                  <a:pt x="3933" y="72"/>
                  <a:pt x="3933" y="72"/>
                </a:cubicBezTo>
                <a:cubicBezTo>
                  <a:pt x="3933" y="0"/>
                  <a:pt x="3933" y="0"/>
                  <a:pt x="3933" y="0"/>
                </a:cubicBezTo>
                <a:cubicBezTo>
                  <a:pt x="4155" y="106"/>
                  <a:pt x="4155" y="106"/>
                  <a:pt x="4155" y="106"/>
                </a:cubicBezTo>
                <a:cubicBezTo>
                  <a:pt x="3933" y="209"/>
                  <a:pt x="3933" y="209"/>
                  <a:pt x="3933" y="209"/>
                </a:cubicBezTo>
                <a:cubicBezTo>
                  <a:pt x="3933" y="136"/>
                  <a:pt x="3933" y="136"/>
                  <a:pt x="3933" y="136"/>
                </a:cubicBezTo>
                <a:cubicBezTo>
                  <a:pt x="2553" y="136"/>
                  <a:pt x="2553" y="136"/>
                  <a:pt x="2553" y="136"/>
                </a:cubicBezTo>
                <a:cubicBezTo>
                  <a:pt x="2301" y="136"/>
                  <a:pt x="2064" y="335"/>
                  <a:pt x="1812" y="545"/>
                </a:cubicBezTo>
                <a:cubicBezTo>
                  <a:pt x="1582" y="737"/>
                  <a:pt x="1345" y="936"/>
                  <a:pt x="1068" y="1011"/>
                </a:cubicBezTo>
                <a:cubicBezTo>
                  <a:pt x="949" y="1043"/>
                  <a:pt x="836" y="1056"/>
                  <a:pt x="731" y="1056"/>
                </a:cubicBezTo>
                <a:close/>
              </a:path>
            </a:pathLst>
          </a:custGeom>
          <a:solidFill>
            <a:schemeClr val="bg1"/>
          </a:solidFill>
          <a:ln w="25400">
            <a:solidFill>
              <a:schemeClr val="accent4"/>
            </a:solidFill>
          </a:ln>
        </p:spPr>
        <p:txBody>
          <a:bodyPr lIns="77914" tIns="38957" rIns="77914" bIns="38957"/>
          <a:lstStyle/>
          <a:p>
            <a:pPr defTabSz="775290">
              <a:defRPr/>
            </a:pPr>
            <a:endParaRPr lang="en-GB" sz="1409"/>
          </a:p>
        </p:txBody>
      </p:sp>
      <p:sp>
        <p:nvSpPr>
          <p:cNvPr id="17" name="Rectangle 16">
            <a:extLst>
              <a:ext uri="{FF2B5EF4-FFF2-40B4-BE49-F238E27FC236}">
                <a16:creationId xmlns:a16="http://schemas.microsoft.com/office/drawing/2014/main" id="{8139F1A8-3661-44D3-AE22-83014BB889F8}"/>
              </a:ext>
            </a:extLst>
          </p:cNvPr>
          <p:cNvSpPr/>
          <p:nvPr/>
        </p:nvSpPr>
        <p:spPr>
          <a:xfrm>
            <a:off x="5212373" y="2823797"/>
            <a:ext cx="3181350" cy="293516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409"/>
          </a:p>
        </p:txBody>
      </p:sp>
      <p:sp>
        <p:nvSpPr>
          <p:cNvPr id="18" name="Rounded Rectangle 17">
            <a:extLst>
              <a:ext uri="{FF2B5EF4-FFF2-40B4-BE49-F238E27FC236}">
                <a16:creationId xmlns:a16="http://schemas.microsoft.com/office/drawing/2014/main" id="{1FFB2847-EE7E-4D73-A81E-EFF3704EBF83}"/>
              </a:ext>
            </a:extLst>
          </p:cNvPr>
          <p:cNvSpPr/>
          <p:nvPr/>
        </p:nvSpPr>
        <p:spPr>
          <a:xfrm>
            <a:off x="260839" y="2243504"/>
            <a:ext cx="4558812" cy="3094892"/>
          </a:xfrm>
          <a:prstGeom prst="roundRect">
            <a:avLst>
              <a:gd name="adj" fmla="val 8212"/>
            </a:avLst>
          </a:prstGeom>
          <a:solidFill>
            <a:srgbClr val="FFFFFF">
              <a:alpha val="80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775290">
              <a:defRPr/>
            </a:pPr>
            <a:r>
              <a:rPr lang="en-GB" sz="1662" b="1" dirty="0">
                <a:solidFill>
                  <a:schemeClr val="tx1"/>
                </a:solidFill>
              </a:rPr>
              <a:t>UNBUNDLED</a:t>
            </a:r>
          </a:p>
          <a:p>
            <a:pPr marL="263776" indent="-263776" defTabSz="775290">
              <a:spcBef>
                <a:spcPts val="554"/>
              </a:spcBef>
              <a:spcAft>
                <a:spcPts val="554"/>
              </a:spcAft>
              <a:buClr>
                <a:schemeClr val="accent1"/>
              </a:buClr>
              <a:buFont typeface="Arial" panose="020B0604020202020204" pitchFamily="34" charset="0"/>
              <a:buChar char="•"/>
              <a:defRPr/>
            </a:pPr>
            <a:r>
              <a:rPr lang="en-GB" sz="1292" b="1" dirty="0">
                <a:solidFill>
                  <a:schemeClr val="accent5"/>
                </a:solidFill>
              </a:rPr>
              <a:t>Administration and Investment services </a:t>
            </a:r>
            <a:br>
              <a:rPr lang="en-GB" sz="1292" b="1" dirty="0">
                <a:solidFill>
                  <a:schemeClr val="accent5"/>
                </a:solidFill>
              </a:rPr>
            </a:br>
            <a:r>
              <a:rPr lang="en-GB" sz="1292" b="1" dirty="0">
                <a:solidFill>
                  <a:schemeClr val="accent5"/>
                </a:solidFill>
              </a:rPr>
              <a:t>performed separately</a:t>
            </a:r>
          </a:p>
          <a:p>
            <a:pPr marL="263776" indent="-263776" defTabSz="775290">
              <a:spcBef>
                <a:spcPts val="554"/>
              </a:spcBef>
              <a:spcAft>
                <a:spcPts val="554"/>
              </a:spcAft>
              <a:buClr>
                <a:schemeClr val="accent1"/>
              </a:buClr>
              <a:buFont typeface="Arial" panose="020B0604020202020204" pitchFamily="34" charset="0"/>
              <a:buChar char="•"/>
              <a:defRPr/>
            </a:pPr>
            <a:r>
              <a:rPr lang="en-GB" sz="1292" b="1" dirty="0">
                <a:solidFill>
                  <a:schemeClr val="accent5"/>
                </a:solidFill>
              </a:rPr>
              <a:t>Trustees choose ‘Best of breed’ </a:t>
            </a:r>
          </a:p>
          <a:p>
            <a:pPr marL="263776" indent="-263776" defTabSz="775290">
              <a:spcBef>
                <a:spcPts val="554"/>
              </a:spcBef>
              <a:spcAft>
                <a:spcPts val="554"/>
              </a:spcAft>
              <a:buClr>
                <a:schemeClr val="accent1"/>
              </a:buClr>
              <a:buFont typeface="Arial" panose="020B0604020202020204" pitchFamily="34" charset="0"/>
              <a:buChar char="•"/>
              <a:defRPr/>
            </a:pPr>
            <a:r>
              <a:rPr lang="en-GB" sz="1292" b="1" dirty="0">
                <a:solidFill>
                  <a:schemeClr val="accent5"/>
                </a:solidFill>
              </a:rPr>
              <a:t>Investment Platform or direct relationship with external managers</a:t>
            </a:r>
          </a:p>
          <a:p>
            <a:pPr marL="263776" indent="-263776" defTabSz="775290">
              <a:spcBef>
                <a:spcPts val="554"/>
              </a:spcBef>
              <a:spcAft>
                <a:spcPts val="554"/>
              </a:spcAft>
              <a:buClr>
                <a:schemeClr val="accent1"/>
              </a:buClr>
              <a:buFont typeface="Arial" panose="020B0604020202020204" pitchFamily="34" charset="0"/>
              <a:buChar char="•"/>
              <a:defRPr/>
            </a:pPr>
            <a:r>
              <a:rPr lang="en-GB" sz="1292" b="1" dirty="0">
                <a:solidFill>
                  <a:schemeClr val="accent5"/>
                </a:solidFill>
              </a:rPr>
              <a:t>Employer may pay administration charges</a:t>
            </a:r>
          </a:p>
          <a:p>
            <a:pPr marL="263776" indent="-263776" defTabSz="775290">
              <a:spcBef>
                <a:spcPts val="554"/>
              </a:spcBef>
              <a:spcAft>
                <a:spcPts val="554"/>
              </a:spcAft>
              <a:buClr>
                <a:schemeClr val="accent1"/>
              </a:buClr>
              <a:buFont typeface="Arial" panose="020B0604020202020204" pitchFamily="34" charset="0"/>
              <a:buChar char="•"/>
              <a:defRPr/>
            </a:pPr>
            <a:r>
              <a:rPr lang="en-GB" sz="1292" b="1" dirty="0">
                <a:solidFill>
                  <a:schemeClr val="accent5"/>
                </a:solidFill>
              </a:rPr>
              <a:t>More tailoring</a:t>
            </a:r>
          </a:p>
          <a:p>
            <a:pPr marL="263776" indent="-263776" defTabSz="775290">
              <a:spcBef>
                <a:spcPts val="554"/>
              </a:spcBef>
              <a:spcAft>
                <a:spcPts val="554"/>
              </a:spcAft>
              <a:buClr>
                <a:schemeClr val="accent1"/>
              </a:buClr>
              <a:buFont typeface="Arial" panose="020B0604020202020204" pitchFamily="34" charset="0"/>
              <a:buChar char="•"/>
              <a:defRPr/>
            </a:pPr>
            <a:r>
              <a:rPr lang="en-GB" sz="1292" b="1" dirty="0">
                <a:solidFill>
                  <a:schemeClr val="accent5"/>
                </a:solidFill>
              </a:rPr>
              <a:t>Additional costs for extra services</a:t>
            </a:r>
          </a:p>
          <a:p>
            <a:pPr marL="263776" indent="-263776" defTabSz="775290">
              <a:spcBef>
                <a:spcPts val="554"/>
              </a:spcBef>
              <a:spcAft>
                <a:spcPts val="554"/>
              </a:spcAft>
              <a:buClr>
                <a:schemeClr val="accent1"/>
              </a:buClr>
              <a:buFont typeface="Arial" panose="020B0604020202020204" pitchFamily="34" charset="0"/>
              <a:buChar char="•"/>
              <a:defRPr/>
            </a:pPr>
            <a:r>
              <a:rPr lang="en-GB" sz="1292" b="1" dirty="0">
                <a:solidFill>
                  <a:schemeClr val="accent5"/>
                </a:solidFill>
              </a:rPr>
              <a:t>Higher fees</a:t>
            </a:r>
          </a:p>
        </p:txBody>
      </p:sp>
      <p:sp>
        <p:nvSpPr>
          <p:cNvPr id="19" name="Rounded Rectangle 18">
            <a:extLst>
              <a:ext uri="{FF2B5EF4-FFF2-40B4-BE49-F238E27FC236}">
                <a16:creationId xmlns:a16="http://schemas.microsoft.com/office/drawing/2014/main" id="{A34D63F7-3469-4C0D-A2E7-00C7671D4A06}"/>
              </a:ext>
            </a:extLst>
          </p:cNvPr>
          <p:cNvSpPr/>
          <p:nvPr/>
        </p:nvSpPr>
        <p:spPr>
          <a:xfrm>
            <a:off x="4637943" y="3028951"/>
            <a:ext cx="4254011" cy="2523392"/>
          </a:xfrm>
          <a:prstGeom prst="roundRect">
            <a:avLst>
              <a:gd name="adj" fmla="val 8212"/>
            </a:avLst>
          </a:prstGeom>
          <a:solidFill>
            <a:srgbClr val="FFFFFF">
              <a:alpha val="80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63776" indent="-263776" defTabSz="775290">
              <a:spcBef>
                <a:spcPts val="554"/>
              </a:spcBef>
              <a:spcAft>
                <a:spcPts val="554"/>
              </a:spcAft>
              <a:buClr>
                <a:schemeClr val="accent1"/>
              </a:buClr>
              <a:buFont typeface="Arial" panose="020B0604020202020204" pitchFamily="34" charset="0"/>
              <a:buChar char="•"/>
              <a:defRPr/>
            </a:pPr>
            <a:r>
              <a:rPr lang="en-GB" sz="1292" b="1" dirty="0">
                <a:solidFill>
                  <a:schemeClr val="accent5"/>
                </a:solidFill>
              </a:rPr>
              <a:t>Administration and investment services performed by one Provider</a:t>
            </a:r>
          </a:p>
          <a:p>
            <a:pPr marL="263776" indent="-263776" defTabSz="775290">
              <a:spcBef>
                <a:spcPts val="554"/>
              </a:spcBef>
              <a:spcAft>
                <a:spcPts val="554"/>
              </a:spcAft>
              <a:buClr>
                <a:schemeClr val="accent1"/>
              </a:buClr>
              <a:buFont typeface="Arial" panose="020B0604020202020204" pitchFamily="34" charset="0"/>
              <a:buChar char="•"/>
              <a:defRPr/>
            </a:pPr>
            <a:r>
              <a:rPr lang="en-GB" sz="1292" b="1" dirty="0">
                <a:solidFill>
                  <a:schemeClr val="accent5"/>
                </a:solidFill>
              </a:rPr>
              <a:t>Full range of investment funds available </a:t>
            </a:r>
          </a:p>
          <a:p>
            <a:pPr marL="263776" indent="-263776" defTabSz="775290">
              <a:spcBef>
                <a:spcPts val="554"/>
              </a:spcBef>
              <a:spcAft>
                <a:spcPts val="554"/>
              </a:spcAft>
              <a:buClr>
                <a:schemeClr val="accent1"/>
              </a:buClr>
              <a:buFont typeface="Arial" panose="020B0604020202020204" pitchFamily="34" charset="0"/>
              <a:buChar char="•"/>
              <a:defRPr/>
            </a:pPr>
            <a:r>
              <a:rPr lang="en-GB" sz="1292" b="1" dirty="0">
                <a:solidFill>
                  <a:schemeClr val="accent5"/>
                </a:solidFill>
              </a:rPr>
              <a:t>Member usually pays both investment and </a:t>
            </a:r>
            <a:br>
              <a:rPr lang="en-GB" sz="1292" b="1" dirty="0">
                <a:solidFill>
                  <a:schemeClr val="accent5"/>
                </a:solidFill>
              </a:rPr>
            </a:br>
            <a:r>
              <a:rPr lang="en-GB" sz="1292" b="1" dirty="0">
                <a:solidFill>
                  <a:schemeClr val="accent5"/>
                </a:solidFill>
              </a:rPr>
              <a:t>administration charges</a:t>
            </a:r>
          </a:p>
          <a:p>
            <a:pPr marL="263776" indent="-263776" defTabSz="775290">
              <a:spcBef>
                <a:spcPts val="554"/>
              </a:spcBef>
              <a:spcAft>
                <a:spcPts val="554"/>
              </a:spcAft>
              <a:buClr>
                <a:schemeClr val="accent1"/>
              </a:buClr>
              <a:buFont typeface="Arial" panose="020B0604020202020204" pitchFamily="34" charset="0"/>
              <a:buChar char="•"/>
              <a:defRPr/>
            </a:pPr>
            <a:r>
              <a:rPr lang="en-GB" sz="1292" b="1" dirty="0">
                <a:solidFill>
                  <a:schemeClr val="accent5"/>
                </a:solidFill>
              </a:rPr>
              <a:t>Administration fees lower </a:t>
            </a:r>
          </a:p>
          <a:p>
            <a:pPr marL="263776" indent="-263776" defTabSz="775290">
              <a:spcBef>
                <a:spcPts val="554"/>
              </a:spcBef>
              <a:spcAft>
                <a:spcPts val="554"/>
              </a:spcAft>
              <a:buClr>
                <a:schemeClr val="accent1"/>
              </a:buClr>
              <a:buFont typeface="Arial" panose="020B0604020202020204" pitchFamily="34" charset="0"/>
              <a:buChar char="•"/>
              <a:defRPr/>
            </a:pPr>
            <a:r>
              <a:rPr lang="en-GB" sz="1292" b="1" dirty="0">
                <a:solidFill>
                  <a:schemeClr val="accent5"/>
                </a:solidFill>
              </a:rPr>
              <a:t>Standardised services</a:t>
            </a:r>
          </a:p>
          <a:p>
            <a:pPr marL="263776" indent="-263776" defTabSz="775290">
              <a:spcBef>
                <a:spcPts val="554"/>
              </a:spcBef>
              <a:spcAft>
                <a:spcPts val="554"/>
              </a:spcAft>
              <a:buClr>
                <a:schemeClr val="accent1"/>
              </a:buClr>
              <a:buFont typeface="Arial" panose="020B0604020202020204" pitchFamily="34" charset="0"/>
              <a:buChar char="•"/>
              <a:defRPr/>
            </a:pPr>
            <a:r>
              <a:rPr lang="en-GB" sz="1292" b="1" dirty="0">
                <a:solidFill>
                  <a:schemeClr val="accent5"/>
                </a:solidFill>
              </a:rPr>
              <a:t>All-in charge</a:t>
            </a:r>
          </a:p>
        </p:txBody>
      </p:sp>
      <p:sp>
        <p:nvSpPr>
          <p:cNvPr id="3" name="Rectangle 2">
            <a:extLst>
              <a:ext uri="{FF2B5EF4-FFF2-40B4-BE49-F238E27FC236}">
                <a16:creationId xmlns:a16="http://schemas.microsoft.com/office/drawing/2014/main" id="{06347B4E-D0DF-4CCE-9773-8D3CCA9310BD}"/>
              </a:ext>
            </a:extLst>
          </p:cNvPr>
          <p:cNvSpPr/>
          <p:nvPr/>
        </p:nvSpPr>
        <p:spPr>
          <a:xfrm>
            <a:off x="5011616" y="2070589"/>
            <a:ext cx="3349869" cy="597877"/>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0"/>
                                        <p:tgtEl>
                                          <p:spTgt spid="8"/>
                                        </p:tgtEl>
                                      </p:cBhvr>
                                    </p:animEffect>
                                  </p:childTnLst>
                                </p:cTn>
                              </p:par>
                              <p:par>
                                <p:cTn id="8" presetID="22" presetClass="entr" presetSubtype="8"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3500"/>
                                        <p:tgtEl>
                                          <p:spTgt spid="9"/>
                                        </p:tgtEl>
                                      </p:cBhvr>
                                    </p:animEffect>
                                  </p:childTnLst>
                                </p:cTn>
                              </p:par>
                              <p:par>
                                <p:cTn id="11" presetID="22" presetClass="entr" presetSubtype="8"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3500"/>
                                        <p:tgtEl>
                                          <p:spTgt spid="10"/>
                                        </p:tgtEl>
                                      </p:cBhvr>
                                    </p:animEffect>
                                  </p:childTnLst>
                                </p:cTn>
                              </p:par>
                              <p:par>
                                <p:cTn id="14" presetID="22" presetClass="entr" presetSubtype="8" fill="hold"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3500"/>
                                        <p:tgtEl>
                                          <p:spTgt spid="11"/>
                                        </p:tgtEl>
                                      </p:cBhvr>
                                    </p:animEffect>
                                  </p:childTnLst>
                                </p:cTn>
                              </p:par>
                              <p:par>
                                <p:cTn id="17" presetID="22" presetClass="entr" presetSubtype="8" fill="hold" nodeType="withEffect">
                                  <p:stCondLst>
                                    <p:cond delay="7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3500"/>
                                        <p:tgtEl>
                                          <p:spTgt spid="12"/>
                                        </p:tgtEl>
                                      </p:cBhvr>
                                    </p:animEffect>
                                  </p:childTnLst>
                                </p:cTn>
                              </p:par>
                              <p:par>
                                <p:cTn id="20" presetID="22" presetClass="entr" presetSubtype="8" fill="hold" nodeType="with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3500"/>
                                        <p:tgtEl>
                                          <p:spTgt spid="13"/>
                                        </p:tgtEl>
                                      </p:cBhvr>
                                    </p:animEffect>
                                  </p:childTnLst>
                                </p:cTn>
                              </p:par>
                              <p:par>
                                <p:cTn id="23" presetID="22" presetClass="entr" presetSubtype="8" fill="hold" nodeType="with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3500"/>
                                        <p:tgtEl>
                                          <p:spTgt spid="14"/>
                                        </p:tgtEl>
                                      </p:cBhvr>
                                    </p:animEffect>
                                  </p:childTnLst>
                                </p:cTn>
                              </p:par>
                              <p:par>
                                <p:cTn id="26" presetID="22" presetClass="entr" presetSubtype="8" fill="hold" nodeType="with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4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500"/>
                                        <p:tgtEl>
                                          <p:spTgt spid="1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4" presetClass="path" presetSubtype="0" accel="50000" decel="50000" fill="hold" grpId="0" nodeType="clickEffect">
                                  <p:stCondLst>
                                    <p:cond delay="0"/>
                                  </p:stCondLst>
                                  <p:childTnLst>
                                    <p:animMotion origin="layout" path="M -2.5641E-7 0.01343 L -2.5641E-7 -0.07592 " pathEditMode="relative" rAng="0" ptsTypes="AA">
                                      <p:cBhvr>
                                        <p:cTn id="37" dur="2000" fill="hold"/>
                                        <p:tgtEl>
                                          <p:spTgt spid="7"/>
                                        </p:tgtEl>
                                        <p:attrNameLst>
                                          <p:attrName>ppt_x</p:attrName>
                                          <p:attrName>ppt_y</p:attrName>
                                        </p:attrNameLst>
                                      </p:cBhvr>
                                      <p:rCtr x="0" y="-4468"/>
                                    </p:animMotion>
                                  </p:childTnLst>
                                </p:cTn>
                              </p:par>
                              <p:par>
                                <p:cTn id="38" presetID="22" presetClass="exit" presetSubtype="8" fill="hold" grpId="0" nodeType="withEffect">
                                  <p:stCondLst>
                                    <p:cond delay="0"/>
                                  </p:stCondLst>
                                  <p:childTnLst>
                                    <p:animEffect transition="out" filter="wipe(left)">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500"/>
                                        <p:tgtEl>
                                          <p:spTgt spid="19"/>
                                        </p:tgtEl>
                                      </p:cBhvr>
                                    </p:animEffect>
                                  </p:childTnLst>
                                </p:cTn>
                              </p:par>
                              <p:par>
                                <p:cTn id="44" presetID="22" presetClass="exit" presetSubtype="1" fill="hold" grpId="0" nodeType="withEffect">
                                  <p:stCondLst>
                                    <p:cond delay="0"/>
                                  </p:stCondLst>
                                  <p:childTnLst>
                                    <p:animEffect transition="out" filter="wipe(up)">
                                      <p:cBhvr>
                                        <p:cTn id="45" dur="6000"/>
                                        <p:tgtEl>
                                          <p:spTgt spid="17"/>
                                        </p:tgtEl>
                                      </p:cBhvr>
                                    </p:animEffect>
                                    <p:set>
                                      <p:cBhvr>
                                        <p:cTn id="46" dur="1" fill="hold">
                                          <p:stCondLst>
                                            <p:cond delay="5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P spid="18" grpId="0" animBg="1"/>
      <p:bldP spid="19"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5" name="Straight Connector 734">
            <a:extLst>
              <a:ext uri="{FF2B5EF4-FFF2-40B4-BE49-F238E27FC236}">
                <a16:creationId xmlns:a16="http://schemas.microsoft.com/office/drawing/2014/main" id="{93049C23-C170-4753-AD8D-B65FF2165512}"/>
              </a:ext>
            </a:extLst>
          </p:cNvPr>
          <p:cNvCxnSpPr>
            <a:cxnSpLocks/>
          </p:cNvCxnSpPr>
          <p:nvPr/>
        </p:nvCxnSpPr>
        <p:spPr>
          <a:xfrm>
            <a:off x="5493727" y="-7212623"/>
            <a:ext cx="0" cy="11292254"/>
          </a:xfrm>
          <a:prstGeom prst="line">
            <a:avLst/>
          </a:prstGeom>
          <a:ln w="50800"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63BC892-AB1A-4FC9-8E53-FD5E2A4CF03B}"/>
              </a:ext>
            </a:extLst>
          </p:cNvPr>
          <p:cNvCxnSpPr>
            <a:cxnSpLocks/>
          </p:cNvCxnSpPr>
          <p:nvPr/>
        </p:nvCxnSpPr>
        <p:spPr>
          <a:xfrm>
            <a:off x="5190392" y="-7212623"/>
            <a:ext cx="0" cy="10213731"/>
          </a:xfrm>
          <a:prstGeom prst="line">
            <a:avLst/>
          </a:prstGeom>
          <a:ln w="50800"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46FFF6D-8297-4E5F-9DB4-41478B937685}"/>
              </a:ext>
            </a:extLst>
          </p:cNvPr>
          <p:cNvSpPr/>
          <p:nvPr/>
        </p:nvSpPr>
        <p:spPr>
          <a:xfrm>
            <a:off x="4963259" y="-325316"/>
            <a:ext cx="565638" cy="1324708"/>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a:p>
        </p:txBody>
      </p:sp>
      <p:grpSp>
        <p:nvGrpSpPr>
          <p:cNvPr id="63" name="Group 4">
            <a:extLst>
              <a:ext uri="{FF2B5EF4-FFF2-40B4-BE49-F238E27FC236}">
                <a16:creationId xmlns:a16="http://schemas.microsoft.com/office/drawing/2014/main" id="{24615C7D-CFBC-493D-89BD-8852A9D1BA0E}"/>
              </a:ext>
            </a:extLst>
          </p:cNvPr>
          <p:cNvGrpSpPr>
            <a:grpSpLocks noChangeAspect="1"/>
          </p:cNvGrpSpPr>
          <p:nvPr/>
        </p:nvGrpSpPr>
        <p:grpSpPr bwMode="auto">
          <a:xfrm>
            <a:off x="3317631" y="2448658"/>
            <a:ext cx="2233246" cy="2237642"/>
            <a:chOff x="672" y="675"/>
            <a:chExt cx="1156" cy="1159"/>
          </a:xfrm>
        </p:grpSpPr>
        <p:sp>
          <p:nvSpPr>
            <p:cNvPr id="64" name="AutoShape 3">
              <a:extLst>
                <a:ext uri="{FF2B5EF4-FFF2-40B4-BE49-F238E27FC236}">
                  <a16:creationId xmlns:a16="http://schemas.microsoft.com/office/drawing/2014/main" id="{D141A73F-29A2-4D91-946A-C0FD4C10BC16}"/>
                </a:ext>
              </a:extLst>
            </p:cNvPr>
            <p:cNvSpPr>
              <a:spLocks noChangeAspect="1" noChangeArrowheads="1" noTextEdit="1"/>
            </p:cNvSpPr>
            <p:nvPr/>
          </p:nvSpPr>
          <p:spPr bwMode="auto">
            <a:xfrm>
              <a:off x="672" y="675"/>
              <a:ext cx="1156"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65" name="Freeform 5">
              <a:extLst>
                <a:ext uri="{FF2B5EF4-FFF2-40B4-BE49-F238E27FC236}">
                  <a16:creationId xmlns:a16="http://schemas.microsoft.com/office/drawing/2014/main" id="{EC19A394-106A-43FB-9BB8-4EDC1EE9DD9B}"/>
                </a:ext>
              </a:extLst>
            </p:cNvPr>
            <p:cNvSpPr>
              <a:spLocks noEditPoints="1"/>
            </p:cNvSpPr>
            <p:nvPr/>
          </p:nvSpPr>
          <p:spPr bwMode="auto">
            <a:xfrm>
              <a:off x="671" y="675"/>
              <a:ext cx="1158" cy="1158"/>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rgbClr val="BCC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66" name="Oval 6">
              <a:extLst>
                <a:ext uri="{FF2B5EF4-FFF2-40B4-BE49-F238E27FC236}">
                  <a16:creationId xmlns:a16="http://schemas.microsoft.com/office/drawing/2014/main" id="{65215919-0069-4F30-A56C-99FA0DFA6EDC}"/>
                </a:ext>
              </a:extLst>
            </p:cNvPr>
            <p:cNvSpPr>
              <a:spLocks noChangeArrowheads="1"/>
            </p:cNvSpPr>
            <p:nvPr/>
          </p:nvSpPr>
          <p:spPr bwMode="auto">
            <a:xfrm>
              <a:off x="1029" y="1034"/>
              <a:ext cx="438" cy="440"/>
            </a:xfrm>
            <a:prstGeom prst="ellipse">
              <a:avLst/>
            </a:prstGeom>
            <a:solidFill>
              <a:srgbClr val="BCC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67" name="Rectangle 7">
              <a:extLst>
                <a:ext uri="{FF2B5EF4-FFF2-40B4-BE49-F238E27FC236}">
                  <a16:creationId xmlns:a16="http://schemas.microsoft.com/office/drawing/2014/main" id="{1FFA601E-42DE-4BF0-9848-82F8BE191F4B}"/>
                </a:ext>
              </a:extLst>
            </p:cNvPr>
            <p:cNvSpPr>
              <a:spLocks noChangeArrowheads="1"/>
            </p:cNvSpPr>
            <p:nvPr/>
          </p:nvSpPr>
          <p:spPr bwMode="auto">
            <a:xfrm>
              <a:off x="1204" y="919"/>
              <a:ext cx="80" cy="761"/>
            </a:xfrm>
            <a:prstGeom prst="rect">
              <a:avLst/>
            </a:prstGeom>
            <a:solidFill>
              <a:srgbClr val="BCCB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68" name="Rectangle 8">
              <a:extLst>
                <a:ext uri="{FF2B5EF4-FFF2-40B4-BE49-F238E27FC236}">
                  <a16:creationId xmlns:a16="http://schemas.microsoft.com/office/drawing/2014/main" id="{0B393C4C-831E-44CC-99E5-61EDEE6669F5}"/>
                </a:ext>
              </a:extLst>
            </p:cNvPr>
            <p:cNvSpPr>
              <a:spLocks noChangeArrowheads="1"/>
            </p:cNvSpPr>
            <p:nvPr/>
          </p:nvSpPr>
          <p:spPr bwMode="auto">
            <a:xfrm>
              <a:off x="864" y="1209"/>
              <a:ext cx="760" cy="80"/>
            </a:xfrm>
            <a:prstGeom prst="rect">
              <a:avLst/>
            </a:prstGeom>
            <a:solidFill>
              <a:srgbClr val="BCCB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grpSp>
      <p:sp>
        <p:nvSpPr>
          <p:cNvPr id="70" name="Freeform 1714">
            <a:extLst>
              <a:ext uri="{FF2B5EF4-FFF2-40B4-BE49-F238E27FC236}">
                <a16:creationId xmlns:a16="http://schemas.microsoft.com/office/drawing/2014/main" id="{B323F61A-DB13-419D-8D9D-7E4727537B52}"/>
              </a:ext>
            </a:extLst>
          </p:cNvPr>
          <p:cNvSpPr>
            <a:spLocks/>
          </p:cNvSpPr>
          <p:nvPr/>
        </p:nvSpPr>
        <p:spPr bwMode="auto">
          <a:xfrm>
            <a:off x="3181351" y="4009293"/>
            <a:ext cx="315057" cy="191966"/>
          </a:xfrm>
          <a:custGeom>
            <a:avLst/>
            <a:gdLst>
              <a:gd name="T0" fmla="*/ 91 w 129"/>
              <a:gd name="T1" fmla="*/ 0 h 79"/>
              <a:gd name="T2" fmla="*/ 91 w 129"/>
              <a:gd name="T3" fmla="*/ 0 h 79"/>
              <a:gd name="T4" fmla="*/ 91 w 129"/>
              <a:gd name="T5" fmla="*/ 0 h 79"/>
              <a:gd name="T6" fmla="*/ 91 w 129"/>
              <a:gd name="T7" fmla="*/ 0 h 79"/>
              <a:gd name="T8" fmla="*/ 91 w 129"/>
              <a:gd name="T9" fmla="*/ 0 h 79"/>
              <a:gd name="T10" fmla="*/ 91 w 129"/>
              <a:gd name="T11" fmla="*/ 0 h 79"/>
              <a:gd name="T12" fmla="*/ 91 w 129"/>
              <a:gd name="T13" fmla="*/ 0 h 79"/>
              <a:gd name="T14" fmla="*/ 90 w 129"/>
              <a:gd name="T15" fmla="*/ 0 h 79"/>
              <a:gd name="T16" fmla="*/ 90 w 129"/>
              <a:gd name="T17" fmla="*/ 0 h 79"/>
              <a:gd name="T18" fmla="*/ 90 w 129"/>
              <a:gd name="T19" fmla="*/ 0 h 79"/>
              <a:gd name="T20" fmla="*/ 90 w 129"/>
              <a:gd name="T21" fmla="*/ 0 h 79"/>
              <a:gd name="T22" fmla="*/ 90 w 129"/>
              <a:gd name="T23" fmla="*/ 0 h 79"/>
              <a:gd name="T24" fmla="*/ 90 w 129"/>
              <a:gd name="T25" fmla="*/ 0 h 79"/>
              <a:gd name="T26" fmla="*/ 89 w 129"/>
              <a:gd name="T27" fmla="*/ 0 h 79"/>
              <a:gd name="T28" fmla="*/ 89 w 129"/>
              <a:gd name="T29" fmla="*/ 0 h 79"/>
              <a:gd name="T30" fmla="*/ 89 w 129"/>
              <a:gd name="T31" fmla="*/ 0 h 79"/>
              <a:gd name="T32" fmla="*/ 89 w 129"/>
              <a:gd name="T33" fmla="*/ 0 h 79"/>
              <a:gd name="T34" fmla="*/ 89 w 129"/>
              <a:gd name="T35" fmla="*/ 0 h 79"/>
              <a:gd name="T36" fmla="*/ 89 w 129"/>
              <a:gd name="T37" fmla="*/ 0 h 79"/>
              <a:gd name="T38" fmla="*/ 88 w 129"/>
              <a:gd name="T39" fmla="*/ 0 h 79"/>
              <a:gd name="T40" fmla="*/ 88 w 129"/>
              <a:gd name="T41" fmla="*/ 0 h 79"/>
              <a:gd name="T42" fmla="*/ 88 w 129"/>
              <a:gd name="T43" fmla="*/ 0 h 79"/>
              <a:gd name="T44" fmla="*/ 88 w 129"/>
              <a:gd name="T45" fmla="*/ 0 h 79"/>
              <a:gd name="T46" fmla="*/ 88 w 129"/>
              <a:gd name="T47" fmla="*/ 0 h 79"/>
              <a:gd name="T48" fmla="*/ 88 w 129"/>
              <a:gd name="T49" fmla="*/ 0 h 79"/>
              <a:gd name="T50" fmla="*/ 88 w 129"/>
              <a:gd name="T51" fmla="*/ 0 h 79"/>
              <a:gd name="T52" fmla="*/ 87 w 129"/>
              <a:gd name="T53" fmla="*/ 0 h 79"/>
              <a:gd name="T54" fmla="*/ 87 w 129"/>
              <a:gd name="T55" fmla="*/ 0 h 79"/>
              <a:gd name="T56" fmla="*/ 87 w 129"/>
              <a:gd name="T57" fmla="*/ 0 h 79"/>
              <a:gd name="T58" fmla="*/ 87 w 129"/>
              <a:gd name="T59" fmla="*/ 0 h 79"/>
              <a:gd name="T60" fmla="*/ 87 w 129"/>
              <a:gd name="T61" fmla="*/ 0 h 79"/>
              <a:gd name="T62" fmla="*/ 87 w 129"/>
              <a:gd name="T63" fmla="*/ 0 h 79"/>
              <a:gd name="T64" fmla="*/ 86 w 129"/>
              <a:gd name="T65" fmla="*/ 0 h 79"/>
              <a:gd name="T66" fmla="*/ 86 w 129"/>
              <a:gd name="T67" fmla="*/ 0 h 79"/>
              <a:gd name="T68" fmla="*/ 86 w 129"/>
              <a:gd name="T69" fmla="*/ 0 h 79"/>
              <a:gd name="T70" fmla="*/ 86 w 129"/>
              <a:gd name="T71" fmla="*/ 0 h 79"/>
              <a:gd name="T72" fmla="*/ 86 w 129"/>
              <a:gd name="T73" fmla="*/ 0 h 79"/>
              <a:gd name="T74" fmla="*/ 86 w 129"/>
              <a:gd name="T75" fmla="*/ 0 h 79"/>
              <a:gd name="T76" fmla="*/ 85 w 129"/>
              <a:gd name="T77" fmla="*/ 0 h 79"/>
              <a:gd name="T78" fmla="*/ 85 w 129"/>
              <a:gd name="T79" fmla="*/ 0 h 79"/>
              <a:gd name="T80" fmla="*/ 85 w 129"/>
              <a:gd name="T81" fmla="*/ 0 h 79"/>
              <a:gd name="T82" fmla="*/ 85 w 129"/>
              <a:gd name="T83" fmla="*/ 0 h 79"/>
              <a:gd name="T84" fmla="*/ 85 w 129"/>
              <a:gd name="T85" fmla="*/ 0 h 79"/>
              <a:gd name="T86" fmla="*/ 85 w 129"/>
              <a:gd name="T87" fmla="*/ 0 h 79"/>
              <a:gd name="T88" fmla="*/ 85 w 129"/>
              <a:gd name="T89" fmla="*/ 0 h 79"/>
              <a:gd name="T90" fmla="*/ 84 w 129"/>
              <a:gd name="T91" fmla="*/ 0 h 79"/>
              <a:gd name="T92" fmla="*/ 84 w 129"/>
              <a:gd name="T93" fmla="*/ 0 h 79"/>
              <a:gd name="T94" fmla="*/ 84 w 129"/>
              <a:gd name="T95" fmla="*/ 1 h 79"/>
              <a:gd name="T96" fmla="*/ 84 w 129"/>
              <a:gd name="T97" fmla="*/ 1 h 79"/>
              <a:gd name="T98" fmla="*/ 83 w 129"/>
              <a:gd name="T99" fmla="*/ 1 h 79"/>
              <a:gd name="T100" fmla="*/ 83 w 129"/>
              <a:gd name="T101" fmla="*/ 1 h 79"/>
              <a:gd name="T102" fmla="*/ 83 w 129"/>
              <a:gd name="T103" fmla="*/ 1 h 79"/>
              <a:gd name="T104" fmla="*/ 82 w 129"/>
              <a:gd name="T105" fmla="*/ 1 h 79"/>
              <a:gd name="T106" fmla="*/ 82 w 129"/>
              <a:gd name="T107" fmla="*/ 1 h 79"/>
              <a:gd name="T108" fmla="*/ 82 w 129"/>
              <a:gd name="T109" fmla="*/ 1 h 79"/>
              <a:gd name="T110" fmla="*/ 129 w 129"/>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 h="79">
                <a:moveTo>
                  <a:pt x="129" y="0"/>
                </a:moveTo>
                <a:cubicBezTo>
                  <a:pt x="92" y="0"/>
                  <a:pt x="92" y="0"/>
                  <a:pt x="92" y="0"/>
                </a:cubicBezTo>
                <a:cubicBezTo>
                  <a:pt x="92" y="0"/>
                  <a:pt x="92" y="0"/>
                  <a:pt x="92" y="0"/>
                </a:cubicBezTo>
                <a:cubicBezTo>
                  <a:pt x="92"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1" y="0"/>
                  <a:pt x="91" y="0"/>
                  <a:pt x="91"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90" y="0"/>
                  <a:pt x="90" y="0"/>
                  <a:pt x="90"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9" y="0"/>
                  <a:pt x="89" y="0"/>
                </a:cubicBezTo>
                <a:cubicBezTo>
                  <a:pt x="89"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8" y="0"/>
                  <a:pt x="88" y="0"/>
                </a:cubicBezTo>
                <a:cubicBezTo>
                  <a:pt x="88"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4" y="0"/>
                  <a:pt x="84" y="0"/>
                </a:cubicBezTo>
                <a:cubicBezTo>
                  <a:pt x="84" y="0"/>
                  <a:pt x="84" y="0"/>
                  <a:pt x="84" y="0"/>
                </a:cubicBezTo>
                <a:cubicBezTo>
                  <a:pt x="84" y="0"/>
                  <a:pt x="84" y="0"/>
                  <a:pt x="84" y="0"/>
                </a:cubicBezTo>
                <a:cubicBezTo>
                  <a:pt x="84" y="0"/>
                  <a:pt x="84" y="0"/>
                  <a:pt x="84" y="0"/>
                </a:cubicBezTo>
                <a:cubicBezTo>
                  <a:pt x="84" y="0"/>
                  <a:pt x="84" y="0"/>
                  <a:pt x="84" y="0"/>
                </a:cubicBezTo>
                <a:cubicBezTo>
                  <a:pt x="84" y="0"/>
                  <a:pt x="84" y="0"/>
                  <a:pt x="84" y="0"/>
                </a:cubicBezTo>
                <a:cubicBezTo>
                  <a:pt x="84" y="0"/>
                  <a:pt x="84" y="0"/>
                  <a:pt x="84" y="0"/>
                </a:cubicBezTo>
                <a:cubicBezTo>
                  <a:pt x="84" y="0"/>
                  <a:pt x="84" y="0"/>
                  <a:pt x="84" y="0"/>
                </a:cubicBezTo>
                <a:cubicBezTo>
                  <a:pt x="84" y="0"/>
                  <a:pt x="84" y="0"/>
                  <a:pt x="84" y="1"/>
                </a:cubicBezTo>
                <a:cubicBezTo>
                  <a:pt x="84" y="1"/>
                  <a:pt x="84" y="1"/>
                  <a:pt x="84" y="1"/>
                </a:cubicBezTo>
                <a:cubicBezTo>
                  <a:pt x="84" y="1"/>
                  <a:pt x="84" y="1"/>
                  <a:pt x="84" y="1"/>
                </a:cubicBezTo>
                <a:cubicBezTo>
                  <a:pt x="84" y="1"/>
                  <a:pt x="84" y="1"/>
                  <a:pt x="84" y="1"/>
                </a:cubicBezTo>
                <a:cubicBezTo>
                  <a:pt x="84" y="1"/>
                  <a:pt x="84" y="1"/>
                  <a:pt x="84" y="1"/>
                </a:cubicBezTo>
                <a:cubicBezTo>
                  <a:pt x="84" y="1"/>
                  <a:pt x="84" y="1"/>
                  <a:pt x="84" y="1"/>
                </a:cubicBezTo>
                <a:cubicBezTo>
                  <a:pt x="84" y="1"/>
                  <a:pt x="84" y="1"/>
                  <a:pt x="84" y="1"/>
                </a:cubicBezTo>
                <a:cubicBezTo>
                  <a:pt x="84" y="1"/>
                  <a:pt x="84" y="1"/>
                  <a:pt x="84" y="1"/>
                </a:cubicBezTo>
                <a:cubicBezTo>
                  <a:pt x="84" y="1"/>
                  <a:pt x="84" y="1"/>
                  <a:pt x="84" y="1"/>
                </a:cubicBezTo>
                <a:cubicBezTo>
                  <a:pt x="84" y="1"/>
                  <a:pt x="84" y="1"/>
                  <a:pt x="84" y="1"/>
                </a:cubicBezTo>
                <a:cubicBezTo>
                  <a:pt x="84" y="1"/>
                  <a:pt x="83" y="1"/>
                  <a:pt x="83" y="1"/>
                </a:cubicBezTo>
                <a:cubicBezTo>
                  <a:pt x="83" y="1"/>
                  <a:pt x="83" y="1"/>
                  <a:pt x="83" y="1"/>
                </a:cubicBezTo>
                <a:cubicBezTo>
                  <a:pt x="83" y="1"/>
                  <a:pt x="83" y="1"/>
                  <a:pt x="83" y="1"/>
                </a:cubicBezTo>
                <a:cubicBezTo>
                  <a:pt x="83" y="1"/>
                  <a:pt x="83" y="1"/>
                  <a:pt x="83" y="1"/>
                </a:cubicBezTo>
                <a:cubicBezTo>
                  <a:pt x="83" y="1"/>
                  <a:pt x="83" y="1"/>
                  <a:pt x="83" y="1"/>
                </a:cubicBezTo>
                <a:cubicBezTo>
                  <a:pt x="83" y="1"/>
                  <a:pt x="83" y="1"/>
                  <a:pt x="83" y="1"/>
                </a:cubicBezTo>
                <a:cubicBezTo>
                  <a:pt x="83" y="1"/>
                  <a:pt x="83" y="1"/>
                  <a:pt x="83" y="1"/>
                </a:cubicBezTo>
                <a:cubicBezTo>
                  <a:pt x="83" y="1"/>
                  <a:pt x="83" y="1"/>
                  <a:pt x="83" y="1"/>
                </a:cubicBezTo>
                <a:cubicBezTo>
                  <a:pt x="83" y="1"/>
                  <a:pt x="83" y="1"/>
                  <a:pt x="83" y="1"/>
                </a:cubicBezTo>
                <a:cubicBezTo>
                  <a:pt x="83" y="1"/>
                  <a:pt x="83" y="1"/>
                  <a:pt x="83" y="1"/>
                </a:cubicBezTo>
                <a:cubicBezTo>
                  <a:pt x="83" y="1"/>
                  <a:pt x="83" y="1"/>
                  <a:pt x="82" y="1"/>
                </a:cubicBezTo>
                <a:cubicBezTo>
                  <a:pt x="82" y="1"/>
                  <a:pt x="82" y="1"/>
                  <a:pt x="82" y="1"/>
                </a:cubicBezTo>
                <a:cubicBezTo>
                  <a:pt x="82" y="1"/>
                  <a:pt x="82" y="1"/>
                  <a:pt x="82" y="1"/>
                </a:cubicBezTo>
                <a:cubicBezTo>
                  <a:pt x="82" y="1"/>
                  <a:pt x="82" y="1"/>
                  <a:pt x="82" y="1"/>
                </a:cubicBezTo>
                <a:cubicBezTo>
                  <a:pt x="82" y="1"/>
                  <a:pt x="82" y="1"/>
                  <a:pt x="82" y="1"/>
                </a:cubicBezTo>
                <a:cubicBezTo>
                  <a:pt x="82" y="1"/>
                  <a:pt x="82" y="1"/>
                  <a:pt x="82" y="1"/>
                </a:cubicBezTo>
                <a:cubicBezTo>
                  <a:pt x="82" y="1"/>
                  <a:pt x="82" y="1"/>
                  <a:pt x="82" y="1"/>
                </a:cubicBezTo>
                <a:cubicBezTo>
                  <a:pt x="82" y="1"/>
                  <a:pt x="82" y="1"/>
                  <a:pt x="82" y="1"/>
                </a:cubicBezTo>
                <a:cubicBezTo>
                  <a:pt x="82" y="1"/>
                  <a:pt x="82" y="1"/>
                  <a:pt x="82" y="1"/>
                </a:cubicBezTo>
                <a:cubicBezTo>
                  <a:pt x="82" y="1"/>
                  <a:pt x="82" y="1"/>
                  <a:pt x="82" y="1"/>
                </a:cubicBezTo>
                <a:cubicBezTo>
                  <a:pt x="82" y="1"/>
                  <a:pt x="82" y="1"/>
                  <a:pt x="82" y="1"/>
                </a:cubicBezTo>
                <a:cubicBezTo>
                  <a:pt x="82" y="1"/>
                  <a:pt x="82" y="1"/>
                  <a:pt x="82" y="1"/>
                </a:cubicBezTo>
                <a:cubicBezTo>
                  <a:pt x="40" y="5"/>
                  <a:pt x="6" y="37"/>
                  <a:pt x="0" y="79"/>
                </a:cubicBezTo>
                <a:cubicBezTo>
                  <a:pt x="129" y="79"/>
                  <a:pt x="129" y="79"/>
                  <a:pt x="129" y="79"/>
                </a:cubicBezTo>
                <a:cubicBezTo>
                  <a:pt x="129" y="0"/>
                  <a:pt x="129" y="0"/>
                  <a:pt x="129" y="0"/>
                </a:cubicBezTo>
              </a:path>
            </a:pathLst>
          </a:custGeom>
          <a:solidFill>
            <a:srgbClr val="333636"/>
          </a:solidFill>
          <a:ln w="9525">
            <a:noFill/>
            <a:round/>
            <a:headEnd/>
            <a:tailEnd/>
          </a:ln>
        </p:spPr>
        <p:txBody>
          <a:bodyPr/>
          <a:lstStyle/>
          <a:p>
            <a:pPr defTabSz="775290">
              <a:defRPr/>
            </a:pPr>
            <a:endParaRPr lang="en-GB" sz="1526"/>
          </a:p>
        </p:txBody>
      </p:sp>
      <p:sp>
        <p:nvSpPr>
          <p:cNvPr id="73" name="Freeform 2181">
            <a:extLst>
              <a:ext uri="{FF2B5EF4-FFF2-40B4-BE49-F238E27FC236}">
                <a16:creationId xmlns:a16="http://schemas.microsoft.com/office/drawing/2014/main" id="{F37BFDB7-2069-431B-8022-E305A0F59FE6}"/>
              </a:ext>
            </a:extLst>
          </p:cNvPr>
          <p:cNvSpPr>
            <a:spLocks/>
          </p:cNvSpPr>
          <p:nvPr/>
        </p:nvSpPr>
        <p:spPr bwMode="auto">
          <a:xfrm>
            <a:off x="3496408" y="3615104"/>
            <a:ext cx="1872762" cy="930519"/>
          </a:xfrm>
          <a:custGeom>
            <a:avLst/>
            <a:gdLst>
              <a:gd name="T0" fmla="*/ 1002 w 1002"/>
              <a:gd name="T1" fmla="*/ 0 h 498"/>
              <a:gd name="T2" fmla="*/ 0 w 1002"/>
              <a:gd name="T3" fmla="*/ 0 h 498"/>
              <a:gd name="T4" fmla="*/ 0 w 1002"/>
              <a:gd name="T5" fmla="*/ 498 h 498"/>
              <a:gd name="T6" fmla="*/ 1002 w 1002"/>
              <a:gd name="T7" fmla="*/ 498 h 498"/>
              <a:gd name="T8" fmla="*/ 1002 w 1002"/>
              <a:gd name="T9" fmla="*/ 314 h 498"/>
              <a:gd name="T10" fmla="*/ 1002 w 1002"/>
              <a:gd name="T11" fmla="*/ 211 h 498"/>
              <a:gd name="T12" fmla="*/ 1002 w 1002"/>
              <a:gd name="T13" fmla="*/ 0 h 498"/>
            </a:gdLst>
            <a:ahLst/>
            <a:cxnLst>
              <a:cxn ang="0">
                <a:pos x="T0" y="T1"/>
              </a:cxn>
              <a:cxn ang="0">
                <a:pos x="T2" y="T3"/>
              </a:cxn>
              <a:cxn ang="0">
                <a:pos x="T4" y="T5"/>
              </a:cxn>
              <a:cxn ang="0">
                <a:pos x="T6" y="T7"/>
              </a:cxn>
              <a:cxn ang="0">
                <a:pos x="T8" y="T9"/>
              </a:cxn>
              <a:cxn ang="0">
                <a:pos x="T10" y="T11"/>
              </a:cxn>
              <a:cxn ang="0">
                <a:pos x="T12" y="T13"/>
              </a:cxn>
            </a:cxnLst>
            <a:rect l="0" t="0" r="r" b="b"/>
            <a:pathLst>
              <a:path w="1002" h="498">
                <a:moveTo>
                  <a:pt x="1002" y="0"/>
                </a:moveTo>
                <a:lnTo>
                  <a:pt x="0" y="0"/>
                </a:lnTo>
                <a:lnTo>
                  <a:pt x="0" y="498"/>
                </a:lnTo>
                <a:lnTo>
                  <a:pt x="1002" y="498"/>
                </a:lnTo>
                <a:lnTo>
                  <a:pt x="1002" y="314"/>
                </a:lnTo>
                <a:lnTo>
                  <a:pt x="1002" y="211"/>
                </a:lnTo>
                <a:lnTo>
                  <a:pt x="1002" y="0"/>
                </a:lnTo>
                <a:close/>
              </a:path>
            </a:pathLst>
          </a:custGeom>
          <a:solidFill>
            <a:srgbClr val="333636"/>
          </a:solidFill>
          <a:ln w="9525">
            <a:solidFill>
              <a:srgbClr val="000000"/>
            </a:solidFill>
            <a:round/>
            <a:headEnd/>
            <a:tailEnd/>
          </a:ln>
        </p:spPr>
        <p:txBody>
          <a:bodyPr/>
          <a:lstStyle/>
          <a:p>
            <a:pPr defTabSz="775290">
              <a:defRPr/>
            </a:pPr>
            <a:endParaRPr lang="en-GB" sz="1526"/>
          </a:p>
        </p:txBody>
      </p:sp>
      <p:sp>
        <p:nvSpPr>
          <p:cNvPr id="74" name="Freeform 2182">
            <a:extLst>
              <a:ext uri="{FF2B5EF4-FFF2-40B4-BE49-F238E27FC236}">
                <a16:creationId xmlns:a16="http://schemas.microsoft.com/office/drawing/2014/main" id="{84EF82FF-9E47-47F2-8A3A-1333380206BC}"/>
              </a:ext>
            </a:extLst>
          </p:cNvPr>
          <p:cNvSpPr>
            <a:spLocks/>
          </p:cNvSpPr>
          <p:nvPr/>
        </p:nvSpPr>
        <p:spPr bwMode="auto">
          <a:xfrm>
            <a:off x="3496408" y="3615104"/>
            <a:ext cx="1872762" cy="930519"/>
          </a:xfrm>
          <a:custGeom>
            <a:avLst/>
            <a:gdLst>
              <a:gd name="T0" fmla="*/ 1002 w 1002"/>
              <a:gd name="T1" fmla="*/ 0 h 498"/>
              <a:gd name="T2" fmla="*/ 0 w 1002"/>
              <a:gd name="T3" fmla="*/ 0 h 498"/>
              <a:gd name="T4" fmla="*/ 0 w 1002"/>
              <a:gd name="T5" fmla="*/ 498 h 498"/>
              <a:gd name="T6" fmla="*/ 1002 w 1002"/>
              <a:gd name="T7" fmla="*/ 498 h 498"/>
              <a:gd name="T8" fmla="*/ 1002 w 1002"/>
              <a:gd name="T9" fmla="*/ 314 h 498"/>
              <a:gd name="T10" fmla="*/ 1002 w 1002"/>
              <a:gd name="T11" fmla="*/ 211 h 498"/>
              <a:gd name="T12" fmla="*/ 1002 w 1002"/>
              <a:gd name="T13" fmla="*/ 0 h 498"/>
            </a:gdLst>
            <a:ahLst/>
            <a:cxnLst>
              <a:cxn ang="0">
                <a:pos x="T0" y="T1"/>
              </a:cxn>
              <a:cxn ang="0">
                <a:pos x="T2" y="T3"/>
              </a:cxn>
              <a:cxn ang="0">
                <a:pos x="T4" y="T5"/>
              </a:cxn>
              <a:cxn ang="0">
                <a:pos x="T6" y="T7"/>
              </a:cxn>
              <a:cxn ang="0">
                <a:pos x="T8" y="T9"/>
              </a:cxn>
              <a:cxn ang="0">
                <a:pos x="T10" y="T11"/>
              </a:cxn>
              <a:cxn ang="0">
                <a:pos x="T12" y="T13"/>
              </a:cxn>
            </a:cxnLst>
            <a:rect l="0" t="0" r="r" b="b"/>
            <a:pathLst>
              <a:path w="1002" h="498">
                <a:moveTo>
                  <a:pt x="1002" y="0"/>
                </a:moveTo>
                <a:lnTo>
                  <a:pt x="0" y="0"/>
                </a:lnTo>
                <a:lnTo>
                  <a:pt x="0" y="498"/>
                </a:lnTo>
                <a:lnTo>
                  <a:pt x="1002" y="498"/>
                </a:lnTo>
                <a:lnTo>
                  <a:pt x="1002" y="314"/>
                </a:lnTo>
                <a:lnTo>
                  <a:pt x="1002" y="211"/>
                </a:lnTo>
                <a:lnTo>
                  <a:pt x="1002" y="0"/>
                </a:lnTo>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775290">
              <a:defRPr/>
            </a:pPr>
            <a:endParaRPr lang="en-GB" sz="1526"/>
          </a:p>
        </p:txBody>
      </p:sp>
      <p:sp>
        <p:nvSpPr>
          <p:cNvPr id="75" name="Oval 2183">
            <a:extLst>
              <a:ext uri="{FF2B5EF4-FFF2-40B4-BE49-F238E27FC236}">
                <a16:creationId xmlns:a16="http://schemas.microsoft.com/office/drawing/2014/main" id="{6C5E84D9-CEC6-4ED2-A73D-5B0DA131A267}"/>
              </a:ext>
            </a:extLst>
          </p:cNvPr>
          <p:cNvSpPr>
            <a:spLocks noChangeArrowheads="1"/>
          </p:cNvSpPr>
          <p:nvPr/>
        </p:nvSpPr>
        <p:spPr bwMode="auto">
          <a:xfrm>
            <a:off x="3569678" y="2710962"/>
            <a:ext cx="1721827" cy="1721827"/>
          </a:xfrm>
          <a:prstGeom prst="ellipse">
            <a:avLst/>
          </a:prstGeom>
          <a:gradFill flip="none" rotWithShape="1">
            <a:lin ang="16200000" scaled="1"/>
            <a:tileRect/>
          </a:gradFill>
          <a:ln w="9525">
            <a:noFill/>
            <a:round/>
            <a:headEnd/>
            <a:tailEnd/>
          </a:ln>
        </p:spPr>
        <p:txBody>
          <a:bodyPr/>
          <a:lstStyle/>
          <a:p>
            <a:pPr defTabSz="775290">
              <a:defRPr/>
            </a:pPr>
            <a:endParaRPr lang="en-GB" sz="1526"/>
          </a:p>
        </p:txBody>
      </p:sp>
      <p:sp>
        <p:nvSpPr>
          <p:cNvPr id="76" name="Freeform 2184">
            <a:extLst>
              <a:ext uri="{FF2B5EF4-FFF2-40B4-BE49-F238E27FC236}">
                <a16:creationId xmlns:a16="http://schemas.microsoft.com/office/drawing/2014/main" id="{E42FC903-27D9-4E11-A711-12738E965B21}"/>
              </a:ext>
            </a:extLst>
          </p:cNvPr>
          <p:cNvSpPr>
            <a:spLocks noEditPoints="1"/>
          </p:cNvSpPr>
          <p:nvPr/>
        </p:nvSpPr>
        <p:spPr bwMode="auto">
          <a:xfrm>
            <a:off x="3492012" y="2631831"/>
            <a:ext cx="1881554" cy="1881554"/>
          </a:xfrm>
          <a:custGeom>
            <a:avLst/>
            <a:gdLst>
              <a:gd name="T0" fmla="*/ 384 w 768"/>
              <a:gd name="T1" fmla="*/ 0 h 768"/>
              <a:gd name="T2" fmla="*/ 0 w 768"/>
              <a:gd name="T3" fmla="*/ 384 h 768"/>
              <a:gd name="T4" fmla="*/ 384 w 768"/>
              <a:gd name="T5" fmla="*/ 768 h 768"/>
              <a:gd name="T6" fmla="*/ 768 w 768"/>
              <a:gd name="T7" fmla="*/ 384 h 768"/>
              <a:gd name="T8" fmla="*/ 384 w 768"/>
              <a:gd name="T9" fmla="*/ 0 h 768"/>
              <a:gd name="T10" fmla="*/ 384 w 768"/>
              <a:gd name="T11" fmla="*/ 647 h 768"/>
              <a:gd name="T12" fmla="*/ 120 w 768"/>
              <a:gd name="T13" fmla="*/ 384 h 768"/>
              <a:gd name="T14" fmla="*/ 384 w 768"/>
              <a:gd name="T15" fmla="*/ 120 h 768"/>
              <a:gd name="T16" fmla="*/ 647 w 768"/>
              <a:gd name="T17" fmla="*/ 384 h 768"/>
              <a:gd name="T18" fmla="*/ 384 w 768"/>
              <a:gd name="T19" fmla="*/ 647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8" h="768">
                <a:moveTo>
                  <a:pt x="384" y="0"/>
                </a:moveTo>
                <a:cubicBezTo>
                  <a:pt x="172" y="0"/>
                  <a:pt x="0" y="172"/>
                  <a:pt x="0" y="384"/>
                </a:cubicBezTo>
                <a:cubicBezTo>
                  <a:pt x="0" y="596"/>
                  <a:pt x="172" y="768"/>
                  <a:pt x="384" y="768"/>
                </a:cubicBezTo>
                <a:cubicBezTo>
                  <a:pt x="596" y="768"/>
                  <a:pt x="768" y="596"/>
                  <a:pt x="768" y="384"/>
                </a:cubicBezTo>
                <a:cubicBezTo>
                  <a:pt x="768" y="172"/>
                  <a:pt x="596" y="0"/>
                  <a:pt x="384" y="0"/>
                </a:cubicBezTo>
                <a:close/>
                <a:moveTo>
                  <a:pt x="384" y="647"/>
                </a:moveTo>
                <a:cubicBezTo>
                  <a:pt x="238" y="647"/>
                  <a:pt x="120" y="529"/>
                  <a:pt x="120" y="384"/>
                </a:cubicBezTo>
                <a:cubicBezTo>
                  <a:pt x="120" y="238"/>
                  <a:pt x="238" y="120"/>
                  <a:pt x="384" y="120"/>
                </a:cubicBezTo>
                <a:cubicBezTo>
                  <a:pt x="529" y="120"/>
                  <a:pt x="647" y="238"/>
                  <a:pt x="647" y="384"/>
                </a:cubicBezTo>
                <a:cubicBezTo>
                  <a:pt x="647" y="529"/>
                  <a:pt x="529" y="647"/>
                  <a:pt x="384" y="647"/>
                </a:cubicBez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a:solidFill>
              <a:srgbClr val="000000"/>
            </a:solidFill>
            <a:round/>
            <a:headEnd/>
            <a:tailEnd/>
          </a:ln>
        </p:spPr>
        <p:txBody>
          <a:bodyPr/>
          <a:lstStyle/>
          <a:p>
            <a:pPr defTabSz="775290">
              <a:defRPr/>
            </a:pPr>
            <a:endParaRPr lang="en-GB" sz="1526"/>
          </a:p>
        </p:txBody>
      </p:sp>
      <p:sp>
        <p:nvSpPr>
          <p:cNvPr id="77" name="Freeform 2185">
            <a:extLst>
              <a:ext uri="{FF2B5EF4-FFF2-40B4-BE49-F238E27FC236}">
                <a16:creationId xmlns:a16="http://schemas.microsoft.com/office/drawing/2014/main" id="{31406A32-0DAA-4486-A39A-213ED9EFC43F}"/>
              </a:ext>
            </a:extLst>
          </p:cNvPr>
          <p:cNvSpPr>
            <a:spLocks noEditPoints="1"/>
          </p:cNvSpPr>
          <p:nvPr/>
        </p:nvSpPr>
        <p:spPr bwMode="auto">
          <a:xfrm>
            <a:off x="3632689" y="2773974"/>
            <a:ext cx="1600200" cy="1597269"/>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solidFill>
            <a:schemeClr val="accent5">
              <a:lumMod val="40000"/>
              <a:lumOff val="60000"/>
            </a:schemeClr>
          </a:solidFill>
          <a:ln w="9525">
            <a:noFill/>
            <a:round/>
            <a:headEnd/>
            <a:tailEnd/>
          </a:ln>
        </p:spPr>
        <p:txBody>
          <a:bodyPr/>
          <a:lstStyle/>
          <a:p>
            <a:pPr defTabSz="775290">
              <a:defRPr/>
            </a:pPr>
            <a:endParaRPr lang="en-GB" sz="1526"/>
          </a:p>
        </p:txBody>
      </p:sp>
      <p:sp>
        <p:nvSpPr>
          <p:cNvPr id="78" name="Freeform 2186">
            <a:extLst>
              <a:ext uri="{FF2B5EF4-FFF2-40B4-BE49-F238E27FC236}">
                <a16:creationId xmlns:a16="http://schemas.microsoft.com/office/drawing/2014/main" id="{3432F532-4BE1-4B2F-96AF-E0B0F637522F}"/>
              </a:ext>
            </a:extLst>
          </p:cNvPr>
          <p:cNvSpPr>
            <a:spLocks noEditPoints="1"/>
          </p:cNvSpPr>
          <p:nvPr/>
        </p:nvSpPr>
        <p:spPr bwMode="auto">
          <a:xfrm>
            <a:off x="3727939" y="2869223"/>
            <a:ext cx="1409700" cy="1406769"/>
          </a:xfrm>
          <a:custGeom>
            <a:avLst/>
            <a:gdLst>
              <a:gd name="T0" fmla="*/ 287 w 574"/>
              <a:gd name="T1" fmla="*/ 0 h 574"/>
              <a:gd name="T2" fmla="*/ 0 w 574"/>
              <a:gd name="T3" fmla="*/ 287 h 574"/>
              <a:gd name="T4" fmla="*/ 287 w 574"/>
              <a:gd name="T5" fmla="*/ 574 h 574"/>
              <a:gd name="T6" fmla="*/ 574 w 574"/>
              <a:gd name="T7" fmla="*/ 287 h 574"/>
              <a:gd name="T8" fmla="*/ 287 w 574"/>
              <a:gd name="T9" fmla="*/ 0 h 574"/>
              <a:gd name="T10" fmla="*/ 287 w 574"/>
              <a:gd name="T11" fmla="*/ 548 h 574"/>
              <a:gd name="T12" fmla="*/ 25 w 574"/>
              <a:gd name="T13" fmla="*/ 287 h 574"/>
              <a:gd name="T14" fmla="*/ 287 w 574"/>
              <a:gd name="T15" fmla="*/ 25 h 574"/>
              <a:gd name="T16" fmla="*/ 548 w 574"/>
              <a:gd name="T17" fmla="*/ 287 h 574"/>
              <a:gd name="T18" fmla="*/ 287 w 574"/>
              <a:gd name="T19" fmla="*/ 54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4">
                <a:moveTo>
                  <a:pt x="287" y="0"/>
                </a:moveTo>
                <a:cubicBezTo>
                  <a:pt x="128" y="0"/>
                  <a:pt x="0" y="128"/>
                  <a:pt x="0" y="287"/>
                </a:cubicBezTo>
                <a:cubicBezTo>
                  <a:pt x="0" y="445"/>
                  <a:pt x="128" y="574"/>
                  <a:pt x="287" y="574"/>
                </a:cubicBezTo>
                <a:cubicBezTo>
                  <a:pt x="445" y="574"/>
                  <a:pt x="574" y="445"/>
                  <a:pt x="574" y="287"/>
                </a:cubicBezTo>
                <a:cubicBezTo>
                  <a:pt x="574" y="128"/>
                  <a:pt x="445" y="0"/>
                  <a:pt x="287" y="0"/>
                </a:cubicBezTo>
                <a:close/>
                <a:moveTo>
                  <a:pt x="287" y="548"/>
                </a:moveTo>
                <a:cubicBezTo>
                  <a:pt x="142" y="548"/>
                  <a:pt x="25" y="431"/>
                  <a:pt x="25" y="287"/>
                </a:cubicBezTo>
                <a:cubicBezTo>
                  <a:pt x="25" y="142"/>
                  <a:pt x="142" y="25"/>
                  <a:pt x="287" y="25"/>
                </a:cubicBezTo>
                <a:cubicBezTo>
                  <a:pt x="431" y="25"/>
                  <a:pt x="548" y="142"/>
                  <a:pt x="548" y="287"/>
                </a:cubicBezTo>
                <a:cubicBezTo>
                  <a:pt x="548" y="431"/>
                  <a:pt x="431" y="548"/>
                  <a:pt x="287" y="548"/>
                </a:cubicBezTo>
                <a:close/>
              </a:path>
            </a:pathLst>
          </a:custGeom>
          <a:solidFill>
            <a:srgbClr val="646565"/>
          </a:solidFill>
          <a:ln w="9525">
            <a:noFill/>
            <a:round/>
            <a:headEnd/>
            <a:tailEnd/>
          </a:ln>
        </p:spPr>
        <p:txBody>
          <a:bodyPr/>
          <a:lstStyle/>
          <a:p>
            <a:pPr defTabSz="775290">
              <a:defRPr/>
            </a:pPr>
            <a:endParaRPr lang="en-GB" sz="1526"/>
          </a:p>
        </p:txBody>
      </p:sp>
      <p:sp>
        <p:nvSpPr>
          <p:cNvPr id="79" name="Oval 2188">
            <a:extLst>
              <a:ext uri="{FF2B5EF4-FFF2-40B4-BE49-F238E27FC236}">
                <a16:creationId xmlns:a16="http://schemas.microsoft.com/office/drawing/2014/main" id="{AE3B326A-AC19-4DB8-B577-F1F92BF3DBF6}"/>
              </a:ext>
            </a:extLst>
          </p:cNvPr>
          <p:cNvSpPr>
            <a:spLocks noChangeArrowheads="1"/>
          </p:cNvSpPr>
          <p:nvPr/>
        </p:nvSpPr>
        <p:spPr bwMode="auto">
          <a:xfrm>
            <a:off x="3955073" y="3096358"/>
            <a:ext cx="955431" cy="953965"/>
          </a:xfrm>
          <a:prstGeom prst="ellipse">
            <a:avLst/>
          </a:prstGeom>
          <a:solidFill>
            <a:srgbClr val="646565"/>
          </a:solidFill>
          <a:ln w="9525">
            <a:noFill/>
            <a:round/>
            <a:headEnd/>
            <a:tailEnd/>
          </a:ln>
        </p:spPr>
        <p:txBody>
          <a:bodyPr/>
          <a:lstStyle/>
          <a:p>
            <a:pPr defTabSz="775290">
              <a:defRPr/>
            </a:pPr>
            <a:endParaRPr lang="en-GB" sz="1526"/>
          </a:p>
        </p:txBody>
      </p:sp>
      <p:sp>
        <p:nvSpPr>
          <p:cNvPr id="81" name="Oval 2190">
            <a:extLst>
              <a:ext uri="{FF2B5EF4-FFF2-40B4-BE49-F238E27FC236}">
                <a16:creationId xmlns:a16="http://schemas.microsoft.com/office/drawing/2014/main" id="{DF046EF8-3E57-498F-B5AF-1DF9A5BCD49B}"/>
              </a:ext>
            </a:extLst>
          </p:cNvPr>
          <p:cNvSpPr>
            <a:spLocks noChangeArrowheads="1"/>
          </p:cNvSpPr>
          <p:nvPr/>
        </p:nvSpPr>
        <p:spPr bwMode="auto">
          <a:xfrm>
            <a:off x="4410808" y="3546231"/>
            <a:ext cx="51289" cy="54220"/>
          </a:xfrm>
          <a:prstGeom prst="ellipse">
            <a:avLst/>
          </a:prstGeom>
          <a:solidFill>
            <a:srgbClr val="646565"/>
          </a:solidFill>
          <a:ln w="9525">
            <a:solidFill>
              <a:srgbClr val="000000"/>
            </a:solidFill>
            <a:round/>
            <a:headEnd/>
            <a:tailEnd/>
          </a:ln>
        </p:spPr>
        <p:txBody>
          <a:bodyPr/>
          <a:lstStyle/>
          <a:p>
            <a:pPr defTabSz="775290">
              <a:defRPr/>
            </a:pPr>
            <a:endParaRPr lang="en-GB" sz="1526"/>
          </a:p>
        </p:txBody>
      </p:sp>
      <p:sp>
        <p:nvSpPr>
          <p:cNvPr id="82" name="Freeform 2197">
            <a:extLst>
              <a:ext uri="{FF2B5EF4-FFF2-40B4-BE49-F238E27FC236}">
                <a16:creationId xmlns:a16="http://schemas.microsoft.com/office/drawing/2014/main" id="{0010EBA6-F301-4A7F-A9B3-7C463298F21B}"/>
              </a:ext>
            </a:extLst>
          </p:cNvPr>
          <p:cNvSpPr>
            <a:spLocks/>
          </p:cNvSpPr>
          <p:nvPr/>
        </p:nvSpPr>
        <p:spPr bwMode="auto">
          <a:xfrm>
            <a:off x="3176954" y="4545623"/>
            <a:ext cx="2514600" cy="1109297"/>
          </a:xfrm>
          <a:custGeom>
            <a:avLst/>
            <a:gdLst>
              <a:gd name="T0" fmla="*/ 1026 w 1026"/>
              <a:gd name="T1" fmla="*/ 453 h 453"/>
              <a:gd name="T2" fmla="*/ 1026 w 1026"/>
              <a:gd name="T3" fmla="*/ 33 h 453"/>
              <a:gd name="T4" fmla="*/ 993 w 1026"/>
              <a:gd name="T5" fmla="*/ 0 h 453"/>
              <a:gd name="T6" fmla="*/ 33 w 1026"/>
              <a:gd name="T7" fmla="*/ 0 h 453"/>
              <a:gd name="T8" fmla="*/ 0 w 1026"/>
              <a:gd name="T9" fmla="*/ 33 h 453"/>
              <a:gd name="T10" fmla="*/ 0 w 1026"/>
              <a:gd name="T11" fmla="*/ 453 h 453"/>
              <a:gd name="T12" fmla="*/ 1026 w 1026"/>
              <a:gd name="T13" fmla="*/ 453 h 453"/>
            </a:gdLst>
            <a:ahLst/>
            <a:cxnLst>
              <a:cxn ang="0">
                <a:pos x="T0" y="T1"/>
              </a:cxn>
              <a:cxn ang="0">
                <a:pos x="T2" y="T3"/>
              </a:cxn>
              <a:cxn ang="0">
                <a:pos x="T4" y="T5"/>
              </a:cxn>
              <a:cxn ang="0">
                <a:pos x="T6" y="T7"/>
              </a:cxn>
              <a:cxn ang="0">
                <a:pos x="T8" y="T9"/>
              </a:cxn>
              <a:cxn ang="0">
                <a:pos x="T10" y="T11"/>
              </a:cxn>
              <a:cxn ang="0">
                <a:pos x="T12" y="T13"/>
              </a:cxn>
            </a:cxnLst>
            <a:rect l="0" t="0" r="r" b="b"/>
            <a:pathLst>
              <a:path w="1026" h="453">
                <a:moveTo>
                  <a:pt x="1026" y="453"/>
                </a:moveTo>
                <a:cubicBezTo>
                  <a:pt x="1026" y="33"/>
                  <a:pt x="1026" y="33"/>
                  <a:pt x="1026" y="33"/>
                </a:cubicBezTo>
                <a:cubicBezTo>
                  <a:pt x="1026" y="15"/>
                  <a:pt x="1011" y="0"/>
                  <a:pt x="993" y="0"/>
                </a:cubicBezTo>
                <a:cubicBezTo>
                  <a:pt x="33" y="0"/>
                  <a:pt x="33" y="0"/>
                  <a:pt x="33" y="0"/>
                </a:cubicBezTo>
                <a:cubicBezTo>
                  <a:pt x="15" y="0"/>
                  <a:pt x="0" y="15"/>
                  <a:pt x="0" y="33"/>
                </a:cubicBezTo>
                <a:cubicBezTo>
                  <a:pt x="0" y="453"/>
                  <a:pt x="0" y="453"/>
                  <a:pt x="0" y="453"/>
                </a:cubicBezTo>
                <a:cubicBezTo>
                  <a:pt x="1026" y="453"/>
                  <a:pt x="1026" y="453"/>
                  <a:pt x="1026" y="453"/>
                </a:cubicBezTo>
              </a:path>
            </a:pathLst>
          </a:custGeom>
          <a:solidFill>
            <a:schemeClr val="accent5">
              <a:lumMod val="75000"/>
            </a:schemeClr>
          </a:solidFill>
          <a:ln w="6350">
            <a:noFill/>
            <a:round/>
            <a:headEnd/>
            <a:tailEnd/>
          </a:ln>
        </p:spPr>
        <p:txBody>
          <a:bodyPr/>
          <a:lstStyle/>
          <a:p>
            <a:pPr defTabSz="775290">
              <a:defRPr/>
            </a:pPr>
            <a:endParaRPr lang="en-GB" sz="1526"/>
          </a:p>
        </p:txBody>
      </p:sp>
      <p:sp>
        <p:nvSpPr>
          <p:cNvPr id="83" name="Freeform 2201">
            <a:extLst>
              <a:ext uri="{FF2B5EF4-FFF2-40B4-BE49-F238E27FC236}">
                <a16:creationId xmlns:a16="http://schemas.microsoft.com/office/drawing/2014/main" id="{EA58C192-B03A-4C82-9DC3-BAF9CD0FE2E9}"/>
              </a:ext>
            </a:extLst>
          </p:cNvPr>
          <p:cNvSpPr>
            <a:spLocks/>
          </p:cNvSpPr>
          <p:nvPr/>
        </p:nvSpPr>
        <p:spPr bwMode="auto">
          <a:xfrm>
            <a:off x="3176954" y="4545624"/>
            <a:ext cx="2514600" cy="84992"/>
          </a:xfrm>
          <a:custGeom>
            <a:avLst/>
            <a:gdLst>
              <a:gd name="T0" fmla="*/ 1026 w 1026"/>
              <a:gd name="T1" fmla="*/ 35 h 35"/>
              <a:gd name="T2" fmla="*/ 1026 w 1026"/>
              <a:gd name="T3" fmla="*/ 33 h 35"/>
              <a:gd name="T4" fmla="*/ 993 w 1026"/>
              <a:gd name="T5" fmla="*/ 0 h 35"/>
              <a:gd name="T6" fmla="*/ 33 w 1026"/>
              <a:gd name="T7" fmla="*/ 0 h 35"/>
              <a:gd name="T8" fmla="*/ 0 w 1026"/>
              <a:gd name="T9" fmla="*/ 33 h 35"/>
              <a:gd name="T10" fmla="*/ 0 w 1026"/>
              <a:gd name="T11" fmla="*/ 35 h 35"/>
              <a:gd name="T12" fmla="*/ 1026 w 102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26" h="35">
                <a:moveTo>
                  <a:pt x="1026" y="35"/>
                </a:moveTo>
                <a:cubicBezTo>
                  <a:pt x="1026" y="33"/>
                  <a:pt x="1026" y="33"/>
                  <a:pt x="1026" y="33"/>
                </a:cubicBezTo>
                <a:cubicBezTo>
                  <a:pt x="1026" y="15"/>
                  <a:pt x="1011" y="0"/>
                  <a:pt x="993" y="0"/>
                </a:cubicBezTo>
                <a:cubicBezTo>
                  <a:pt x="33" y="0"/>
                  <a:pt x="33" y="0"/>
                  <a:pt x="33" y="0"/>
                </a:cubicBezTo>
                <a:cubicBezTo>
                  <a:pt x="15" y="0"/>
                  <a:pt x="0" y="15"/>
                  <a:pt x="0" y="33"/>
                </a:cubicBezTo>
                <a:cubicBezTo>
                  <a:pt x="0" y="35"/>
                  <a:pt x="0" y="35"/>
                  <a:pt x="0" y="35"/>
                </a:cubicBezTo>
                <a:lnTo>
                  <a:pt x="1026" y="35"/>
                </a:lnTo>
                <a:close/>
              </a:path>
            </a:pathLst>
          </a:custGeom>
          <a:solidFill>
            <a:schemeClr val="accent5">
              <a:lumMod val="50000"/>
            </a:schemeClr>
          </a:solidFill>
          <a:ln w="9525">
            <a:noFill/>
            <a:round/>
            <a:headEnd/>
            <a:tailEnd/>
          </a:ln>
        </p:spPr>
        <p:txBody>
          <a:bodyPr/>
          <a:lstStyle/>
          <a:p>
            <a:pPr defTabSz="775290">
              <a:defRPr/>
            </a:pPr>
            <a:endParaRPr lang="en-GB" sz="1526"/>
          </a:p>
        </p:txBody>
      </p:sp>
      <p:sp>
        <p:nvSpPr>
          <p:cNvPr id="84" name="Rectangle 2203">
            <a:extLst>
              <a:ext uri="{FF2B5EF4-FFF2-40B4-BE49-F238E27FC236}">
                <a16:creationId xmlns:a16="http://schemas.microsoft.com/office/drawing/2014/main" id="{D452E7F1-D57F-44F5-BCD2-31F3AAD56A2B}"/>
              </a:ext>
            </a:extLst>
          </p:cNvPr>
          <p:cNvSpPr>
            <a:spLocks noChangeArrowheads="1"/>
          </p:cNvSpPr>
          <p:nvPr/>
        </p:nvSpPr>
        <p:spPr bwMode="auto">
          <a:xfrm>
            <a:off x="3889131" y="4790343"/>
            <a:ext cx="1103435" cy="68433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775290">
              <a:defRPr/>
            </a:pPr>
            <a:endParaRPr lang="en-GB" sz="1526"/>
          </a:p>
        </p:txBody>
      </p:sp>
      <p:grpSp>
        <p:nvGrpSpPr>
          <p:cNvPr id="29714" name="Group 128">
            <a:extLst>
              <a:ext uri="{FF2B5EF4-FFF2-40B4-BE49-F238E27FC236}">
                <a16:creationId xmlns:a16="http://schemas.microsoft.com/office/drawing/2014/main" id="{7DC499A0-2269-4B06-8159-BB7AAF448E72}"/>
              </a:ext>
            </a:extLst>
          </p:cNvPr>
          <p:cNvGrpSpPr>
            <a:grpSpLocks/>
          </p:cNvGrpSpPr>
          <p:nvPr/>
        </p:nvGrpSpPr>
        <p:grpSpPr bwMode="auto">
          <a:xfrm>
            <a:off x="3925766" y="4826977"/>
            <a:ext cx="272562" cy="272562"/>
            <a:chOff x="4508054" y="3976347"/>
            <a:chExt cx="366134" cy="366134"/>
          </a:xfrm>
        </p:grpSpPr>
        <p:grpSp>
          <p:nvGrpSpPr>
            <p:cNvPr id="30315" name="Group 129">
              <a:extLst>
                <a:ext uri="{FF2B5EF4-FFF2-40B4-BE49-F238E27FC236}">
                  <a16:creationId xmlns:a16="http://schemas.microsoft.com/office/drawing/2014/main" id="{681F4EAE-9A15-4354-8B23-F6FA94EEE8E4}"/>
                </a:ext>
              </a:extLst>
            </p:cNvPr>
            <p:cNvGrpSpPr>
              <a:grpSpLocks/>
            </p:cNvGrpSpPr>
            <p:nvPr/>
          </p:nvGrpSpPr>
          <p:grpSpPr bwMode="auto">
            <a:xfrm>
              <a:off x="4555586" y="4020906"/>
              <a:ext cx="272939" cy="272446"/>
              <a:chOff x="-1551782" y="1749426"/>
              <a:chExt cx="877887" cy="876300"/>
            </a:xfrm>
          </p:grpSpPr>
          <p:sp>
            <p:nvSpPr>
              <p:cNvPr id="132" name="Freeform 22">
                <a:extLst>
                  <a:ext uri="{FF2B5EF4-FFF2-40B4-BE49-F238E27FC236}">
                    <a16:creationId xmlns:a16="http://schemas.microsoft.com/office/drawing/2014/main" id="{DD035819-A4C2-4AC7-AC0B-A2CDFBC8C561}"/>
                  </a:ext>
                </a:extLst>
              </p:cNvPr>
              <p:cNvSpPr>
                <a:spLocks/>
              </p:cNvSpPr>
              <p:nvPr/>
            </p:nvSpPr>
            <p:spPr bwMode="auto">
              <a:xfrm>
                <a:off x="-1552711" y="1751731"/>
                <a:ext cx="880065" cy="873732"/>
              </a:xfrm>
              <a:custGeom>
                <a:avLst/>
                <a:gdLst>
                  <a:gd name="T0" fmla="*/ 115 w 231"/>
                  <a:gd name="T1" fmla="*/ 115 h 231"/>
                  <a:gd name="T2" fmla="*/ 227 w 231"/>
                  <a:gd name="T3" fmla="*/ 87 h 231"/>
                  <a:gd name="T4" fmla="*/ 231 w 231"/>
                  <a:gd name="T5" fmla="*/ 115 h 231"/>
                  <a:gd name="T6" fmla="*/ 115 w 231"/>
                  <a:gd name="T7" fmla="*/ 231 h 231"/>
                  <a:gd name="T8" fmla="*/ 0 w 231"/>
                  <a:gd name="T9" fmla="*/ 115 h 231"/>
                  <a:gd name="T10" fmla="*/ 115 w 231"/>
                  <a:gd name="T11" fmla="*/ 0 h 231"/>
                  <a:gd name="T12" fmla="*/ 143 w 231"/>
                  <a:gd name="T13" fmla="*/ 3 h 231"/>
                  <a:gd name="T14" fmla="*/ 115 w 231"/>
                  <a:gd name="T15" fmla="*/ 115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231">
                    <a:moveTo>
                      <a:pt x="115" y="115"/>
                    </a:moveTo>
                    <a:cubicBezTo>
                      <a:pt x="227" y="87"/>
                      <a:pt x="227" y="87"/>
                      <a:pt x="227" y="87"/>
                    </a:cubicBezTo>
                    <a:cubicBezTo>
                      <a:pt x="229" y="96"/>
                      <a:pt x="231" y="106"/>
                      <a:pt x="231" y="115"/>
                    </a:cubicBezTo>
                    <a:cubicBezTo>
                      <a:pt x="231" y="179"/>
                      <a:pt x="179" y="231"/>
                      <a:pt x="115" y="231"/>
                    </a:cubicBezTo>
                    <a:cubicBezTo>
                      <a:pt x="51" y="231"/>
                      <a:pt x="0" y="179"/>
                      <a:pt x="0" y="115"/>
                    </a:cubicBezTo>
                    <a:cubicBezTo>
                      <a:pt x="0" y="51"/>
                      <a:pt x="51" y="0"/>
                      <a:pt x="115" y="0"/>
                    </a:cubicBezTo>
                    <a:cubicBezTo>
                      <a:pt x="125" y="0"/>
                      <a:pt x="134" y="1"/>
                      <a:pt x="143" y="3"/>
                    </a:cubicBezTo>
                    <a:lnTo>
                      <a:pt x="115" y="115"/>
                    </a:lnTo>
                    <a:close/>
                  </a:path>
                </a:pathLst>
              </a:custGeom>
              <a:solidFill>
                <a:schemeClr val="accent1">
                  <a:lumMod val="75000"/>
                </a:schemeClr>
              </a:solidFill>
              <a:ln w="9525" cap="rnd">
                <a:noFill/>
                <a:prstDash val="solid"/>
                <a:round/>
                <a:headEnd/>
                <a:tailEnd/>
              </a:ln>
              <a:extLst/>
            </p:spPr>
            <p:txBody>
              <a:bodyPr/>
              <a:lstStyle/>
              <a:p>
                <a:pPr defTabSz="775290">
                  <a:defRPr/>
                </a:pPr>
                <a:endParaRPr lang="en-GB" sz="1526"/>
              </a:p>
            </p:txBody>
          </p:sp>
          <p:sp>
            <p:nvSpPr>
              <p:cNvPr id="133" name="Freeform 23">
                <a:extLst>
                  <a:ext uri="{FF2B5EF4-FFF2-40B4-BE49-F238E27FC236}">
                    <a16:creationId xmlns:a16="http://schemas.microsoft.com/office/drawing/2014/main" id="{EC248D1A-3306-4AE2-AF3D-22063D1B94C9}"/>
                  </a:ext>
                </a:extLst>
              </p:cNvPr>
              <p:cNvSpPr>
                <a:spLocks/>
              </p:cNvSpPr>
              <p:nvPr/>
            </p:nvSpPr>
            <p:spPr bwMode="auto">
              <a:xfrm>
                <a:off x="-1115846" y="1764394"/>
                <a:ext cx="424207" cy="424201"/>
              </a:xfrm>
              <a:custGeom>
                <a:avLst/>
                <a:gdLst>
                  <a:gd name="T0" fmla="*/ 112 w 112"/>
                  <a:gd name="T1" fmla="*/ 84 h 112"/>
                  <a:gd name="T2" fmla="*/ 0 w 112"/>
                  <a:gd name="T3" fmla="*/ 112 h 112"/>
                  <a:gd name="T4" fmla="*/ 28 w 112"/>
                  <a:gd name="T5" fmla="*/ 0 h 112"/>
                  <a:gd name="T6" fmla="*/ 112 w 112"/>
                  <a:gd name="T7" fmla="*/ 84 h 112"/>
                </a:gdLst>
                <a:ahLst/>
                <a:cxnLst>
                  <a:cxn ang="0">
                    <a:pos x="T0" y="T1"/>
                  </a:cxn>
                  <a:cxn ang="0">
                    <a:pos x="T2" y="T3"/>
                  </a:cxn>
                  <a:cxn ang="0">
                    <a:pos x="T4" y="T5"/>
                  </a:cxn>
                  <a:cxn ang="0">
                    <a:pos x="T6" y="T7"/>
                  </a:cxn>
                </a:cxnLst>
                <a:rect l="0" t="0" r="r" b="b"/>
                <a:pathLst>
                  <a:path w="112" h="112">
                    <a:moveTo>
                      <a:pt x="112" y="84"/>
                    </a:moveTo>
                    <a:cubicBezTo>
                      <a:pt x="0" y="112"/>
                      <a:pt x="0" y="112"/>
                      <a:pt x="0" y="112"/>
                    </a:cubicBezTo>
                    <a:cubicBezTo>
                      <a:pt x="28" y="0"/>
                      <a:pt x="28" y="0"/>
                      <a:pt x="28" y="0"/>
                    </a:cubicBezTo>
                    <a:cubicBezTo>
                      <a:pt x="69" y="11"/>
                      <a:pt x="102" y="43"/>
                      <a:pt x="112" y="84"/>
                    </a:cubicBezTo>
                    <a:close/>
                  </a:path>
                </a:pathLst>
              </a:custGeom>
              <a:solidFill>
                <a:schemeClr val="accent1">
                  <a:lumMod val="50000"/>
                </a:schemeClr>
              </a:solidFill>
              <a:ln w="9525" cap="rnd">
                <a:noFill/>
                <a:prstDash val="solid"/>
                <a:round/>
                <a:headEnd/>
                <a:tailEnd/>
              </a:ln>
              <a:extLst/>
            </p:spPr>
            <p:txBody>
              <a:bodyPr/>
              <a:lstStyle/>
              <a:p>
                <a:pPr defTabSz="775290">
                  <a:defRPr/>
                </a:pPr>
                <a:endParaRPr lang="en-GB" sz="1526"/>
              </a:p>
            </p:txBody>
          </p:sp>
        </p:grpSp>
        <p:sp>
          <p:nvSpPr>
            <p:cNvPr id="131" name="Donut 130">
              <a:extLst>
                <a:ext uri="{FF2B5EF4-FFF2-40B4-BE49-F238E27FC236}">
                  <a16:creationId xmlns:a16="http://schemas.microsoft.com/office/drawing/2014/main" id="{731A1381-AA47-474B-AB17-61DE36EEC95F}"/>
                </a:ext>
              </a:extLst>
            </p:cNvPr>
            <p:cNvSpPr/>
            <p:nvPr/>
          </p:nvSpPr>
          <p:spPr>
            <a:xfrm>
              <a:off x="4508054" y="3976347"/>
              <a:ext cx="366134" cy="366134"/>
            </a:xfrm>
            <a:prstGeom prst="donut">
              <a:avLst>
                <a:gd name="adj" fmla="val 3881"/>
              </a:avLst>
            </a:prstGeom>
            <a:solidFill>
              <a:schemeClr val="accent1">
                <a:lumMod val="75000"/>
              </a:schemeClr>
            </a:solidFill>
            <a:ln w="9525" cap="rnd">
              <a:noFill/>
              <a:prstDash val="solid"/>
              <a:round/>
              <a:headEnd/>
              <a:tailEnd/>
            </a:ln>
          </p:spPr>
          <p:txBody>
            <a:bodyPr/>
            <a:lstStyle/>
            <a:p>
              <a:pPr defTabSz="775290">
                <a:defRPr/>
              </a:pPr>
              <a:endParaRPr lang="en-GB" sz="1526"/>
            </a:p>
          </p:txBody>
        </p:sp>
      </p:grpSp>
      <p:grpSp>
        <p:nvGrpSpPr>
          <p:cNvPr id="29715" name="Group 133">
            <a:extLst>
              <a:ext uri="{FF2B5EF4-FFF2-40B4-BE49-F238E27FC236}">
                <a16:creationId xmlns:a16="http://schemas.microsoft.com/office/drawing/2014/main" id="{8730B4FA-CD05-49A7-9D50-2490D3C3A7BE}"/>
              </a:ext>
            </a:extLst>
          </p:cNvPr>
          <p:cNvGrpSpPr>
            <a:grpSpLocks/>
          </p:cNvGrpSpPr>
          <p:nvPr/>
        </p:nvGrpSpPr>
        <p:grpSpPr bwMode="auto">
          <a:xfrm>
            <a:off x="4400551" y="4847492"/>
            <a:ext cx="487973" cy="148004"/>
            <a:chOff x="4929049" y="4004678"/>
            <a:chExt cx="490702" cy="148635"/>
          </a:xfrm>
        </p:grpSpPr>
        <p:grpSp>
          <p:nvGrpSpPr>
            <p:cNvPr id="30300" name="Group 134">
              <a:extLst>
                <a:ext uri="{FF2B5EF4-FFF2-40B4-BE49-F238E27FC236}">
                  <a16:creationId xmlns:a16="http://schemas.microsoft.com/office/drawing/2014/main" id="{A114207A-DD6D-466C-8534-8CB51731F295}"/>
                </a:ext>
              </a:extLst>
            </p:cNvPr>
            <p:cNvGrpSpPr>
              <a:grpSpLocks/>
            </p:cNvGrpSpPr>
            <p:nvPr/>
          </p:nvGrpSpPr>
          <p:grpSpPr bwMode="auto">
            <a:xfrm>
              <a:off x="4929049" y="4004678"/>
              <a:ext cx="148635" cy="148635"/>
              <a:chOff x="4508054" y="3976347"/>
              <a:chExt cx="366134" cy="366134"/>
            </a:xfrm>
          </p:grpSpPr>
          <p:grpSp>
            <p:nvGrpSpPr>
              <p:cNvPr id="30311" name="Group 145">
                <a:extLst>
                  <a:ext uri="{FF2B5EF4-FFF2-40B4-BE49-F238E27FC236}">
                    <a16:creationId xmlns:a16="http://schemas.microsoft.com/office/drawing/2014/main" id="{B419DF93-026A-450E-89C9-20CA936097B2}"/>
                  </a:ext>
                </a:extLst>
              </p:cNvPr>
              <p:cNvGrpSpPr>
                <a:grpSpLocks/>
              </p:cNvGrpSpPr>
              <p:nvPr/>
            </p:nvGrpSpPr>
            <p:grpSpPr bwMode="auto">
              <a:xfrm>
                <a:off x="4555586" y="4020906"/>
                <a:ext cx="272939" cy="272446"/>
                <a:chOff x="-1551782" y="1749426"/>
                <a:chExt cx="877887" cy="876300"/>
              </a:xfrm>
            </p:grpSpPr>
            <p:sp>
              <p:nvSpPr>
                <p:cNvPr id="148" name="Freeform 22">
                  <a:extLst>
                    <a:ext uri="{FF2B5EF4-FFF2-40B4-BE49-F238E27FC236}">
                      <a16:creationId xmlns:a16="http://schemas.microsoft.com/office/drawing/2014/main" id="{87543600-E485-4912-BD09-E9A442F23140}"/>
                    </a:ext>
                  </a:extLst>
                </p:cNvPr>
                <p:cNvSpPr>
                  <a:spLocks/>
                </p:cNvSpPr>
                <p:nvPr/>
              </p:nvSpPr>
              <p:spPr bwMode="auto">
                <a:xfrm>
                  <a:off x="-1552893" y="1746025"/>
                  <a:ext cx="875644" cy="874486"/>
                </a:xfrm>
                <a:custGeom>
                  <a:avLst/>
                  <a:gdLst>
                    <a:gd name="T0" fmla="*/ 115 w 231"/>
                    <a:gd name="T1" fmla="*/ 115 h 231"/>
                    <a:gd name="T2" fmla="*/ 227 w 231"/>
                    <a:gd name="T3" fmla="*/ 87 h 231"/>
                    <a:gd name="T4" fmla="*/ 231 w 231"/>
                    <a:gd name="T5" fmla="*/ 115 h 231"/>
                    <a:gd name="T6" fmla="*/ 115 w 231"/>
                    <a:gd name="T7" fmla="*/ 231 h 231"/>
                    <a:gd name="T8" fmla="*/ 0 w 231"/>
                    <a:gd name="T9" fmla="*/ 115 h 231"/>
                    <a:gd name="T10" fmla="*/ 115 w 231"/>
                    <a:gd name="T11" fmla="*/ 0 h 231"/>
                    <a:gd name="T12" fmla="*/ 143 w 231"/>
                    <a:gd name="T13" fmla="*/ 3 h 231"/>
                    <a:gd name="T14" fmla="*/ 115 w 231"/>
                    <a:gd name="T15" fmla="*/ 115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231">
                      <a:moveTo>
                        <a:pt x="115" y="115"/>
                      </a:moveTo>
                      <a:cubicBezTo>
                        <a:pt x="227" y="87"/>
                        <a:pt x="227" y="87"/>
                        <a:pt x="227" y="87"/>
                      </a:cubicBezTo>
                      <a:cubicBezTo>
                        <a:pt x="229" y="96"/>
                        <a:pt x="231" y="106"/>
                        <a:pt x="231" y="115"/>
                      </a:cubicBezTo>
                      <a:cubicBezTo>
                        <a:pt x="231" y="179"/>
                        <a:pt x="179" y="231"/>
                        <a:pt x="115" y="231"/>
                      </a:cubicBezTo>
                      <a:cubicBezTo>
                        <a:pt x="51" y="231"/>
                        <a:pt x="0" y="179"/>
                        <a:pt x="0" y="115"/>
                      </a:cubicBezTo>
                      <a:cubicBezTo>
                        <a:pt x="0" y="51"/>
                        <a:pt x="51" y="0"/>
                        <a:pt x="115" y="0"/>
                      </a:cubicBezTo>
                      <a:cubicBezTo>
                        <a:pt x="125" y="0"/>
                        <a:pt x="134" y="1"/>
                        <a:pt x="143" y="3"/>
                      </a:cubicBezTo>
                      <a:lnTo>
                        <a:pt x="115" y="115"/>
                      </a:lnTo>
                      <a:close/>
                    </a:path>
                  </a:pathLst>
                </a:custGeom>
                <a:solidFill>
                  <a:schemeClr val="accent1">
                    <a:lumMod val="75000"/>
                  </a:schemeClr>
                </a:solidFill>
                <a:ln w="9525" cap="rnd">
                  <a:noFill/>
                  <a:prstDash val="solid"/>
                  <a:round/>
                  <a:headEnd/>
                  <a:tailEnd/>
                </a:ln>
                <a:extLst/>
              </p:spPr>
              <p:txBody>
                <a:bodyPr/>
                <a:lstStyle/>
                <a:p>
                  <a:pPr defTabSz="775290">
                    <a:defRPr/>
                  </a:pPr>
                  <a:endParaRPr lang="en-GB" sz="1526"/>
                </a:p>
              </p:txBody>
            </p:sp>
            <p:sp>
              <p:nvSpPr>
                <p:cNvPr id="149" name="Freeform 23">
                  <a:extLst>
                    <a:ext uri="{FF2B5EF4-FFF2-40B4-BE49-F238E27FC236}">
                      <a16:creationId xmlns:a16="http://schemas.microsoft.com/office/drawing/2014/main" id="{B75D3BFB-E757-4EA0-B8C3-ABC542DD5190}"/>
                    </a:ext>
                  </a:extLst>
                </p:cNvPr>
                <p:cNvSpPr>
                  <a:spLocks/>
                </p:cNvSpPr>
                <p:nvPr/>
              </p:nvSpPr>
              <p:spPr bwMode="auto">
                <a:xfrm>
                  <a:off x="-1120906" y="1757689"/>
                  <a:ext cx="431979" cy="419751"/>
                </a:xfrm>
                <a:custGeom>
                  <a:avLst/>
                  <a:gdLst>
                    <a:gd name="T0" fmla="*/ 112 w 112"/>
                    <a:gd name="T1" fmla="*/ 84 h 112"/>
                    <a:gd name="T2" fmla="*/ 0 w 112"/>
                    <a:gd name="T3" fmla="*/ 112 h 112"/>
                    <a:gd name="T4" fmla="*/ 28 w 112"/>
                    <a:gd name="T5" fmla="*/ 0 h 112"/>
                    <a:gd name="T6" fmla="*/ 112 w 112"/>
                    <a:gd name="T7" fmla="*/ 84 h 112"/>
                  </a:gdLst>
                  <a:ahLst/>
                  <a:cxnLst>
                    <a:cxn ang="0">
                      <a:pos x="T0" y="T1"/>
                    </a:cxn>
                    <a:cxn ang="0">
                      <a:pos x="T2" y="T3"/>
                    </a:cxn>
                    <a:cxn ang="0">
                      <a:pos x="T4" y="T5"/>
                    </a:cxn>
                    <a:cxn ang="0">
                      <a:pos x="T6" y="T7"/>
                    </a:cxn>
                  </a:cxnLst>
                  <a:rect l="0" t="0" r="r" b="b"/>
                  <a:pathLst>
                    <a:path w="112" h="112">
                      <a:moveTo>
                        <a:pt x="112" y="84"/>
                      </a:moveTo>
                      <a:cubicBezTo>
                        <a:pt x="0" y="112"/>
                        <a:pt x="0" y="112"/>
                        <a:pt x="0" y="112"/>
                      </a:cubicBezTo>
                      <a:cubicBezTo>
                        <a:pt x="28" y="0"/>
                        <a:pt x="28" y="0"/>
                        <a:pt x="28" y="0"/>
                      </a:cubicBezTo>
                      <a:cubicBezTo>
                        <a:pt x="69" y="11"/>
                        <a:pt x="102" y="43"/>
                        <a:pt x="112" y="84"/>
                      </a:cubicBezTo>
                      <a:close/>
                    </a:path>
                  </a:pathLst>
                </a:custGeom>
                <a:solidFill>
                  <a:schemeClr val="accent1">
                    <a:lumMod val="50000"/>
                  </a:schemeClr>
                </a:solidFill>
                <a:ln w="9525" cap="rnd">
                  <a:noFill/>
                  <a:prstDash val="solid"/>
                  <a:round/>
                  <a:headEnd/>
                  <a:tailEnd/>
                </a:ln>
                <a:extLst/>
              </p:spPr>
              <p:txBody>
                <a:bodyPr/>
                <a:lstStyle/>
                <a:p>
                  <a:pPr defTabSz="775290">
                    <a:defRPr/>
                  </a:pPr>
                  <a:endParaRPr lang="en-GB" sz="1526"/>
                </a:p>
              </p:txBody>
            </p:sp>
          </p:grpSp>
          <p:sp>
            <p:nvSpPr>
              <p:cNvPr id="147" name="Donut 146">
                <a:extLst>
                  <a:ext uri="{FF2B5EF4-FFF2-40B4-BE49-F238E27FC236}">
                    <a16:creationId xmlns:a16="http://schemas.microsoft.com/office/drawing/2014/main" id="{F3F52631-3DB2-4E6B-99E6-992AA14B3DAD}"/>
                  </a:ext>
                </a:extLst>
              </p:cNvPr>
              <p:cNvSpPr/>
              <p:nvPr/>
            </p:nvSpPr>
            <p:spPr>
              <a:xfrm>
                <a:off x="4508054" y="3976347"/>
                <a:ext cx="366616" cy="366134"/>
              </a:xfrm>
              <a:prstGeom prst="donut">
                <a:avLst>
                  <a:gd name="adj" fmla="val 3881"/>
                </a:avLst>
              </a:prstGeom>
              <a:solidFill>
                <a:schemeClr val="accent1">
                  <a:lumMod val="75000"/>
                </a:schemeClr>
              </a:solidFill>
              <a:ln w="9525" cap="rnd">
                <a:noFill/>
                <a:prstDash val="solid"/>
                <a:round/>
                <a:headEnd/>
                <a:tailEnd/>
              </a:ln>
            </p:spPr>
            <p:txBody>
              <a:bodyPr/>
              <a:lstStyle/>
              <a:p>
                <a:pPr defTabSz="775290">
                  <a:defRPr/>
                </a:pPr>
                <a:endParaRPr lang="en-GB" sz="1526"/>
              </a:p>
            </p:txBody>
          </p:sp>
        </p:grpSp>
        <p:grpSp>
          <p:nvGrpSpPr>
            <p:cNvPr id="30301" name="Group 135">
              <a:extLst>
                <a:ext uri="{FF2B5EF4-FFF2-40B4-BE49-F238E27FC236}">
                  <a16:creationId xmlns:a16="http://schemas.microsoft.com/office/drawing/2014/main" id="{D261779E-22A1-48C0-9E87-A77BFB35AD15}"/>
                </a:ext>
              </a:extLst>
            </p:cNvPr>
            <p:cNvGrpSpPr>
              <a:grpSpLocks/>
            </p:cNvGrpSpPr>
            <p:nvPr/>
          </p:nvGrpSpPr>
          <p:grpSpPr bwMode="auto">
            <a:xfrm flipH="1">
              <a:off x="5106562" y="4004678"/>
              <a:ext cx="148635" cy="148635"/>
              <a:chOff x="4508054" y="3976347"/>
              <a:chExt cx="366134" cy="366134"/>
            </a:xfrm>
          </p:grpSpPr>
          <p:grpSp>
            <p:nvGrpSpPr>
              <p:cNvPr id="30307" name="Group 141">
                <a:extLst>
                  <a:ext uri="{FF2B5EF4-FFF2-40B4-BE49-F238E27FC236}">
                    <a16:creationId xmlns:a16="http://schemas.microsoft.com/office/drawing/2014/main" id="{9D15228C-13E8-4CEB-9048-841B1727228A}"/>
                  </a:ext>
                </a:extLst>
              </p:cNvPr>
              <p:cNvGrpSpPr>
                <a:grpSpLocks/>
              </p:cNvGrpSpPr>
              <p:nvPr/>
            </p:nvGrpSpPr>
            <p:grpSpPr bwMode="auto">
              <a:xfrm>
                <a:off x="4555586" y="4020906"/>
                <a:ext cx="272939" cy="272446"/>
                <a:chOff x="-1551782" y="1749426"/>
                <a:chExt cx="877887" cy="876300"/>
              </a:xfrm>
            </p:grpSpPr>
            <p:sp>
              <p:nvSpPr>
                <p:cNvPr id="144" name="Freeform 22">
                  <a:extLst>
                    <a:ext uri="{FF2B5EF4-FFF2-40B4-BE49-F238E27FC236}">
                      <a16:creationId xmlns:a16="http://schemas.microsoft.com/office/drawing/2014/main" id="{456C0953-9EE2-48FE-8960-1DD6B3894576}"/>
                    </a:ext>
                  </a:extLst>
                </p:cNvPr>
                <p:cNvSpPr>
                  <a:spLocks/>
                </p:cNvSpPr>
                <p:nvPr/>
              </p:nvSpPr>
              <p:spPr bwMode="auto">
                <a:xfrm>
                  <a:off x="-1549031" y="1746025"/>
                  <a:ext cx="875644" cy="874486"/>
                </a:xfrm>
                <a:custGeom>
                  <a:avLst/>
                  <a:gdLst>
                    <a:gd name="T0" fmla="*/ 115 w 231"/>
                    <a:gd name="T1" fmla="*/ 115 h 231"/>
                    <a:gd name="T2" fmla="*/ 227 w 231"/>
                    <a:gd name="T3" fmla="*/ 87 h 231"/>
                    <a:gd name="T4" fmla="*/ 231 w 231"/>
                    <a:gd name="T5" fmla="*/ 115 h 231"/>
                    <a:gd name="T6" fmla="*/ 115 w 231"/>
                    <a:gd name="T7" fmla="*/ 231 h 231"/>
                    <a:gd name="T8" fmla="*/ 0 w 231"/>
                    <a:gd name="T9" fmla="*/ 115 h 231"/>
                    <a:gd name="T10" fmla="*/ 115 w 231"/>
                    <a:gd name="T11" fmla="*/ 0 h 231"/>
                    <a:gd name="T12" fmla="*/ 143 w 231"/>
                    <a:gd name="T13" fmla="*/ 3 h 231"/>
                    <a:gd name="T14" fmla="*/ 115 w 231"/>
                    <a:gd name="T15" fmla="*/ 115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231">
                      <a:moveTo>
                        <a:pt x="115" y="115"/>
                      </a:moveTo>
                      <a:cubicBezTo>
                        <a:pt x="227" y="87"/>
                        <a:pt x="227" y="87"/>
                        <a:pt x="227" y="87"/>
                      </a:cubicBezTo>
                      <a:cubicBezTo>
                        <a:pt x="229" y="96"/>
                        <a:pt x="231" y="106"/>
                        <a:pt x="231" y="115"/>
                      </a:cubicBezTo>
                      <a:cubicBezTo>
                        <a:pt x="231" y="179"/>
                        <a:pt x="179" y="231"/>
                        <a:pt x="115" y="231"/>
                      </a:cubicBezTo>
                      <a:cubicBezTo>
                        <a:pt x="51" y="231"/>
                        <a:pt x="0" y="179"/>
                        <a:pt x="0" y="115"/>
                      </a:cubicBezTo>
                      <a:cubicBezTo>
                        <a:pt x="0" y="51"/>
                        <a:pt x="51" y="0"/>
                        <a:pt x="115" y="0"/>
                      </a:cubicBezTo>
                      <a:cubicBezTo>
                        <a:pt x="125" y="0"/>
                        <a:pt x="134" y="1"/>
                        <a:pt x="143" y="3"/>
                      </a:cubicBezTo>
                      <a:lnTo>
                        <a:pt x="115" y="115"/>
                      </a:lnTo>
                      <a:close/>
                    </a:path>
                  </a:pathLst>
                </a:custGeom>
                <a:solidFill>
                  <a:schemeClr val="accent1">
                    <a:lumMod val="75000"/>
                  </a:schemeClr>
                </a:solidFill>
                <a:ln w="9525" cap="rnd">
                  <a:noFill/>
                  <a:prstDash val="solid"/>
                  <a:round/>
                  <a:headEnd/>
                  <a:tailEnd/>
                </a:ln>
                <a:extLst/>
              </p:spPr>
              <p:txBody>
                <a:bodyPr/>
                <a:lstStyle/>
                <a:p>
                  <a:pPr defTabSz="775290">
                    <a:defRPr/>
                  </a:pPr>
                  <a:endParaRPr lang="en-GB" sz="1526"/>
                </a:p>
              </p:txBody>
            </p:sp>
            <p:sp>
              <p:nvSpPr>
                <p:cNvPr id="145" name="Freeform 23">
                  <a:extLst>
                    <a:ext uri="{FF2B5EF4-FFF2-40B4-BE49-F238E27FC236}">
                      <a16:creationId xmlns:a16="http://schemas.microsoft.com/office/drawing/2014/main" id="{D24CC9CC-CB07-40CE-8023-4C27E216EFDA}"/>
                    </a:ext>
                  </a:extLst>
                </p:cNvPr>
                <p:cNvSpPr>
                  <a:spLocks/>
                </p:cNvSpPr>
                <p:nvPr/>
              </p:nvSpPr>
              <p:spPr bwMode="auto">
                <a:xfrm>
                  <a:off x="-1117045" y="1757689"/>
                  <a:ext cx="431979" cy="419751"/>
                </a:xfrm>
                <a:custGeom>
                  <a:avLst/>
                  <a:gdLst>
                    <a:gd name="T0" fmla="*/ 112 w 112"/>
                    <a:gd name="T1" fmla="*/ 84 h 112"/>
                    <a:gd name="T2" fmla="*/ 0 w 112"/>
                    <a:gd name="T3" fmla="*/ 112 h 112"/>
                    <a:gd name="T4" fmla="*/ 28 w 112"/>
                    <a:gd name="T5" fmla="*/ 0 h 112"/>
                    <a:gd name="T6" fmla="*/ 112 w 112"/>
                    <a:gd name="T7" fmla="*/ 84 h 112"/>
                  </a:gdLst>
                  <a:ahLst/>
                  <a:cxnLst>
                    <a:cxn ang="0">
                      <a:pos x="T0" y="T1"/>
                    </a:cxn>
                    <a:cxn ang="0">
                      <a:pos x="T2" y="T3"/>
                    </a:cxn>
                    <a:cxn ang="0">
                      <a:pos x="T4" y="T5"/>
                    </a:cxn>
                    <a:cxn ang="0">
                      <a:pos x="T6" y="T7"/>
                    </a:cxn>
                  </a:cxnLst>
                  <a:rect l="0" t="0" r="r" b="b"/>
                  <a:pathLst>
                    <a:path w="112" h="112">
                      <a:moveTo>
                        <a:pt x="112" y="84"/>
                      </a:moveTo>
                      <a:cubicBezTo>
                        <a:pt x="0" y="112"/>
                        <a:pt x="0" y="112"/>
                        <a:pt x="0" y="112"/>
                      </a:cubicBezTo>
                      <a:cubicBezTo>
                        <a:pt x="28" y="0"/>
                        <a:pt x="28" y="0"/>
                        <a:pt x="28" y="0"/>
                      </a:cubicBezTo>
                      <a:cubicBezTo>
                        <a:pt x="69" y="11"/>
                        <a:pt x="102" y="43"/>
                        <a:pt x="112" y="84"/>
                      </a:cubicBezTo>
                      <a:close/>
                    </a:path>
                  </a:pathLst>
                </a:custGeom>
                <a:solidFill>
                  <a:schemeClr val="accent1">
                    <a:lumMod val="50000"/>
                  </a:schemeClr>
                </a:solidFill>
                <a:ln w="9525" cap="rnd">
                  <a:noFill/>
                  <a:prstDash val="solid"/>
                  <a:round/>
                  <a:headEnd/>
                  <a:tailEnd/>
                </a:ln>
                <a:extLst/>
              </p:spPr>
              <p:txBody>
                <a:bodyPr/>
                <a:lstStyle/>
                <a:p>
                  <a:pPr defTabSz="775290">
                    <a:defRPr/>
                  </a:pPr>
                  <a:endParaRPr lang="en-GB" sz="1526"/>
                </a:p>
              </p:txBody>
            </p:sp>
          </p:grpSp>
          <p:sp>
            <p:nvSpPr>
              <p:cNvPr id="143" name="Donut 142">
                <a:extLst>
                  <a:ext uri="{FF2B5EF4-FFF2-40B4-BE49-F238E27FC236}">
                    <a16:creationId xmlns:a16="http://schemas.microsoft.com/office/drawing/2014/main" id="{BE4CC4BA-F322-456A-8EB3-23E2B9DFD352}"/>
                  </a:ext>
                </a:extLst>
              </p:cNvPr>
              <p:cNvSpPr/>
              <p:nvPr/>
            </p:nvSpPr>
            <p:spPr>
              <a:xfrm>
                <a:off x="4509254" y="3976347"/>
                <a:ext cx="366616" cy="366134"/>
              </a:xfrm>
              <a:prstGeom prst="donut">
                <a:avLst>
                  <a:gd name="adj" fmla="val 3881"/>
                </a:avLst>
              </a:prstGeom>
              <a:solidFill>
                <a:schemeClr val="accent1">
                  <a:lumMod val="75000"/>
                </a:schemeClr>
              </a:solidFill>
              <a:ln w="9525" cap="rnd">
                <a:noFill/>
                <a:prstDash val="solid"/>
                <a:round/>
                <a:headEnd/>
                <a:tailEnd/>
              </a:ln>
            </p:spPr>
            <p:txBody>
              <a:bodyPr/>
              <a:lstStyle/>
              <a:p>
                <a:pPr defTabSz="775290">
                  <a:defRPr/>
                </a:pPr>
                <a:endParaRPr lang="en-GB" sz="1526"/>
              </a:p>
            </p:txBody>
          </p:sp>
        </p:grpSp>
        <p:grpSp>
          <p:nvGrpSpPr>
            <p:cNvPr id="30302" name="Group 136">
              <a:extLst>
                <a:ext uri="{FF2B5EF4-FFF2-40B4-BE49-F238E27FC236}">
                  <a16:creationId xmlns:a16="http://schemas.microsoft.com/office/drawing/2014/main" id="{2BAA3963-B172-4548-AB4E-2B62F76C2FD1}"/>
                </a:ext>
              </a:extLst>
            </p:cNvPr>
            <p:cNvGrpSpPr>
              <a:grpSpLocks/>
            </p:cNvGrpSpPr>
            <p:nvPr/>
          </p:nvGrpSpPr>
          <p:grpSpPr bwMode="auto">
            <a:xfrm flipH="1">
              <a:off x="5271116" y="4004678"/>
              <a:ext cx="148635" cy="148635"/>
              <a:chOff x="4508054" y="3976347"/>
              <a:chExt cx="366134" cy="366134"/>
            </a:xfrm>
          </p:grpSpPr>
          <p:grpSp>
            <p:nvGrpSpPr>
              <p:cNvPr id="30303" name="Group 137">
                <a:extLst>
                  <a:ext uri="{FF2B5EF4-FFF2-40B4-BE49-F238E27FC236}">
                    <a16:creationId xmlns:a16="http://schemas.microsoft.com/office/drawing/2014/main" id="{9F87076C-4FC7-41E8-8D0D-469AF8449309}"/>
                  </a:ext>
                </a:extLst>
              </p:cNvPr>
              <p:cNvGrpSpPr>
                <a:grpSpLocks/>
              </p:cNvGrpSpPr>
              <p:nvPr/>
            </p:nvGrpSpPr>
            <p:grpSpPr bwMode="auto">
              <a:xfrm>
                <a:off x="4555586" y="4020906"/>
                <a:ext cx="272939" cy="272446"/>
                <a:chOff x="-1551782" y="1749426"/>
                <a:chExt cx="877887" cy="876300"/>
              </a:xfrm>
            </p:grpSpPr>
            <p:sp>
              <p:nvSpPr>
                <p:cNvPr id="140" name="Freeform 22">
                  <a:extLst>
                    <a:ext uri="{FF2B5EF4-FFF2-40B4-BE49-F238E27FC236}">
                      <a16:creationId xmlns:a16="http://schemas.microsoft.com/office/drawing/2014/main" id="{68F07851-5558-4030-B336-D299E788784C}"/>
                    </a:ext>
                  </a:extLst>
                </p:cNvPr>
                <p:cNvSpPr>
                  <a:spLocks/>
                </p:cNvSpPr>
                <p:nvPr/>
              </p:nvSpPr>
              <p:spPr bwMode="auto">
                <a:xfrm>
                  <a:off x="-1552893" y="1746025"/>
                  <a:ext cx="875644" cy="874486"/>
                </a:xfrm>
                <a:custGeom>
                  <a:avLst/>
                  <a:gdLst>
                    <a:gd name="T0" fmla="*/ 115 w 231"/>
                    <a:gd name="T1" fmla="*/ 115 h 231"/>
                    <a:gd name="T2" fmla="*/ 227 w 231"/>
                    <a:gd name="T3" fmla="*/ 87 h 231"/>
                    <a:gd name="T4" fmla="*/ 231 w 231"/>
                    <a:gd name="T5" fmla="*/ 115 h 231"/>
                    <a:gd name="T6" fmla="*/ 115 w 231"/>
                    <a:gd name="T7" fmla="*/ 231 h 231"/>
                    <a:gd name="T8" fmla="*/ 0 w 231"/>
                    <a:gd name="T9" fmla="*/ 115 h 231"/>
                    <a:gd name="T10" fmla="*/ 115 w 231"/>
                    <a:gd name="T11" fmla="*/ 0 h 231"/>
                    <a:gd name="T12" fmla="*/ 143 w 231"/>
                    <a:gd name="T13" fmla="*/ 3 h 231"/>
                    <a:gd name="T14" fmla="*/ 115 w 231"/>
                    <a:gd name="T15" fmla="*/ 115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231">
                      <a:moveTo>
                        <a:pt x="115" y="115"/>
                      </a:moveTo>
                      <a:cubicBezTo>
                        <a:pt x="227" y="87"/>
                        <a:pt x="227" y="87"/>
                        <a:pt x="227" y="87"/>
                      </a:cubicBezTo>
                      <a:cubicBezTo>
                        <a:pt x="229" y="96"/>
                        <a:pt x="231" y="106"/>
                        <a:pt x="231" y="115"/>
                      </a:cubicBezTo>
                      <a:cubicBezTo>
                        <a:pt x="231" y="179"/>
                        <a:pt x="179" y="231"/>
                        <a:pt x="115" y="231"/>
                      </a:cubicBezTo>
                      <a:cubicBezTo>
                        <a:pt x="51" y="231"/>
                        <a:pt x="0" y="179"/>
                        <a:pt x="0" y="115"/>
                      </a:cubicBezTo>
                      <a:cubicBezTo>
                        <a:pt x="0" y="51"/>
                        <a:pt x="51" y="0"/>
                        <a:pt x="115" y="0"/>
                      </a:cubicBezTo>
                      <a:cubicBezTo>
                        <a:pt x="125" y="0"/>
                        <a:pt x="134" y="1"/>
                        <a:pt x="143" y="3"/>
                      </a:cubicBezTo>
                      <a:lnTo>
                        <a:pt x="115" y="115"/>
                      </a:lnTo>
                      <a:close/>
                    </a:path>
                  </a:pathLst>
                </a:custGeom>
                <a:solidFill>
                  <a:schemeClr val="accent1">
                    <a:lumMod val="75000"/>
                  </a:schemeClr>
                </a:solidFill>
                <a:ln w="9525" cap="rnd">
                  <a:noFill/>
                  <a:prstDash val="solid"/>
                  <a:round/>
                  <a:headEnd/>
                  <a:tailEnd/>
                </a:ln>
                <a:extLst/>
              </p:spPr>
              <p:txBody>
                <a:bodyPr/>
                <a:lstStyle/>
                <a:p>
                  <a:pPr defTabSz="775290">
                    <a:defRPr/>
                  </a:pPr>
                  <a:endParaRPr lang="en-GB" sz="1526"/>
                </a:p>
              </p:txBody>
            </p:sp>
            <p:sp>
              <p:nvSpPr>
                <p:cNvPr id="141" name="Freeform 23">
                  <a:extLst>
                    <a:ext uri="{FF2B5EF4-FFF2-40B4-BE49-F238E27FC236}">
                      <a16:creationId xmlns:a16="http://schemas.microsoft.com/office/drawing/2014/main" id="{D3F3F940-1476-4289-A351-B42254AC8332}"/>
                    </a:ext>
                  </a:extLst>
                </p:cNvPr>
                <p:cNvSpPr>
                  <a:spLocks/>
                </p:cNvSpPr>
                <p:nvPr/>
              </p:nvSpPr>
              <p:spPr bwMode="auto">
                <a:xfrm>
                  <a:off x="-1120906" y="1757689"/>
                  <a:ext cx="431979" cy="419751"/>
                </a:xfrm>
                <a:custGeom>
                  <a:avLst/>
                  <a:gdLst>
                    <a:gd name="T0" fmla="*/ 112 w 112"/>
                    <a:gd name="T1" fmla="*/ 84 h 112"/>
                    <a:gd name="T2" fmla="*/ 0 w 112"/>
                    <a:gd name="T3" fmla="*/ 112 h 112"/>
                    <a:gd name="T4" fmla="*/ 28 w 112"/>
                    <a:gd name="T5" fmla="*/ 0 h 112"/>
                    <a:gd name="T6" fmla="*/ 112 w 112"/>
                    <a:gd name="T7" fmla="*/ 84 h 112"/>
                  </a:gdLst>
                  <a:ahLst/>
                  <a:cxnLst>
                    <a:cxn ang="0">
                      <a:pos x="T0" y="T1"/>
                    </a:cxn>
                    <a:cxn ang="0">
                      <a:pos x="T2" y="T3"/>
                    </a:cxn>
                    <a:cxn ang="0">
                      <a:pos x="T4" y="T5"/>
                    </a:cxn>
                    <a:cxn ang="0">
                      <a:pos x="T6" y="T7"/>
                    </a:cxn>
                  </a:cxnLst>
                  <a:rect l="0" t="0" r="r" b="b"/>
                  <a:pathLst>
                    <a:path w="112" h="112">
                      <a:moveTo>
                        <a:pt x="112" y="84"/>
                      </a:moveTo>
                      <a:cubicBezTo>
                        <a:pt x="0" y="112"/>
                        <a:pt x="0" y="112"/>
                        <a:pt x="0" y="112"/>
                      </a:cubicBezTo>
                      <a:cubicBezTo>
                        <a:pt x="28" y="0"/>
                        <a:pt x="28" y="0"/>
                        <a:pt x="28" y="0"/>
                      </a:cubicBezTo>
                      <a:cubicBezTo>
                        <a:pt x="69" y="11"/>
                        <a:pt x="102" y="43"/>
                        <a:pt x="112" y="84"/>
                      </a:cubicBezTo>
                      <a:close/>
                    </a:path>
                  </a:pathLst>
                </a:custGeom>
                <a:solidFill>
                  <a:schemeClr val="accent1">
                    <a:lumMod val="50000"/>
                  </a:schemeClr>
                </a:solidFill>
                <a:ln w="9525" cap="rnd">
                  <a:noFill/>
                  <a:prstDash val="solid"/>
                  <a:round/>
                  <a:headEnd/>
                  <a:tailEnd/>
                </a:ln>
                <a:extLst/>
              </p:spPr>
              <p:txBody>
                <a:bodyPr/>
                <a:lstStyle/>
                <a:p>
                  <a:pPr defTabSz="775290">
                    <a:defRPr/>
                  </a:pPr>
                  <a:endParaRPr lang="en-GB" sz="1526"/>
                </a:p>
              </p:txBody>
            </p:sp>
          </p:grpSp>
          <p:sp>
            <p:nvSpPr>
              <p:cNvPr id="139" name="Donut 138">
                <a:extLst>
                  <a:ext uri="{FF2B5EF4-FFF2-40B4-BE49-F238E27FC236}">
                    <a16:creationId xmlns:a16="http://schemas.microsoft.com/office/drawing/2014/main" id="{92951773-D9FA-4C13-8920-53DE001CF3EF}"/>
                  </a:ext>
                </a:extLst>
              </p:cNvPr>
              <p:cNvSpPr/>
              <p:nvPr/>
            </p:nvSpPr>
            <p:spPr>
              <a:xfrm>
                <a:off x="4508054" y="3976347"/>
                <a:ext cx="366616" cy="366134"/>
              </a:xfrm>
              <a:prstGeom prst="donut">
                <a:avLst>
                  <a:gd name="adj" fmla="val 3881"/>
                </a:avLst>
              </a:prstGeom>
              <a:solidFill>
                <a:schemeClr val="accent1">
                  <a:lumMod val="75000"/>
                </a:schemeClr>
              </a:solidFill>
              <a:ln w="9525" cap="rnd">
                <a:noFill/>
                <a:prstDash val="solid"/>
                <a:round/>
                <a:headEnd/>
                <a:tailEnd/>
              </a:ln>
            </p:spPr>
            <p:txBody>
              <a:bodyPr/>
              <a:lstStyle/>
              <a:p>
                <a:pPr defTabSz="775290">
                  <a:defRPr/>
                </a:pPr>
                <a:endParaRPr lang="en-GB" sz="1526"/>
              </a:p>
            </p:txBody>
          </p:sp>
        </p:grpSp>
      </p:grpSp>
      <p:grpSp>
        <p:nvGrpSpPr>
          <p:cNvPr id="29716" name="Group 159">
            <a:extLst>
              <a:ext uri="{FF2B5EF4-FFF2-40B4-BE49-F238E27FC236}">
                <a16:creationId xmlns:a16="http://schemas.microsoft.com/office/drawing/2014/main" id="{AC1841D9-555C-4E1F-9E42-49289A693E2A}"/>
              </a:ext>
            </a:extLst>
          </p:cNvPr>
          <p:cNvGrpSpPr>
            <a:grpSpLocks/>
          </p:cNvGrpSpPr>
          <p:nvPr/>
        </p:nvGrpSpPr>
        <p:grpSpPr bwMode="auto">
          <a:xfrm>
            <a:off x="3226777" y="4722935"/>
            <a:ext cx="265235" cy="268165"/>
            <a:chOff x="3076576" y="4241942"/>
            <a:chExt cx="226219" cy="227711"/>
          </a:xfrm>
        </p:grpSpPr>
        <p:sp>
          <p:nvSpPr>
            <p:cNvPr id="161" name="Oval 160">
              <a:extLst>
                <a:ext uri="{FF2B5EF4-FFF2-40B4-BE49-F238E27FC236}">
                  <a16:creationId xmlns:a16="http://schemas.microsoft.com/office/drawing/2014/main" id="{9F5A6050-F224-446E-9C3B-DA7E9378E4E5}"/>
                </a:ext>
              </a:extLst>
            </p:cNvPr>
            <p:cNvSpPr/>
            <p:nvPr/>
          </p:nvSpPr>
          <p:spPr>
            <a:xfrm>
              <a:off x="3076576" y="4241942"/>
              <a:ext cx="226219" cy="226467"/>
            </a:xfrm>
            <a:prstGeom prst="ellipse">
              <a:avLst/>
            </a:prstGeom>
            <a:solidFill>
              <a:schemeClr val="bg1"/>
            </a:solidFill>
            <a:ln w="9525" cap="rnd">
              <a:noFill/>
              <a:prstDash val="solid"/>
              <a:round/>
              <a:headEnd/>
              <a:tailEnd/>
            </a:ln>
          </p:spPr>
          <p:txBody>
            <a:bodyPr/>
            <a:lstStyle/>
            <a:p>
              <a:pPr algn="ctr" defTabSz="775290">
                <a:defRPr/>
              </a:pPr>
              <a:endParaRPr lang="en-GB" sz="1526"/>
            </a:p>
          </p:txBody>
        </p:sp>
        <p:sp>
          <p:nvSpPr>
            <p:cNvPr id="162" name="Oval 161">
              <a:extLst>
                <a:ext uri="{FF2B5EF4-FFF2-40B4-BE49-F238E27FC236}">
                  <a16:creationId xmlns:a16="http://schemas.microsoft.com/office/drawing/2014/main" id="{96F41EB6-DD79-4BDC-ABC2-50AB81D8ECFF}"/>
                </a:ext>
              </a:extLst>
            </p:cNvPr>
            <p:cNvSpPr/>
            <p:nvPr/>
          </p:nvSpPr>
          <p:spPr>
            <a:xfrm>
              <a:off x="3079076" y="4245675"/>
              <a:ext cx="221220" cy="215269"/>
            </a:xfrm>
            <a:prstGeom prst="ellipse">
              <a:avLst/>
            </a:prstGeom>
            <a:noFill/>
            <a:ln w="12700" cap="rnd">
              <a:solidFill>
                <a:schemeClr val="tx1"/>
              </a:solidFill>
              <a:prstDash val="sysDot"/>
              <a:round/>
              <a:headEnd/>
              <a:tailEnd/>
            </a:ln>
          </p:spPr>
          <p:txBody>
            <a:bodyPr/>
            <a:lstStyle/>
            <a:p>
              <a:pPr algn="ctr" defTabSz="775290">
                <a:defRPr/>
              </a:pPr>
              <a:endParaRPr lang="en-GB" sz="1526"/>
            </a:p>
          </p:txBody>
        </p:sp>
        <p:sp>
          <p:nvSpPr>
            <p:cNvPr id="163" name="Oval 2783">
              <a:extLst>
                <a:ext uri="{FF2B5EF4-FFF2-40B4-BE49-F238E27FC236}">
                  <a16:creationId xmlns:a16="http://schemas.microsoft.com/office/drawing/2014/main" id="{4A577CCC-012E-4760-B6F3-780159955146}"/>
                </a:ext>
              </a:extLst>
            </p:cNvPr>
            <p:cNvSpPr/>
            <p:nvPr/>
          </p:nvSpPr>
          <p:spPr>
            <a:xfrm>
              <a:off x="3109071" y="4392505"/>
              <a:ext cx="166227" cy="77148"/>
            </a:xfrm>
            <a:custGeom>
              <a:avLst/>
              <a:gdLst/>
              <a:ahLst/>
              <a:cxnLst/>
              <a:rect l="l" t="t" r="r" b="b"/>
              <a:pathLst>
                <a:path w="167010" h="76712">
                  <a:moveTo>
                    <a:pt x="83505" y="0"/>
                  </a:moveTo>
                  <a:cubicBezTo>
                    <a:pt x="116987" y="0"/>
                    <a:pt x="147070" y="14547"/>
                    <a:pt x="167010" y="38356"/>
                  </a:cubicBezTo>
                  <a:cubicBezTo>
                    <a:pt x="147070" y="62165"/>
                    <a:pt x="116987" y="76712"/>
                    <a:pt x="83505" y="76712"/>
                  </a:cubicBezTo>
                  <a:cubicBezTo>
                    <a:pt x="50024" y="76712"/>
                    <a:pt x="19940" y="62165"/>
                    <a:pt x="0" y="38356"/>
                  </a:cubicBezTo>
                  <a:cubicBezTo>
                    <a:pt x="19940" y="14547"/>
                    <a:pt x="50024" y="0"/>
                    <a:pt x="83505" y="0"/>
                  </a:cubicBezTo>
                  <a:close/>
                </a:path>
              </a:pathLst>
            </a:custGeom>
            <a:solidFill>
              <a:schemeClr val="accent4"/>
            </a:solidFill>
            <a:ln w="9525" cap="rnd">
              <a:noFill/>
              <a:prstDash val="solid"/>
              <a:round/>
              <a:headEnd/>
              <a:tailEnd/>
            </a:ln>
          </p:spPr>
          <p:txBody>
            <a:bodyPr/>
            <a:lstStyle/>
            <a:p>
              <a:pPr algn="ctr" defTabSz="775290">
                <a:defRPr/>
              </a:pPr>
              <a:endParaRPr lang="en-GB" sz="1526"/>
            </a:p>
          </p:txBody>
        </p:sp>
      </p:grpSp>
      <p:grpSp>
        <p:nvGrpSpPr>
          <p:cNvPr id="29717" name="Group 163">
            <a:extLst>
              <a:ext uri="{FF2B5EF4-FFF2-40B4-BE49-F238E27FC236}">
                <a16:creationId xmlns:a16="http://schemas.microsoft.com/office/drawing/2014/main" id="{727A4B0E-74D8-4472-B29E-BA9B99333C0A}"/>
              </a:ext>
            </a:extLst>
          </p:cNvPr>
          <p:cNvGrpSpPr>
            <a:grpSpLocks/>
          </p:cNvGrpSpPr>
          <p:nvPr/>
        </p:nvGrpSpPr>
        <p:grpSpPr bwMode="auto">
          <a:xfrm>
            <a:off x="3540369" y="4733193"/>
            <a:ext cx="272562" cy="266700"/>
            <a:chOff x="3078957" y="4587057"/>
            <a:chExt cx="226219" cy="226219"/>
          </a:xfrm>
        </p:grpSpPr>
        <p:sp>
          <p:nvSpPr>
            <p:cNvPr id="165" name="Oval 164">
              <a:extLst>
                <a:ext uri="{FF2B5EF4-FFF2-40B4-BE49-F238E27FC236}">
                  <a16:creationId xmlns:a16="http://schemas.microsoft.com/office/drawing/2014/main" id="{98B81CEB-5ACE-4132-9A02-89FEE8D86C15}"/>
                </a:ext>
              </a:extLst>
            </p:cNvPr>
            <p:cNvSpPr/>
            <p:nvPr/>
          </p:nvSpPr>
          <p:spPr>
            <a:xfrm>
              <a:off x="3078957" y="4587057"/>
              <a:ext cx="226219" cy="226219"/>
            </a:xfrm>
            <a:prstGeom prst="ellipse">
              <a:avLst/>
            </a:prstGeom>
            <a:solidFill>
              <a:schemeClr val="bg1"/>
            </a:solidFill>
            <a:ln w="9525" cap="rnd">
              <a:noFill/>
              <a:prstDash val="solid"/>
              <a:round/>
              <a:headEnd/>
              <a:tailEnd/>
            </a:ln>
          </p:spPr>
          <p:txBody>
            <a:bodyPr/>
            <a:lstStyle/>
            <a:p>
              <a:pPr algn="ctr" defTabSz="775290">
                <a:defRPr/>
              </a:pPr>
              <a:endParaRPr lang="en-GB" sz="1526"/>
            </a:p>
          </p:txBody>
        </p:sp>
        <p:sp>
          <p:nvSpPr>
            <p:cNvPr id="166" name="Oval 165">
              <a:extLst>
                <a:ext uri="{FF2B5EF4-FFF2-40B4-BE49-F238E27FC236}">
                  <a16:creationId xmlns:a16="http://schemas.microsoft.com/office/drawing/2014/main" id="{1A8FF523-D45B-4977-966C-65E283540716}"/>
                </a:ext>
              </a:extLst>
            </p:cNvPr>
            <p:cNvSpPr/>
            <p:nvPr/>
          </p:nvSpPr>
          <p:spPr>
            <a:xfrm>
              <a:off x="3083822" y="4589543"/>
              <a:ext cx="215273" cy="216275"/>
            </a:xfrm>
            <a:prstGeom prst="ellipse">
              <a:avLst/>
            </a:prstGeom>
            <a:noFill/>
            <a:ln w="12700" cap="rnd">
              <a:solidFill>
                <a:schemeClr val="tx1"/>
              </a:solidFill>
              <a:prstDash val="sysDot"/>
              <a:round/>
              <a:headEnd/>
              <a:tailEnd/>
            </a:ln>
          </p:spPr>
          <p:txBody>
            <a:bodyPr/>
            <a:lstStyle/>
            <a:p>
              <a:pPr algn="ctr" defTabSz="775290">
                <a:defRPr/>
              </a:pPr>
              <a:endParaRPr lang="en-GB" sz="1526"/>
            </a:p>
          </p:txBody>
        </p:sp>
        <p:sp>
          <p:nvSpPr>
            <p:cNvPr id="167" name="Oval 2783">
              <a:extLst>
                <a:ext uri="{FF2B5EF4-FFF2-40B4-BE49-F238E27FC236}">
                  <a16:creationId xmlns:a16="http://schemas.microsoft.com/office/drawing/2014/main" id="{97CBB35B-3F58-464E-8128-3839414AE54B}"/>
                </a:ext>
              </a:extLst>
            </p:cNvPr>
            <p:cNvSpPr/>
            <p:nvPr/>
          </p:nvSpPr>
          <p:spPr>
            <a:xfrm>
              <a:off x="3108147" y="4736212"/>
              <a:ext cx="167840" cy="75821"/>
            </a:xfrm>
            <a:custGeom>
              <a:avLst/>
              <a:gdLst/>
              <a:ahLst/>
              <a:cxnLst/>
              <a:rect l="l" t="t" r="r" b="b"/>
              <a:pathLst>
                <a:path w="167010" h="76712">
                  <a:moveTo>
                    <a:pt x="83505" y="0"/>
                  </a:moveTo>
                  <a:cubicBezTo>
                    <a:pt x="116987" y="0"/>
                    <a:pt x="147070" y="14547"/>
                    <a:pt x="167010" y="38356"/>
                  </a:cubicBezTo>
                  <a:cubicBezTo>
                    <a:pt x="147070" y="62165"/>
                    <a:pt x="116987" y="76712"/>
                    <a:pt x="83505" y="76712"/>
                  </a:cubicBezTo>
                  <a:cubicBezTo>
                    <a:pt x="50024" y="76712"/>
                    <a:pt x="19940" y="62165"/>
                    <a:pt x="0" y="38356"/>
                  </a:cubicBezTo>
                  <a:cubicBezTo>
                    <a:pt x="19940" y="14547"/>
                    <a:pt x="50024" y="0"/>
                    <a:pt x="83505" y="0"/>
                  </a:cubicBezTo>
                  <a:close/>
                </a:path>
              </a:pathLst>
            </a:custGeom>
            <a:solidFill>
              <a:schemeClr val="tx2"/>
            </a:solidFill>
            <a:ln w="9525" cap="rnd">
              <a:noFill/>
              <a:prstDash val="solid"/>
              <a:round/>
              <a:headEnd/>
              <a:tailEnd/>
            </a:ln>
          </p:spPr>
          <p:txBody>
            <a:bodyPr/>
            <a:lstStyle/>
            <a:p>
              <a:pPr algn="ctr" defTabSz="775290">
                <a:defRPr/>
              </a:pPr>
              <a:endParaRPr lang="en-GB" sz="1526"/>
            </a:p>
          </p:txBody>
        </p:sp>
      </p:grpSp>
      <p:grpSp>
        <p:nvGrpSpPr>
          <p:cNvPr id="168" name="Group 167">
            <a:extLst>
              <a:ext uri="{FF2B5EF4-FFF2-40B4-BE49-F238E27FC236}">
                <a16:creationId xmlns:a16="http://schemas.microsoft.com/office/drawing/2014/main" id="{78CD9979-657C-48E6-B179-BCBDCE7E3BF6}"/>
              </a:ext>
            </a:extLst>
          </p:cNvPr>
          <p:cNvGrpSpPr>
            <a:grpSpLocks/>
          </p:cNvGrpSpPr>
          <p:nvPr/>
        </p:nvGrpSpPr>
        <p:grpSpPr bwMode="auto">
          <a:xfrm rot="18024001">
            <a:off x="3534509" y="4731727"/>
            <a:ext cx="279888" cy="279889"/>
            <a:chOff x="4848224" y="2788443"/>
            <a:chExt cx="238134" cy="238134"/>
          </a:xfrm>
        </p:grpSpPr>
        <p:sp>
          <p:nvSpPr>
            <p:cNvPr id="169" name="Oval 168">
              <a:extLst>
                <a:ext uri="{FF2B5EF4-FFF2-40B4-BE49-F238E27FC236}">
                  <a16:creationId xmlns:a16="http://schemas.microsoft.com/office/drawing/2014/main" id="{6C8B8D6C-77F1-4582-99AB-3ED72F1F68D4}"/>
                </a:ext>
              </a:extLst>
            </p:cNvPr>
            <p:cNvSpPr/>
            <p:nvPr/>
          </p:nvSpPr>
          <p:spPr>
            <a:xfrm>
              <a:off x="4848224" y="2788443"/>
              <a:ext cx="238134" cy="238134"/>
            </a:xfrm>
            <a:prstGeom prst="ellipse">
              <a:avLst/>
            </a:prstGeom>
            <a:noFill/>
            <a:ln w="9525" cap="rnd">
              <a:noFill/>
              <a:prstDash val="solid"/>
              <a:round/>
              <a:headEnd/>
              <a:tailEnd/>
            </a:ln>
          </p:spPr>
          <p:txBody>
            <a:bodyPr/>
            <a:lstStyle/>
            <a:p>
              <a:pPr algn="ctr" defTabSz="775290">
                <a:defRPr/>
              </a:pPr>
              <a:endParaRPr lang="en-GB" sz="1526"/>
            </a:p>
          </p:txBody>
        </p:sp>
        <p:cxnSp>
          <p:nvCxnSpPr>
            <p:cNvPr id="170" name="Straight Connector 169">
              <a:extLst>
                <a:ext uri="{FF2B5EF4-FFF2-40B4-BE49-F238E27FC236}">
                  <a16:creationId xmlns:a16="http://schemas.microsoft.com/office/drawing/2014/main" id="{8AFA0E1E-FD1A-4C94-A63F-F99FDB7314E4}"/>
                </a:ext>
              </a:extLst>
            </p:cNvPr>
            <p:cNvCxnSpPr>
              <a:stCxn id="169" idx="0"/>
            </p:cNvCxnSpPr>
            <p:nvPr/>
          </p:nvCxnSpPr>
          <p:spPr>
            <a:xfrm>
              <a:off x="4967325" y="2787954"/>
              <a:ext cx="0" cy="12343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9BD80F9-9EC9-45A2-8FDF-3C878AB9E853}"/>
                </a:ext>
              </a:extLst>
            </p:cNvPr>
            <p:cNvCxnSpPr>
              <a:endCxn id="169" idx="6"/>
            </p:cNvCxnSpPr>
            <p:nvPr/>
          </p:nvCxnSpPr>
          <p:spPr>
            <a:xfrm>
              <a:off x="4970211" y="2905021"/>
              <a:ext cx="118443" cy="0"/>
            </a:xfrm>
            <a:prstGeom prst="line">
              <a:avLst/>
            </a:prstGeom>
            <a:ln w="6350">
              <a:noFill/>
            </a:ln>
          </p:spPr>
          <p:style>
            <a:lnRef idx="1">
              <a:schemeClr val="accent1"/>
            </a:lnRef>
            <a:fillRef idx="0">
              <a:schemeClr val="accent1"/>
            </a:fillRef>
            <a:effectRef idx="0">
              <a:schemeClr val="accent1"/>
            </a:effectRef>
            <a:fontRef idx="minor">
              <a:schemeClr val="tx1"/>
            </a:fontRef>
          </p:style>
        </p:cxnSp>
      </p:grpSp>
      <p:sp>
        <p:nvSpPr>
          <p:cNvPr id="172" name="Oval 171">
            <a:extLst>
              <a:ext uri="{FF2B5EF4-FFF2-40B4-BE49-F238E27FC236}">
                <a16:creationId xmlns:a16="http://schemas.microsoft.com/office/drawing/2014/main" id="{E4EFDC29-5577-444A-8728-49BEDE2728B0}"/>
              </a:ext>
            </a:extLst>
          </p:cNvPr>
          <p:cNvSpPr/>
          <p:nvPr/>
        </p:nvSpPr>
        <p:spPr>
          <a:xfrm>
            <a:off x="3225312" y="4720004"/>
            <a:ext cx="272562" cy="275492"/>
          </a:xfrm>
          <a:prstGeom prst="ellipse">
            <a:avLst/>
          </a:prstGeom>
          <a:noFill/>
          <a:ln w="12700" cap="rnd">
            <a:solidFill>
              <a:schemeClr val="tx1"/>
            </a:solidFill>
            <a:prstDash val="solid"/>
            <a:round/>
            <a:headEnd/>
            <a:tailEnd/>
          </a:ln>
        </p:spPr>
        <p:txBody>
          <a:bodyPr/>
          <a:lstStyle/>
          <a:p>
            <a:pPr algn="ctr" defTabSz="775290">
              <a:defRPr/>
            </a:pPr>
            <a:endParaRPr lang="en-GB" sz="1526"/>
          </a:p>
        </p:txBody>
      </p:sp>
      <p:sp>
        <p:nvSpPr>
          <p:cNvPr id="173" name="Oval 172">
            <a:extLst>
              <a:ext uri="{FF2B5EF4-FFF2-40B4-BE49-F238E27FC236}">
                <a16:creationId xmlns:a16="http://schemas.microsoft.com/office/drawing/2014/main" id="{A164A14C-1D6D-418D-90B3-2589B8DA7C99}"/>
              </a:ext>
            </a:extLst>
          </p:cNvPr>
          <p:cNvSpPr/>
          <p:nvPr/>
        </p:nvSpPr>
        <p:spPr>
          <a:xfrm>
            <a:off x="3540369" y="4728797"/>
            <a:ext cx="272562" cy="271096"/>
          </a:xfrm>
          <a:prstGeom prst="ellipse">
            <a:avLst/>
          </a:prstGeom>
          <a:noFill/>
          <a:ln w="12700" cap="rnd">
            <a:solidFill>
              <a:schemeClr val="tx1"/>
            </a:solidFill>
            <a:prstDash val="solid"/>
            <a:round/>
            <a:headEnd/>
            <a:tailEnd/>
          </a:ln>
        </p:spPr>
        <p:txBody>
          <a:bodyPr/>
          <a:lstStyle/>
          <a:p>
            <a:pPr algn="ctr" defTabSz="775290">
              <a:defRPr/>
            </a:pPr>
            <a:endParaRPr lang="en-GB" sz="1526"/>
          </a:p>
        </p:txBody>
      </p:sp>
      <p:sp>
        <p:nvSpPr>
          <p:cNvPr id="174" name="Rectangle 173">
            <a:extLst>
              <a:ext uri="{FF2B5EF4-FFF2-40B4-BE49-F238E27FC236}">
                <a16:creationId xmlns:a16="http://schemas.microsoft.com/office/drawing/2014/main" id="{5EDB12E2-EEC4-4638-8D29-09338FA332F1}"/>
              </a:ext>
            </a:extLst>
          </p:cNvPr>
          <p:cNvSpPr/>
          <p:nvPr/>
        </p:nvSpPr>
        <p:spPr>
          <a:xfrm>
            <a:off x="5051181" y="4783016"/>
            <a:ext cx="74734" cy="74735"/>
          </a:xfrm>
          <a:prstGeom prst="rect">
            <a:avLst/>
          </a:prstGeom>
          <a:solidFill>
            <a:schemeClr val="accent1"/>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75" name="Rectangle 174">
            <a:extLst>
              <a:ext uri="{FF2B5EF4-FFF2-40B4-BE49-F238E27FC236}">
                <a16:creationId xmlns:a16="http://schemas.microsoft.com/office/drawing/2014/main" id="{E93FC857-9F69-4265-AD71-907B993BFA59}"/>
              </a:ext>
            </a:extLst>
          </p:cNvPr>
          <p:cNvSpPr/>
          <p:nvPr/>
        </p:nvSpPr>
        <p:spPr>
          <a:xfrm>
            <a:off x="5125916" y="4783016"/>
            <a:ext cx="74735" cy="74735"/>
          </a:xfrm>
          <a:prstGeom prst="rect">
            <a:avLst/>
          </a:prstGeom>
          <a:solidFill>
            <a:schemeClr val="accent2"/>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76" name="Rectangle 175">
            <a:extLst>
              <a:ext uri="{FF2B5EF4-FFF2-40B4-BE49-F238E27FC236}">
                <a16:creationId xmlns:a16="http://schemas.microsoft.com/office/drawing/2014/main" id="{0070E936-6A88-4A2F-B7E3-2FF4E8453DAF}"/>
              </a:ext>
            </a:extLst>
          </p:cNvPr>
          <p:cNvSpPr/>
          <p:nvPr/>
        </p:nvSpPr>
        <p:spPr>
          <a:xfrm>
            <a:off x="5202116" y="4783016"/>
            <a:ext cx="74735" cy="74735"/>
          </a:xfrm>
          <a:prstGeom prst="rect">
            <a:avLst/>
          </a:prstGeom>
          <a:solidFill>
            <a:schemeClr val="accent5"/>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77" name="Rectangle 176">
            <a:extLst>
              <a:ext uri="{FF2B5EF4-FFF2-40B4-BE49-F238E27FC236}">
                <a16:creationId xmlns:a16="http://schemas.microsoft.com/office/drawing/2014/main" id="{9A28DA59-4BB0-4052-BFB0-1BAC0BCDC35C}"/>
              </a:ext>
            </a:extLst>
          </p:cNvPr>
          <p:cNvSpPr/>
          <p:nvPr/>
        </p:nvSpPr>
        <p:spPr>
          <a:xfrm>
            <a:off x="5276851" y="4783016"/>
            <a:ext cx="74734" cy="74735"/>
          </a:xfrm>
          <a:prstGeom prst="rect">
            <a:avLst/>
          </a:prstGeom>
          <a:solidFill>
            <a:schemeClr val="accent4"/>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78" name="Rectangle 177">
            <a:extLst>
              <a:ext uri="{FF2B5EF4-FFF2-40B4-BE49-F238E27FC236}">
                <a16:creationId xmlns:a16="http://schemas.microsoft.com/office/drawing/2014/main" id="{CF3B7685-D688-41E1-89AD-74A433FFCAC2}"/>
              </a:ext>
            </a:extLst>
          </p:cNvPr>
          <p:cNvSpPr/>
          <p:nvPr/>
        </p:nvSpPr>
        <p:spPr>
          <a:xfrm>
            <a:off x="5051181" y="4857751"/>
            <a:ext cx="74734" cy="74734"/>
          </a:xfrm>
          <a:prstGeom prst="rect">
            <a:avLst/>
          </a:prstGeom>
          <a:solidFill>
            <a:schemeClr val="accent5"/>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79" name="Rectangle 178">
            <a:extLst>
              <a:ext uri="{FF2B5EF4-FFF2-40B4-BE49-F238E27FC236}">
                <a16:creationId xmlns:a16="http://schemas.microsoft.com/office/drawing/2014/main" id="{31F8DA98-3F4B-454E-ACFC-31BE01722B28}"/>
              </a:ext>
            </a:extLst>
          </p:cNvPr>
          <p:cNvSpPr/>
          <p:nvPr/>
        </p:nvSpPr>
        <p:spPr>
          <a:xfrm>
            <a:off x="5128847" y="4857751"/>
            <a:ext cx="74735" cy="74734"/>
          </a:xfrm>
          <a:prstGeom prst="rect">
            <a:avLst/>
          </a:prstGeom>
          <a:solidFill>
            <a:schemeClr val="accent4"/>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80" name="Rectangle 179">
            <a:extLst>
              <a:ext uri="{FF2B5EF4-FFF2-40B4-BE49-F238E27FC236}">
                <a16:creationId xmlns:a16="http://schemas.microsoft.com/office/drawing/2014/main" id="{ADC3FE64-85FC-44E2-8207-CFD44B871D54}"/>
              </a:ext>
            </a:extLst>
          </p:cNvPr>
          <p:cNvSpPr/>
          <p:nvPr/>
        </p:nvSpPr>
        <p:spPr>
          <a:xfrm>
            <a:off x="5202116" y="4857751"/>
            <a:ext cx="74735" cy="74734"/>
          </a:xfrm>
          <a:prstGeom prst="rect">
            <a:avLst/>
          </a:prstGeom>
          <a:solidFill>
            <a:schemeClr val="accent3"/>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81" name="Rectangle 180">
            <a:extLst>
              <a:ext uri="{FF2B5EF4-FFF2-40B4-BE49-F238E27FC236}">
                <a16:creationId xmlns:a16="http://schemas.microsoft.com/office/drawing/2014/main" id="{9A025D36-A96C-45DA-9768-1654ECA33095}"/>
              </a:ext>
            </a:extLst>
          </p:cNvPr>
          <p:cNvSpPr/>
          <p:nvPr/>
        </p:nvSpPr>
        <p:spPr>
          <a:xfrm>
            <a:off x="5276851" y="4857751"/>
            <a:ext cx="74734" cy="74734"/>
          </a:xfrm>
          <a:prstGeom prst="rect">
            <a:avLst/>
          </a:prstGeom>
          <a:solidFill>
            <a:schemeClr val="accent2"/>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94" name="Rectangle 193">
            <a:extLst>
              <a:ext uri="{FF2B5EF4-FFF2-40B4-BE49-F238E27FC236}">
                <a16:creationId xmlns:a16="http://schemas.microsoft.com/office/drawing/2014/main" id="{70DA53DE-8B56-4726-A0B5-4D483792C24C}"/>
              </a:ext>
            </a:extLst>
          </p:cNvPr>
          <p:cNvSpPr/>
          <p:nvPr/>
        </p:nvSpPr>
        <p:spPr>
          <a:xfrm>
            <a:off x="5448300" y="4783016"/>
            <a:ext cx="181708" cy="309197"/>
          </a:xfrm>
          <a:prstGeom prst="rect">
            <a:avLst/>
          </a:prstGeom>
          <a:solidFill>
            <a:schemeClr val="accent5">
              <a:lumMod val="60000"/>
              <a:lumOff val="40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95" name="Rectangle 194">
            <a:extLst>
              <a:ext uri="{FF2B5EF4-FFF2-40B4-BE49-F238E27FC236}">
                <a16:creationId xmlns:a16="http://schemas.microsoft.com/office/drawing/2014/main" id="{17B8053F-399A-43C7-AAE5-2CB5D2ABCD1E}"/>
              </a:ext>
            </a:extLst>
          </p:cNvPr>
          <p:cNvSpPr/>
          <p:nvPr/>
        </p:nvSpPr>
        <p:spPr>
          <a:xfrm>
            <a:off x="5514243" y="4810858"/>
            <a:ext cx="52754" cy="252046"/>
          </a:xfrm>
          <a:prstGeom prst="rect">
            <a:avLst/>
          </a:prstGeom>
          <a:solidFill>
            <a:schemeClr val="accent5">
              <a:lumMod val="50000"/>
            </a:schemeClr>
          </a:solidFill>
          <a:ln w="9525" cap="rnd">
            <a:noFill/>
            <a:prstDash val="solid"/>
            <a:round/>
            <a:headEnd/>
            <a:tailEnd/>
          </a:ln>
        </p:spPr>
        <p:txBody>
          <a:bodyPr/>
          <a:lstStyle/>
          <a:p>
            <a:pPr algn="ctr" defTabSz="775290">
              <a:defRPr/>
            </a:pPr>
            <a:endParaRPr lang="en-GB" sz="1526"/>
          </a:p>
        </p:txBody>
      </p:sp>
      <p:grpSp>
        <p:nvGrpSpPr>
          <p:cNvPr id="29731" name="Group 195">
            <a:extLst>
              <a:ext uri="{FF2B5EF4-FFF2-40B4-BE49-F238E27FC236}">
                <a16:creationId xmlns:a16="http://schemas.microsoft.com/office/drawing/2014/main" id="{A558EE63-4D3B-4E66-A931-EB16F434195A}"/>
              </a:ext>
            </a:extLst>
          </p:cNvPr>
          <p:cNvGrpSpPr>
            <a:grpSpLocks/>
          </p:cNvGrpSpPr>
          <p:nvPr/>
        </p:nvGrpSpPr>
        <p:grpSpPr bwMode="auto">
          <a:xfrm>
            <a:off x="5479074" y="4670181"/>
            <a:ext cx="126023" cy="263769"/>
            <a:chOff x="5841742" y="3860487"/>
            <a:chExt cx="107934" cy="224884"/>
          </a:xfrm>
        </p:grpSpPr>
        <p:sp>
          <p:nvSpPr>
            <p:cNvPr id="197" name="Rounded Rectangle 196">
              <a:extLst>
                <a:ext uri="{FF2B5EF4-FFF2-40B4-BE49-F238E27FC236}">
                  <a16:creationId xmlns:a16="http://schemas.microsoft.com/office/drawing/2014/main" id="{D7CB370D-A25F-4458-92E3-B580299EB9F9}"/>
                </a:ext>
              </a:extLst>
            </p:cNvPr>
            <p:cNvSpPr/>
            <p:nvPr/>
          </p:nvSpPr>
          <p:spPr>
            <a:xfrm>
              <a:off x="5884909" y="3871074"/>
              <a:ext cx="21600" cy="214297"/>
            </a:xfrm>
            <a:prstGeom prst="round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w="9525" cap="rnd">
              <a:noFill/>
              <a:prstDash val="solid"/>
              <a:round/>
              <a:headEnd/>
              <a:tailEnd/>
            </a:ln>
          </p:spPr>
          <p:txBody>
            <a:bodyPr/>
            <a:lstStyle/>
            <a:p>
              <a:pPr algn="ctr" defTabSz="775290">
                <a:defRPr/>
              </a:pPr>
              <a:endParaRPr lang="en-GB" sz="1526"/>
            </a:p>
          </p:txBody>
        </p:sp>
        <p:sp>
          <p:nvSpPr>
            <p:cNvPr id="198" name="Rounded Rectangle 197">
              <a:extLst>
                <a:ext uri="{FF2B5EF4-FFF2-40B4-BE49-F238E27FC236}">
                  <a16:creationId xmlns:a16="http://schemas.microsoft.com/office/drawing/2014/main" id="{2924501D-952C-40A8-8651-1D0387C625E5}"/>
                </a:ext>
              </a:extLst>
            </p:cNvPr>
            <p:cNvSpPr/>
            <p:nvPr/>
          </p:nvSpPr>
          <p:spPr>
            <a:xfrm rot="16200000">
              <a:off x="5881309" y="3820920"/>
              <a:ext cx="28800" cy="107934"/>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a:ln w="9525" cap="rnd">
              <a:noFill/>
              <a:prstDash val="solid"/>
              <a:round/>
              <a:headEnd/>
              <a:tailEnd/>
            </a:ln>
          </p:spPr>
          <p:txBody>
            <a:bodyPr/>
            <a:lstStyle/>
            <a:p>
              <a:pPr algn="ctr" defTabSz="775290">
                <a:defRPr/>
              </a:pPr>
              <a:endParaRPr lang="en-GB" sz="1526"/>
            </a:p>
          </p:txBody>
        </p:sp>
      </p:grpSp>
      <p:sp>
        <p:nvSpPr>
          <p:cNvPr id="199" name="Rectangle 198">
            <a:extLst>
              <a:ext uri="{FF2B5EF4-FFF2-40B4-BE49-F238E27FC236}">
                <a16:creationId xmlns:a16="http://schemas.microsoft.com/office/drawing/2014/main" id="{0E31B99D-5129-40CB-AAD2-D5BEFA57607F}"/>
              </a:ext>
            </a:extLst>
          </p:cNvPr>
          <p:cNvSpPr/>
          <p:nvPr/>
        </p:nvSpPr>
        <p:spPr>
          <a:xfrm>
            <a:off x="5051182" y="4790343"/>
            <a:ext cx="300403" cy="366346"/>
          </a:xfrm>
          <a:prstGeom prst="rect">
            <a:avLst/>
          </a:prstGeom>
          <a:noFill/>
          <a:ln w="9525" cap="rnd">
            <a:solidFill>
              <a:srgbClr val="FFC000"/>
            </a:solidFill>
            <a:prstDash val="solid"/>
            <a:round/>
            <a:headEnd/>
            <a:tailEnd/>
          </a:ln>
        </p:spPr>
        <p:txBody>
          <a:bodyPr/>
          <a:lstStyle/>
          <a:p>
            <a:pPr algn="ctr" defTabSz="775290">
              <a:defRPr/>
            </a:pPr>
            <a:endParaRPr lang="en-GB" sz="1526"/>
          </a:p>
        </p:txBody>
      </p:sp>
      <p:grpSp>
        <p:nvGrpSpPr>
          <p:cNvPr id="268" name="Group 267">
            <a:extLst>
              <a:ext uri="{FF2B5EF4-FFF2-40B4-BE49-F238E27FC236}">
                <a16:creationId xmlns:a16="http://schemas.microsoft.com/office/drawing/2014/main" id="{5C1CF71E-87B9-4605-BE44-6D381DF5D9A9}"/>
              </a:ext>
            </a:extLst>
          </p:cNvPr>
          <p:cNvGrpSpPr>
            <a:grpSpLocks/>
          </p:cNvGrpSpPr>
          <p:nvPr/>
        </p:nvGrpSpPr>
        <p:grpSpPr bwMode="auto">
          <a:xfrm rot="18024001">
            <a:off x="3225312" y="4731727"/>
            <a:ext cx="279888" cy="279888"/>
            <a:chOff x="4848224" y="2788443"/>
            <a:chExt cx="238134" cy="238134"/>
          </a:xfrm>
        </p:grpSpPr>
        <p:sp>
          <p:nvSpPr>
            <p:cNvPr id="269" name="Oval 268">
              <a:extLst>
                <a:ext uri="{FF2B5EF4-FFF2-40B4-BE49-F238E27FC236}">
                  <a16:creationId xmlns:a16="http://schemas.microsoft.com/office/drawing/2014/main" id="{7CACB55C-D4F1-48B4-A27B-3881943A22CD}"/>
                </a:ext>
              </a:extLst>
            </p:cNvPr>
            <p:cNvSpPr/>
            <p:nvPr/>
          </p:nvSpPr>
          <p:spPr>
            <a:xfrm>
              <a:off x="4848224" y="2788443"/>
              <a:ext cx="238134" cy="238134"/>
            </a:xfrm>
            <a:prstGeom prst="ellipse">
              <a:avLst/>
            </a:prstGeom>
            <a:noFill/>
            <a:ln w="9525" cap="rnd">
              <a:noFill/>
              <a:prstDash val="solid"/>
              <a:round/>
              <a:headEnd/>
              <a:tailEnd/>
            </a:ln>
          </p:spPr>
          <p:txBody>
            <a:bodyPr/>
            <a:lstStyle/>
            <a:p>
              <a:pPr algn="ctr" defTabSz="775290">
                <a:defRPr/>
              </a:pPr>
              <a:endParaRPr lang="en-GB" sz="1526"/>
            </a:p>
          </p:txBody>
        </p:sp>
        <p:cxnSp>
          <p:nvCxnSpPr>
            <p:cNvPr id="270" name="Straight Connector 269">
              <a:extLst>
                <a:ext uri="{FF2B5EF4-FFF2-40B4-BE49-F238E27FC236}">
                  <a16:creationId xmlns:a16="http://schemas.microsoft.com/office/drawing/2014/main" id="{6784F2E4-950E-4019-8199-B1AFE3CC31E2}"/>
                </a:ext>
              </a:extLst>
            </p:cNvPr>
            <p:cNvCxnSpPr>
              <a:stCxn id="269" idx="0"/>
            </p:cNvCxnSpPr>
            <p:nvPr/>
          </p:nvCxnSpPr>
          <p:spPr>
            <a:xfrm>
              <a:off x="4967325" y="2787954"/>
              <a:ext cx="0" cy="12343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1952644-3A9E-4AB3-9FBA-41EDC2D0FA06}"/>
                </a:ext>
              </a:extLst>
            </p:cNvPr>
            <p:cNvCxnSpPr>
              <a:endCxn id="269" idx="6"/>
            </p:cNvCxnSpPr>
            <p:nvPr/>
          </p:nvCxnSpPr>
          <p:spPr>
            <a:xfrm>
              <a:off x="4970212" y="2905021"/>
              <a:ext cx="118443" cy="0"/>
            </a:xfrm>
            <a:prstGeom prst="line">
              <a:avLst/>
            </a:prstGeom>
            <a:ln w="6350">
              <a:noFill/>
            </a:ln>
          </p:spPr>
          <p:style>
            <a:lnRef idx="1">
              <a:schemeClr val="accent1"/>
            </a:lnRef>
            <a:fillRef idx="0">
              <a:schemeClr val="accent1"/>
            </a:fillRef>
            <a:effectRef idx="0">
              <a:schemeClr val="accent1"/>
            </a:effectRef>
            <a:fontRef idx="minor">
              <a:schemeClr val="tx1"/>
            </a:fontRef>
          </p:style>
        </p:cxnSp>
      </p:grpSp>
      <p:grpSp>
        <p:nvGrpSpPr>
          <p:cNvPr id="272" name="Group 271">
            <a:extLst>
              <a:ext uri="{FF2B5EF4-FFF2-40B4-BE49-F238E27FC236}">
                <a16:creationId xmlns:a16="http://schemas.microsoft.com/office/drawing/2014/main" id="{2AAA8890-B18D-4F1D-BE67-05C2B71F927F}"/>
              </a:ext>
            </a:extLst>
          </p:cNvPr>
          <p:cNvGrpSpPr/>
          <p:nvPr/>
        </p:nvGrpSpPr>
        <p:grpSpPr>
          <a:xfrm>
            <a:off x="4117146" y="3252550"/>
            <a:ext cx="638786" cy="640655"/>
            <a:chOff x="4684714" y="2656170"/>
            <a:chExt cx="542925" cy="544513"/>
          </a:xfrm>
          <a:gradFill flip="none" rotWithShape="1">
            <a:lin ang="16200000" scaled="1"/>
            <a:tileRect/>
          </a:gradFill>
        </p:grpSpPr>
        <p:sp>
          <p:nvSpPr>
            <p:cNvPr id="273" name="Oval 2191">
              <a:extLst>
                <a:ext uri="{FF2B5EF4-FFF2-40B4-BE49-F238E27FC236}">
                  <a16:creationId xmlns:a16="http://schemas.microsoft.com/office/drawing/2014/main" id="{839C6D74-D570-4F6B-8541-52DE40C6DFF8}"/>
                </a:ext>
              </a:extLst>
            </p:cNvPr>
            <p:cNvSpPr>
              <a:spLocks noChangeArrowheads="1"/>
            </p:cNvSpPr>
            <p:nvPr/>
          </p:nvSpPr>
          <p:spPr bwMode="auto">
            <a:xfrm>
              <a:off x="4852989" y="2824445"/>
              <a:ext cx="206375" cy="207963"/>
            </a:xfrm>
            <a:prstGeom prst="ellipse">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2700">
              <a:solidFill>
                <a:srgbClr val="000000"/>
              </a:solidFill>
              <a:round/>
              <a:headEnd/>
              <a:tailEnd/>
            </a:ln>
          </p:spPr>
          <p:txBody>
            <a:bodyPr/>
            <a:lstStyle/>
            <a:p>
              <a:pPr defTabSz="775290">
                <a:defRPr/>
              </a:pPr>
              <a:endParaRPr lang="en-GB" sz="1526"/>
            </a:p>
          </p:txBody>
        </p:sp>
        <p:sp>
          <p:nvSpPr>
            <p:cNvPr id="274" name="Freeform 2195">
              <a:extLst>
                <a:ext uri="{FF2B5EF4-FFF2-40B4-BE49-F238E27FC236}">
                  <a16:creationId xmlns:a16="http://schemas.microsoft.com/office/drawing/2014/main" id="{B3715695-0038-4F56-B040-6D3C0E015498}"/>
                </a:ext>
              </a:extLst>
            </p:cNvPr>
            <p:cNvSpPr>
              <a:spLocks noEditPoints="1"/>
            </p:cNvSpPr>
            <p:nvPr/>
          </p:nvSpPr>
          <p:spPr bwMode="auto">
            <a:xfrm>
              <a:off x="4684714" y="2656170"/>
              <a:ext cx="542925" cy="544513"/>
            </a:xfrm>
            <a:custGeom>
              <a:avLst/>
              <a:gdLst>
                <a:gd name="T0" fmla="*/ 261 w 261"/>
                <a:gd name="T1" fmla="*/ 144 h 262"/>
                <a:gd name="T2" fmla="*/ 261 w 261"/>
                <a:gd name="T3" fmla="*/ 120 h 262"/>
                <a:gd name="T4" fmla="*/ 237 w 261"/>
                <a:gd name="T5" fmla="*/ 116 h 262"/>
                <a:gd name="T6" fmla="*/ 231 w 261"/>
                <a:gd name="T7" fmla="*/ 92 h 262"/>
                <a:gd name="T8" fmla="*/ 250 w 261"/>
                <a:gd name="T9" fmla="*/ 76 h 262"/>
                <a:gd name="T10" fmla="*/ 238 w 261"/>
                <a:gd name="T11" fmla="*/ 56 h 262"/>
                <a:gd name="T12" fmla="*/ 215 w 261"/>
                <a:gd name="T13" fmla="*/ 65 h 262"/>
                <a:gd name="T14" fmla="*/ 197 w 261"/>
                <a:gd name="T15" fmla="*/ 47 h 262"/>
                <a:gd name="T16" fmla="*/ 206 w 261"/>
                <a:gd name="T17" fmla="*/ 24 h 262"/>
                <a:gd name="T18" fmla="*/ 186 w 261"/>
                <a:gd name="T19" fmla="*/ 12 h 262"/>
                <a:gd name="T20" fmla="*/ 170 w 261"/>
                <a:gd name="T21" fmla="*/ 31 h 262"/>
                <a:gd name="T22" fmla="*/ 146 w 261"/>
                <a:gd name="T23" fmla="*/ 24 h 262"/>
                <a:gd name="T24" fmla="*/ 142 w 261"/>
                <a:gd name="T25" fmla="*/ 0 h 262"/>
                <a:gd name="T26" fmla="*/ 118 w 261"/>
                <a:gd name="T27" fmla="*/ 0 h 262"/>
                <a:gd name="T28" fmla="*/ 115 w 261"/>
                <a:gd name="T29" fmla="*/ 24 h 262"/>
                <a:gd name="T30" fmla="*/ 91 w 261"/>
                <a:gd name="T31" fmla="*/ 31 h 262"/>
                <a:gd name="T32" fmla="*/ 76 w 261"/>
                <a:gd name="T33" fmla="*/ 12 h 262"/>
                <a:gd name="T34" fmla="*/ 55 w 261"/>
                <a:gd name="T35" fmla="*/ 23 h 262"/>
                <a:gd name="T36" fmla="*/ 64 w 261"/>
                <a:gd name="T37" fmla="*/ 46 h 262"/>
                <a:gd name="T38" fmla="*/ 46 w 261"/>
                <a:gd name="T39" fmla="*/ 64 h 262"/>
                <a:gd name="T40" fmla="*/ 23 w 261"/>
                <a:gd name="T41" fmla="*/ 55 h 262"/>
                <a:gd name="T42" fmla="*/ 11 w 261"/>
                <a:gd name="T43" fmla="*/ 76 h 262"/>
                <a:gd name="T44" fmla="*/ 30 w 261"/>
                <a:gd name="T45" fmla="*/ 91 h 262"/>
                <a:gd name="T46" fmla="*/ 24 w 261"/>
                <a:gd name="T47" fmla="*/ 115 h 262"/>
                <a:gd name="T48" fmla="*/ 0 w 261"/>
                <a:gd name="T49" fmla="*/ 119 h 262"/>
                <a:gd name="T50" fmla="*/ 0 w 261"/>
                <a:gd name="T51" fmla="*/ 143 h 262"/>
                <a:gd name="T52" fmla="*/ 24 w 261"/>
                <a:gd name="T53" fmla="*/ 146 h 262"/>
                <a:gd name="T54" fmla="*/ 30 w 261"/>
                <a:gd name="T55" fmla="*/ 171 h 262"/>
                <a:gd name="T56" fmla="*/ 11 w 261"/>
                <a:gd name="T57" fmla="*/ 186 h 262"/>
                <a:gd name="T58" fmla="*/ 23 w 261"/>
                <a:gd name="T59" fmla="*/ 206 h 262"/>
                <a:gd name="T60" fmla="*/ 45 w 261"/>
                <a:gd name="T61" fmla="*/ 197 h 262"/>
                <a:gd name="T62" fmla="*/ 63 w 261"/>
                <a:gd name="T63" fmla="*/ 215 h 262"/>
                <a:gd name="T64" fmla="*/ 54 w 261"/>
                <a:gd name="T65" fmla="*/ 238 h 262"/>
                <a:gd name="T66" fmla="*/ 75 w 261"/>
                <a:gd name="T67" fmla="*/ 250 h 262"/>
                <a:gd name="T68" fmla="*/ 90 w 261"/>
                <a:gd name="T69" fmla="*/ 231 h 262"/>
                <a:gd name="T70" fmla="*/ 114 w 261"/>
                <a:gd name="T71" fmla="*/ 238 h 262"/>
                <a:gd name="T72" fmla="*/ 118 w 261"/>
                <a:gd name="T73" fmla="*/ 262 h 262"/>
                <a:gd name="T74" fmla="*/ 142 w 261"/>
                <a:gd name="T75" fmla="*/ 262 h 262"/>
                <a:gd name="T76" fmla="*/ 145 w 261"/>
                <a:gd name="T77" fmla="*/ 238 h 262"/>
                <a:gd name="T78" fmla="*/ 170 w 261"/>
                <a:gd name="T79" fmla="*/ 231 h 262"/>
                <a:gd name="T80" fmla="*/ 185 w 261"/>
                <a:gd name="T81" fmla="*/ 251 h 262"/>
                <a:gd name="T82" fmla="*/ 205 w 261"/>
                <a:gd name="T83" fmla="*/ 239 h 262"/>
                <a:gd name="T84" fmla="*/ 197 w 261"/>
                <a:gd name="T85" fmla="*/ 216 h 262"/>
                <a:gd name="T86" fmla="*/ 215 w 261"/>
                <a:gd name="T87" fmla="*/ 198 h 262"/>
                <a:gd name="T88" fmla="*/ 237 w 261"/>
                <a:gd name="T89" fmla="*/ 207 h 262"/>
                <a:gd name="T90" fmla="*/ 249 w 261"/>
                <a:gd name="T91" fmla="*/ 187 h 262"/>
                <a:gd name="T92" fmla="*/ 230 w 261"/>
                <a:gd name="T93" fmla="*/ 172 h 262"/>
                <a:gd name="T94" fmla="*/ 237 w 261"/>
                <a:gd name="T95" fmla="*/ 147 h 262"/>
                <a:gd name="T96" fmla="*/ 261 w 261"/>
                <a:gd name="T97" fmla="*/ 144 h 262"/>
                <a:gd name="T98" fmla="*/ 130 w 261"/>
                <a:gd name="T99" fmla="*/ 199 h 262"/>
                <a:gd name="T100" fmla="*/ 63 w 261"/>
                <a:gd name="T101" fmla="*/ 131 h 262"/>
                <a:gd name="T102" fmla="*/ 130 w 261"/>
                <a:gd name="T103" fmla="*/ 64 h 262"/>
                <a:gd name="T104" fmla="*/ 198 w 261"/>
                <a:gd name="T105" fmla="*/ 131 h 262"/>
                <a:gd name="T106" fmla="*/ 130 w 261"/>
                <a:gd name="T107" fmla="*/ 19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61" y="144"/>
                  </a:moveTo>
                  <a:cubicBezTo>
                    <a:pt x="261" y="120"/>
                    <a:pt x="261" y="120"/>
                    <a:pt x="261" y="120"/>
                  </a:cubicBezTo>
                  <a:cubicBezTo>
                    <a:pt x="237" y="116"/>
                    <a:pt x="237" y="116"/>
                    <a:pt x="237" y="116"/>
                  </a:cubicBezTo>
                  <a:cubicBezTo>
                    <a:pt x="236" y="108"/>
                    <a:pt x="234" y="99"/>
                    <a:pt x="231" y="92"/>
                  </a:cubicBezTo>
                  <a:cubicBezTo>
                    <a:pt x="250" y="76"/>
                    <a:pt x="250" y="76"/>
                    <a:pt x="250" y="76"/>
                  </a:cubicBezTo>
                  <a:cubicBezTo>
                    <a:pt x="238" y="56"/>
                    <a:pt x="238" y="56"/>
                    <a:pt x="238" y="56"/>
                  </a:cubicBezTo>
                  <a:cubicBezTo>
                    <a:pt x="215" y="65"/>
                    <a:pt x="215" y="65"/>
                    <a:pt x="215" y="65"/>
                  </a:cubicBezTo>
                  <a:cubicBezTo>
                    <a:pt x="210" y="58"/>
                    <a:pt x="204" y="52"/>
                    <a:pt x="197" y="47"/>
                  </a:cubicBezTo>
                  <a:cubicBezTo>
                    <a:pt x="206" y="24"/>
                    <a:pt x="206" y="24"/>
                    <a:pt x="206" y="24"/>
                  </a:cubicBezTo>
                  <a:cubicBezTo>
                    <a:pt x="186" y="12"/>
                    <a:pt x="186" y="12"/>
                    <a:pt x="186" y="12"/>
                  </a:cubicBezTo>
                  <a:cubicBezTo>
                    <a:pt x="170" y="31"/>
                    <a:pt x="170" y="31"/>
                    <a:pt x="170" y="31"/>
                  </a:cubicBezTo>
                  <a:cubicBezTo>
                    <a:pt x="163" y="28"/>
                    <a:pt x="154" y="26"/>
                    <a:pt x="146" y="24"/>
                  </a:cubicBezTo>
                  <a:cubicBezTo>
                    <a:pt x="142" y="0"/>
                    <a:pt x="142" y="0"/>
                    <a:pt x="142" y="0"/>
                  </a:cubicBezTo>
                  <a:cubicBezTo>
                    <a:pt x="118" y="0"/>
                    <a:pt x="118" y="0"/>
                    <a:pt x="118" y="0"/>
                  </a:cubicBezTo>
                  <a:cubicBezTo>
                    <a:pt x="115" y="24"/>
                    <a:pt x="115" y="24"/>
                    <a:pt x="115" y="24"/>
                  </a:cubicBezTo>
                  <a:cubicBezTo>
                    <a:pt x="106" y="26"/>
                    <a:pt x="98" y="28"/>
                    <a:pt x="91" y="31"/>
                  </a:cubicBezTo>
                  <a:cubicBezTo>
                    <a:pt x="76" y="12"/>
                    <a:pt x="76" y="12"/>
                    <a:pt x="76" y="12"/>
                  </a:cubicBezTo>
                  <a:cubicBezTo>
                    <a:pt x="55" y="23"/>
                    <a:pt x="55" y="23"/>
                    <a:pt x="55" y="23"/>
                  </a:cubicBezTo>
                  <a:cubicBezTo>
                    <a:pt x="64" y="46"/>
                    <a:pt x="64" y="46"/>
                    <a:pt x="64" y="46"/>
                  </a:cubicBezTo>
                  <a:cubicBezTo>
                    <a:pt x="57" y="51"/>
                    <a:pt x="51" y="57"/>
                    <a:pt x="46" y="64"/>
                  </a:cubicBezTo>
                  <a:cubicBezTo>
                    <a:pt x="23" y="55"/>
                    <a:pt x="23" y="55"/>
                    <a:pt x="23" y="55"/>
                  </a:cubicBezTo>
                  <a:cubicBezTo>
                    <a:pt x="11" y="76"/>
                    <a:pt x="11" y="76"/>
                    <a:pt x="11" y="76"/>
                  </a:cubicBezTo>
                  <a:cubicBezTo>
                    <a:pt x="30" y="91"/>
                    <a:pt x="30" y="91"/>
                    <a:pt x="30" y="91"/>
                  </a:cubicBezTo>
                  <a:cubicBezTo>
                    <a:pt x="27" y="98"/>
                    <a:pt x="25" y="107"/>
                    <a:pt x="24" y="115"/>
                  </a:cubicBezTo>
                  <a:cubicBezTo>
                    <a:pt x="0" y="119"/>
                    <a:pt x="0" y="119"/>
                    <a:pt x="0" y="119"/>
                  </a:cubicBezTo>
                  <a:cubicBezTo>
                    <a:pt x="0" y="143"/>
                    <a:pt x="0" y="143"/>
                    <a:pt x="0" y="143"/>
                  </a:cubicBezTo>
                  <a:cubicBezTo>
                    <a:pt x="24" y="146"/>
                    <a:pt x="24" y="146"/>
                    <a:pt x="24" y="146"/>
                  </a:cubicBezTo>
                  <a:cubicBezTo>
                    <a:pt x="25" y="155"/>
                    <a:pt x="27" y="163"/>
                    <a:pt x="30" y="171"/>
                  </a:cubicBezTo>
                  <a:cubicBezTo>
                    <a:pt x="11" y="186"/>
                    <a:pt x="11" y="186"/>
                    <a:pt x="11" y="186"/>
                  </a:cubicBezTo>
                  <a:cubicBezTo>
                    <a:pt x="23" y="206"/>
                    <a:pt x="23" y="206"/>
                    <a:pt x="23" y="206"/>
                  </a:cubicBezTo>
                  <a:cubicBezTo>
                    <a:pt x="45" y="197"/>
                    <a:pt x="45" y="197"/>
                    <a:pt x="45" y="197"/>
                  </a:cubicBezTo>
                  <a:cubicBezTo>
                    <a:pt x="51" y="204"/>
                    <a:pt x="57" y="210"/>
                    <a:pt x="63" y="215"/>
                  </a:cubicBezTo>
                  <a:cubicBezTo>
                    <a:pt x="54" y="238"/>
                    <a:pt x="54" y="238"/>
                    <a:pt x="54" y="238"/>
                  </a:cubicBezTo>
                  <a:cubicBezTo>
                    <a:pt x="75" y="250"/>
                    <a:pt x="75" y="250"/>
                    <a:pt x="75" y="250"/>
                  </a:cubicBezTo>
                  <a:cubicBezTo>
                    <a:pt x="90" y="231"/>
                    <a:pt x="90" y="231"/>
                    <a:pt x="90" y="231"/>
                  </a:cubicBezTo>
                  <a:cubicBezTo>
                    <a:pt x="98" y="234"/>
                    <a:pt x="106" y="236"/>
                    <a:pt x="114" y="238"/>
                  </a:cubicBezTo>
                  <a:cubicBezTo>
                    <a:pt x="118" y="262"/>
                    <a:pt x="118" y="262"/>
                    <a:pt x="118" y="262"/>
                  </a:cubicBezTo>
                  <a:cubicBezTo>
                    <a:pt x="142" y="262"/>
                    <a:pt x="142" y="262"/>
                    <a:pt x="142" y="262"/>
                  </a:cubicBezTo>
                  <a:cubicBezTo>
                    <a:pt x="145" y="238"/>
                    <a:pt x="145" y="238"/>
                    <a:pt x="145" y="238"/>
                  </a:cubicBezTo>
                  <a:cubicBezTo>
                    <a:pt x="154" y="237"/>
                    <a:pt x="162" y="234"/>
                    <a:pt x="170" y="231"/>
                  </a:cubicBezTo>
                  <a:cubicBezTo>
                    <a:pt x="185" y="251"/>
                    <a:pt x="185" y="251"/>
                    <a:pt x="185" y="251"/>
                  </a:cubicBezTo>
                  <a:cubicBezTo>
                    <a:pt x="205" y="239"/>
                    <a:pt x="205" y="239"/>
                    <a:pt x="205" y="239"/>
                  </a:cubicBezTo>
                  <a:cubicBezTo>
                    <a:pt x="197" y="216"/>
                    <a:pt x="197" y="216"/>
                    <a:pt x="197" y="216"/>
                  </a:cubicBezTo>
                  <a:cubicBezTo>
                    <a:pt x="203" y="211"/>
                    <a:pt x="209" y="205"/>
                    <a:pt x="215" y="198"/>
                  </a:cubicBezTo>
                  <a:cubicBezTo>
                    <a:pt x="237" y="207"/>
                    <a:pt x="237" y="207"/>
                    <a:pt x="237" y="207"/>
                  </a:cubicBezTo>
                  <a:cubicBezTo>
                    <a:pt x="249" y="187"/>
                    <a:pt x="249" y="187"/>
                    <a:pt x="249" y="187"/>
                  </a:cubicBezTo>
                  <a:cubicBezTo>
                    <a:pt x="230" y="172"/>
                    <a:pt x="230" y="172"/>
                    <a:pt x="230" y="172"/>
                  </a:cubicBezTo>
                  <a:cubicBezTo>
                    <a:pt x="233" y="164"/>
                    <a:pt x="236" y="156"/>
                    <a:pt x="237" y="147"/>
                  </a:cubicBezTo>
                  <a:lnTo>
                    <a:pt x="261" y="144"/>
                  </a:lnTo>
                  <a:close/>
                  <a:moveTo>
                    <a:pt x="130" y="199"/>
                  </a:moveTo>
                  <a:cubicBezTo>
                    <a:pt x="93" y="199"/>
                    <a:pt x="63" y="168"/>
                    <a:pt x="63" y="131"/>
                  </a:cubicBezTo>
                  <a:cubicBezTo>
                    <a:pt x="63" y="94"/>
                    <a:pt x="93" y="64"/>
                    <a:pt x="130" y="64"/>
                  </a:cubicBezTo>
                  <a:cubicBezTo>
                    <a:pt x="168" y="64"/>
                    <a:pt x="198" y="94"/>
                    <a:pt x="198" y="131"/>
                  </a:cubicBezTo>
                  <a:cubicBezTo>
                    <a:pt x="198" y="168"/>
                    <a:pt x="168" y="199"/>
                    <a:pt x="130" y="199"/>
                  </a:cubicBez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2700">
              <a:solidFill>
                <a:srgbClr val="000000"/>
              </a:solidFill>
              <a:round/>
              <a:headEnd/>
              <a:tailEnd/>
            </a:ln>
          </p:spPr>
          <p:txBody>
            <a:bodyPr/>
            <a:lstStyle/>
            <a:p>
              <a:pPr defTabSz="775290">
                <a:defRPr/>
              </a:pPr>
              <a:endParaRPr lang="en-GB" sz="1526"/>
            </a:p>
          </p:txBody>
        </p:sp>
      </p:grpSp>
      <p:sp>
        <p:nvSpPr>
          <p:cNvPr id="672" name="AutoShape 3">
            <a:extLst>
              <a:ext uri="{FF2B5EF4-FFF2-40B4-BE49-F238E27FC236}">
                <a16:creationId xmlns:a16="http://schemas.microsoft.com/office/drawing/2014/main" id="{23E0088C-6531-487C-80F0-FEFB08DB4DAC}"/>
              </a:ext>
            </a:extLst>
          </p:cNvPr>
          <p:cNvSpPr>
            <a:spLocks noChangeAspect="1" noChangeArrowheads="1" noTextEdit="1"/>
          </p:cNvSpPr>
          <p:nvPr/>
        </p:nvSpPr>
        <p:spPr bwMode="auto">
          <a:xfrm>
            <a:off x="3174023" y="262304"/>
            <a:ext cx="2579077" cy="202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pic>
        <p:nvPicPr>
          <p:cNvPr id="29736" name="Picture 693">
            <a:extLst>
              <a:ext uri="{FF2B5EF4-FFF2-40B4-BE49-F238E27FC236}">
                <a16:creationId xmlns:a16="http://schemas.microsoft.com/office/drawing/2014/main" id="{703E1E5E-C2FC-4F7E-8C17-AF0B5404E71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33346" y="262303"/>
            <a:ext cx="2244969" cy="134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37" name="Group 744">
            <a:extLst>
              <a:ext uri="{FF2B5EF4-FFF2-40B4-BE49-F238E27FC236}">
                <a16:creationId xmlns:a16="http://schemas.microsoft.com/office/drawing/2014/main" id="{BEB8CF66-AC67-4ADB-AE76-2E0B861B6DD1}"/>
              </a:ext>
            </a:extLst>
          </p:cNvPr>
          <p:cNvGrpSpPr>
            <a:grpSpLocks/>
          </p:cNvGrpSpPr>
          <p:nvPr/>
        </p:nvGrpSpPr>
        <p:grpSpPr bwMode="auto">
          <a:xfrm rot="5400000">
            <a:off x="5509847" y="3365989"/>
            <a:ext cx="126023" cy="263769"/>
            <a:chOff x="5841742" y="3860487"/>
            <a:chExt cx="107934" cy="224884"/>
          </a:xfrm>
        </p:grpSpPr>
        <p:sp>
          <p:nvSpPr>
            <p:cNvPr id="746" name="Rounded Rectangle 745">
              <a:extLst>
                <a:ext uri="{FF2B5EF4-FFF2-40B4-BE49-F238E27FC236}">
                  <a16:creationId xmlns:a16="http://schemas.microsoft.com/office/drawing/2014/main" id="{74FDE440-5C20-4850-BC27-9F4775EED362}"/>
                </a:ext>
              </a:extLst>
            </p:cNvPr>
            <p:cNvSpPr/>
            <p:nvPr/>
          </p:nvSpPr>
          <p:spPr>
            <a:xfrm>
              <a:off x="5884909" y="3871074"/>
              <a:ext cx="21600" cy="214297"/>
            </a:xfrm>
            <a:prstGeom prst="round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w="9525" cap="rnd">
              <a:noFill/>
              <a:prstDash val="solid"/>
              <a:round/>
              <a:headEnd/>
              <a:tailEnd/>
            </a:ln>
          </p:spPr>
          <p:txBody>
            <a:bodyPr/>
            <a:lstStyle/>
            <a:p>
              <a:pPr algn="ctr" defTabSz="775290">
                <a:defRPr/>
              </a:pPr>
              <a:endParaRPr lang="en-GB" sz="1526"/>
            </a:p>
          </p:txBody>
        </p:sp>
        <p:sp>
          <p:nvSpPr>
            <p:cNvPr id="747" name="Rounded Rectangle 746">
              <a:extLst>
                <a:ext uri="{FF2B5EF4-FFF2-40B4-BE49-F238E27FC236}">
                  <a16:creationId xmlns:a16="http://schemas.microsoft.com/office/drawing/2014/main" id="{F684BEC3-41E9-4EE0-B230-19ED7EE66E3E}"/>
                </a:ext>
              </a:extLst>
            </p:cNvPr>
            <p:cNvSpPr/>
            <p:nvPr/>
          </p:nvSpPr>
          <p:spPr>
            <a:xfrm rot="16200000">
              <a:off x="5881309" y="3820920"/>
              <a:ext cx="28800" cy="107934"/>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a:ln w="9525" cap="rnd">
              <a:noFill/>
              <a:prstDash val="solid"/>
              <a:round/>
              <a:headEnd/>
              <a:tailEnd/>
            </a:ln>
          </p:spPr>
          <p:txBody>
            <a:bodyPr/>
            <a:lstStyle/>
            <a:p>
              <a:pPr algn="ctr" defTabSz="775290">
                <a:defRPr/>
              </a:pPr>
              <a:endParaRPr lang="en-GB" sz="1526"/>
            </a:p>
          </p:txBody>
        </p:sp>
      </p:grpSp>
      <p:sp>
        <p:nvSpPr>
          <p:cNvPr id="734" name="Freeform: Shape 733">
            <a:extLst>
              <a:ext uri="{FF2B5EF4-FFF2-40B4-BE49-F238E27FC236}">
                <a16:creationId xmlns:a16="http://schemas.microsoft.com/office/drawing/2014/main" id="{9A0F7FA5-3DD1-4D04-BF77-0C0C5EB37371}"/>
              </a:ext>
            </a:extLst>
          </p:cNvPr>
          <p:cNvSpPr/>
          <p:nvPr/>
        </p:nvSpPr>
        <p:spPr>
          <a:xfrm>
            <a:off x="5383823" y="263769"/>
            <a:ext cx="652097" cy="3933092"/>
          </a:xfrm>
          <a:custGeom>
            <a:avLst/>
            <a:gdLst>
              <a:gd name="connsiteX0" fmla="*/ 0 w 706802"/>
              <a:gd name="connsiteY0" fmla="*/ 0 h 4260552"/>
              <a:gd name="connsiteX1" fmla="*/ 706802 w 706802"/>
              <a:gd name="connsiteY1" fmla="*/ 0 h 4260552"/>
              <a:gd name="connsiteX2" fmla="*/ 706802 w 706802"/>
              <a:gd name="connsiteY2" fmla="*/ 4260552 h 4260552"/>
              <a:gd name="connsiteX3" fmla="*/ 312796 w 706802"/>
              <a:gd name="connsiteY3" fmla="*/ 4260552 h 4260552"/>
              <a:gd name="connsiteX4" fmla="*/ 303397 w 706802"/>
              <a:gd name="connsiteY4" fmla="*/ 4222717 h 4260552"/>
              <a:gd name="connsiteX5" fmla="*/ 70312 w 706802"/>
              <a:gd name="connsiteY5" fmla="*/ 4057341 h 4260552"/>
              <a:gd name="connsiteX6" fmla="*/ 18228 w 706802"/>
              <a:gd name="connsiteY6" fmla="*/ 4057341 h 4260552"/>
              <a:gd name="connsiteX7" fmla="*/ 0 w 706802"/>
              <a:gd name="connsiteY7" fmla="*/ 4057341 h 4260552"/>
              <a:gd name="connsiteX8" fmla="*/ 0 w 706802"/>
              <a:gd name="connsiteY8" fmla="*/ 3792447 h 4260552"/>
              <a:gd name="connsiteX9" fmla="*/ 95991 w 706802"/>
              <a:gd name="connsiteY9" fmla="*/ 3759460 h 4260552"/>
              <a:gd name="connsiteX10" fmla="*/ 263673 w 706802"/>
              <a:gd name="connsiteY10" fmla="*/ 3472305 h 4260552"/>
              <a:gd name="connsiteX11" fmla="*/ 263673 w 706802"/>
              <a:gd name="connsiteY11" fmla="*/ 3352187 h 4260552"/>
              <a:gd name="connsiteX12" fmla="*/ 450 w 706802"/>
              <a:gd name="connsiteY12" fmla="*/ 3352187 h 4260552"/>
              <a:gd name="connsiteX13" fmla="*/ 0 w 706802"/>
              <a:gd name="connsiteY13" fmla="*/ 3352187 h 426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6802" h="4260552">
                <a:moveTo>
                  <a:pt x="0" y="0"/>
                </a:moveTo>
                <a:lnTo>
                  <a:pt x="706802" y="0"/>
                </a:lnTo>
                <a:lnTo>
                  <a:pt x="706802" y="4260552"/>
                </a:lnTo>
                <a:lnTo>
                  <a:pt x="312796" y="4260552"/>
                </a:lnTo>
                <a:lnTo>
                  <a:pt x="303397" y="4222717"/>
                </a:lnTo>
                <a:cubicBezTo>
                  <a:pt x="269996" y="4126016"/>
                  <a:pt x="179283" y="4057341"/>
                  <a:pt x="70312" y="4057341"/>
                </a:cubicBezTo>
                <a:cubicBezTo>
                  <a:pt x="47789" y="4057341"/>
                  <a:pt x="30897" y="4057341"/>
                  <a:pt x="18228" y="4057341"/>
                </a:cubicBezTo>
                <a:lnTo>
                  <a:pt x="0" y="4057341"/>
                </a:lnTo>
                <a:lnTo>
                  <a:pt x="0" y="3792447"/>
                </a:lnTo>
                <a:lnTo>
                  <a:pt x="95991" y="3759460"/>
                </a:lnTo>
                <a:cubicBezTo>
                  <a:pt x="196402" y="3703486"/>
                  <a:pt x="263673" y="3596838"/>
                  <a:pt x="263673" y="3472305"/>
                </a:cubicBezTo>
                <a:cubicBezTo>
                  <a:pt x="263673" y="3352187"/>
                  <a:pt x="263673" y="3352187"/>
                  <a:pt x="263673" y="3352187"/>
                </a:cubicBezTo>
                <a:cubicBezTo>
                  <a:pt x="90000" y="3352187"/>
                  <a:pt x="24873" y="3352187"/>
                  <a:pt x="450" y="3352187"/>
                </a:cubicBezTo>
                <a:lnTo>
                  <a:pt x="0" y="3352187"/>
                </a:lnTo>
                <a:close/>
              </a:path>
            </a:pathLst>
          </a:cu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a:p>
        </p:txBody>
      </p:sp>
      <p:sp>
        <p:nvSpPr>
          <p:cNvPr id="748" name="Freeform 1716">
            <a:extLst>
              <a:ext uri="{FF2B5EF4-FFF2-40B4-BE49-F238E27FC236}">
                <a16:creationId xmlns:a16="http://schemas.microsoft.com/office/drawing/2014/main" id="{0DCBB5DC-3CCC-48C8-A48E-EBBDAD69E026}"/>
              </a:ext>
            </a:extLst>
          </p:cNvPr>
          <p:cNvSpPr>
            <a:spLocks/>
          </p:cNvSpPr>
          <p:nvPr/>
        </p:nvSpPr>
        <p:spPr bwMode="auto">
          <a:xfrm rot="5400000">
            <a:off x="5296633" y="3435594"/>
            <a:ext cx="410308" cy="256442"/>
          </a:xfrm>
          <a:custGeom>
            <a:avLst/>
            <a:gdLst>
              <a:gd name="T0" fmla="*/ 34 w 126"/>
              <a:gd name="T1" fmla="*/ 0 h 79"/>
              <a:gd name="T2" fmla="*/ 0 w 126"/>
              <a:gd name="T3" fmla="*/ 0 h 79"/>
              <a:gd name="T4" fmla="*/ 0 w 126"/>
              <a:gd name="T5" fmla="*/ 79 h 79"/>
              <a:gd name="T6" fmla="*/ 126 w 126"/>
              <a:gd name="T7" fmla="*/ 79 h 79"/>
              <a:gd name="T8" fmla="*/ 34 w 126"/>
              <a:gd name="T9" fmla="*/ 0 h 79"/>
            </a:gdLst>
            <a:ahLst/>
            <a:cxnLst>
              <a:cxn ang="0">
                <a:pos x="T0" y="T1"/>
              </a:cxn>
              <a:cxn ang="0">
                <a:pos x="T2" y="T3"/>
              </a:cxn>
              <a:cxn ang="0">
                <a:pos x="T4" y="T5"/>
              </a:cxn>
              <a:cxn ang="0">
                <a:pos x="T6" y="T7"/>
              </a:cxn>
              <a:cxn ang="0">
                <a:pos x="T8" y="T9"/>
              </a:cxn>
            </a:cxnLst>
            <a:rect l="0" t="0" r="r" b="b"/>
            <a:pathLst>
              <a:path w="126" h="79">
                <a:moveTo>
                  <a:pt x="34" y="0"/>
                </a:moveTo>
                <a:cubicBezTo>
                  <a:pt x="0" y="0"/>
                  <a:pt x="0" y="0"/>
                  <a:pt x="0" y="0"/>
                </a:cubicBezTo>
                <a:cubicBezTo>
                  <a:pt x="0" y="79"/>
                  <a:pt x="0" y="79"/>
                  <a:pt x="0" y="79"/>
                </a:cubicBezTo>
                <a:cubicBezTo>
                  <a:pt x="126" y="79"/>
                  <a:pt x="126" y="79"/>
                  <a:pt x="126" y="79"/>
                </a:cubicBezTo>
                <a:cubicBezTo>
                  <a:pt x="119" y="34"/>
                  <a:pt x="81" y="0"/>
                  <a:pt x="34" y="0"/>
                </a:cubicBezTo>
              </a:path>
            </a:pathLst>
          </a:custGeom>
          <a:solidFill>
            <a:srgbClr val="333636"/>
          </a:solidFill>
          <a:ln w="9525">
            <a:noFill/>
            <a:round/>
            <a:headEnd/>
            <a:tailEnd/>
          </a:ln>
        </p:spPr>
        <p:txBody>
          <a:bodyPr/>
          <a:lstStyle/>
          <a:p>
            <a:pPr defTabSz="775290">
              <a:defRPr/>
            </a:pPr>
            <a:endParaRPr lang="en-GB" sz="1526"/>
          </a:p>
        </p:txBody>
      </p:sp>
      <p:cxnSp>
        <p:nvCxnSpPr>
          <p:cNvPr id="23" name="Straight Connector 22">
            <a:extLst>
              <a:ext uri="{FF2B5EF4-FFF2-40B4-BE49-F238E27FC236}">
                <a16:creationId xmlns:a16="http://schemas.microsoft.com/office/drawing/2014/main" id="{150CE423-9033-42D4-9469-C6B1378D0546}"/>
              </a:ext>
            </a:extLst>
          </p:cNvPr>
          <p:cNvCxnSpPr/>
          <p:nvPr/>
        </p:nvCxnSpPr>
        <p:spPr>
          <a:xfrm>
            <a:off x="95251" y="5543550"/>
            <a:ext cx="611065" cy="597877"/>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16DF7F7B-868C-4B19-8C6B-67E108BCB8D1}"/>
              </a:ext>
            </a:extLst>
          </p:cNvPr>
          <p:cNvSpPr/>
          <p:nvPr/>
        </p:nvSpPr>
        <p:spPr>
          <a:xfrm>
            <a:off x="542193" y="5413131"/>
            <a:ext cx="8052289" cy="1181100"/>
          </a:xfrm>
          <a:prstGeom prst="roundRect">
            <a:avLst/>
          </a:prstGeom>
          <a:solidFill>
            <a:schemeClr val="accent5">
              <a:lumMod val="60000"/>
              <a:lumOff val="40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25" name="Rounded Rectangle 24">
            <a:extLst>
              <a:ext uri="{FF2B5EF4-FFF2-40B4-BE49-F238E27FC236}">
                <a16:creationId xmlns:a16="http://schemas.microsoft.com/office/drawing/2014/main" id="{567E4DE7-4D6B-4E9F-8FB0-C5FC025E9733}"/>
              </a:ext>
            </a:extLst>
          </p:cNvPr>
          <p:cNvSpPr/>
          <p:nvPr/>
        </p:nvSpPr>
        <p:spPr>
          <a:xfrm>
            <a:off x="2378320" y="5221166"/>
            <a:ext cx="2259623" cy="317988"/>
          </a:xfrm>
          <a:prstGeom prst="roundRect">
            <a:avLst>
              <a:gd name="adj" fmla="val 50000"/>
            </a:avLst>
          </a:prstGeom>
          <a:solidFill>
            <a:schemeClr val="accent5">
              <a:lumMod val="50000"/>
            </a:schemeClr>
          </a:solidFill>
          <a:ln w="9525" cap="rnd">
            <a:noFill/>
            <a:prstDash val="solid"/>
            <a:round/>
            <a:headEnd/>
            <a:tailEnd/>
          </a:ln>
        </p:spPr>
        <p:txBody>
          <a:bodyPr/>
          <a:lstStyle/>
          <a:p>
            <a:pPr algn="ctr" defTabSz="775290">
              <a:defRPr/>
            </a:pPr>
            <a:endParaRPr lang="en-GB" sz="1526"/>
          </a:p>
        </p:txBody>
      </p:sp>
      <p:sp>
        <p:nvSpPr>
          <p:cNvPr id="26" name="Rounded Rectangle 25">
            <a:extLst>
              <a:ext uri="{FF2B5EF4-FFF2-40B4-BE49-F238E27FC236}">
                <a16:creationId xmlns:a16="http://schemas.microsoft.com/office/drawing/2014/main" id="{63406DDC-2598-4EA1-B1B7-B1781A838565}"/>
              </a:ext>
            </a:extLst>
          </p:cNvPr>
          <p:cNvSpPr/>
          <p:nvPr/>
        </p:nvSpPr>
        <p:spPr>
          <a:xfrm>
            <a:off x="4359520" y="5221166"/>
            <a:ext cx="2259623" cy="317988"/>
          </a:xfrm>
          <a:prstGeom prst="roundRect">
            <a:avLst>
              <a:gd name="adj" fmla="val 50000"/>
            </a:avLst>
          </a:prstGeom>
          <a:solidFill>
            <a:schemeClr val="accent5">
              <a:lumMod val="50000"/>
            </a:schemeClr>
          </a:solidFill>
          <a:ln w="9525" cap="rnd">
            <a:noFill/>
            <a:prstDash val="solid"/>
            <a:round/>
            <a:headEnd/>
            <a:tailEnd/>
          </a:ln>
        </p:spPr>
        <p:txBody>
          <a:bodyPr/>
          <a:lstStyle/>
          <a:p>
            <a:pPr algn="ctr" defTabSz="775290">
              <a:defRPr/>
            </a:pPr>
            <a:endParaRPr lang="en-GB" sz="1526"/>
          </a:p>
        </p:txBody>
      </p:sp>
      <p:grpSp>
        <p:nvGrpSpPr>
          <p:cNvPr id="27" name="Group 26">
            <a:extLst>
              <a:ext uri="{FF2B5EF4-FFF2-40B4-BE49-F238E27FC236}">
                <a16:creationId xmlns:a16="http://schemas.microsoft.com/office/drawing/2014/main" id="{040414FE-351B-42B0-94D0-90E1F66BA984}"/>
              </a:ext>
            </a:extLst>
          </p:cNvPr>
          <p:cNvGrpSpPr>
            <a:grpSpLocks/>
          </p:cNvGrpSpPr>
          <p:nvPr/>
        </p:nvGrpSpPr>
        <p:grpSpPr bwMode="auto">
          <a:xfrm>
            <a:off x="3017228" y="5221166"/>
            <a:ext cx="317988" cy="317988"/>
            <a:chOff x="2575442" y="5370579"/>
            <a:chExt cx="344419" cy="344017"/>
          </a:xfrm>
        </p:grpSpPr>
        <p:grpSp>
          <p:nvGrpSpPr>
            <p:cNvPr id="30268" name="Group 27">
              <a:extLst>
                <a:ext uri="{FF2B5EF4-FFF2-40B4-BE49-F238E27FC236}">
                  <a16:creationId xmlns:a16="http://schemas.microsoft.com/office/drawing/2014/main" id="{40B28B5C-7934-4693-97C0-0EB66786D3B5}"/>
                </a:ext>
              </a:extLst>
            </p:cNvPr>
            <p:cNvGrpSpPr>
              <a:grpSpLocks/>
            </p:cNvGrpSpPr>
            <p:nvPr/>
          </p:nvGrpSpPr>
          <p:grpSpPr bwMode="auto">
            <a:xfrm>
              <a:off x="2575442" y="5370579"/>
              <a:ext cx="344419" cy="344017"/>
              <a:chOff x="2575442" y="5370579"/>
              <a:chExt cx="344419" cy="344017"/>
            </a:xfrm>
          </p:grpSpPr>
          <p:grpSp>
            <p:nvGrpSpPr>
              <p:cNvPr id="30271" name="Group 30">
                <a:extLst>
                  <a:ext uri="{FF2B5EF4-FFF2-40B4-BE49-F238E27FC236}">
                    <a16:creationId xmlns:a16="http://schemas.microsoft.com/office/drawing/2014/main" id="{13393A2E-4641-4CEB-B80E-9E5921614B05}"/>
                  </a:ext>
                </a:extLst>
              </p:cNvPr>
              <p:cNvGrpSpPr>
                <a:grpSpLocks/>
              </p:cNvGrpSpPr>
              <p:nvPr/>
            </p:nvGrpSpPr>
            <p:grpSpPr bwMode="auto">
              <a:xfrm>
                <a:off x="2575442" y="5370579"/>
                <a:ext cx="344419" cy="344017"/>
                <a:chOff x="2575442" y="5370579"/>
                <a:chExt cx="344419" cy="344017"/>
              </a:xfrm>
            </p:grpSpPr>
            <p:sp>
              <p:nvSpPr>
                <p:cNvPr id="33" name="Freeform 2185">
                  <a:extLst>
                    <a:ext uri="{FF2B5EF4-FFF2-40B4-BE49-F238E27FC236}">
                      <a16:creationId xmlns:a16="http://schemas.microsoft.com/office/drawing/2014/main" id="{61AF995E-5B65-44A8-89C6-04731307AEF9}"/>
                    </a:ext>
                  </a:extLst>
                </p:cNvPr>
                <p:cNvSpPr>
                  <a:spLocks noEditPoints="1"/>
                </p:cNvSpPr>
                <p:nvPr/>
              </p:nvSpPr>
              <p:spPr bwMode="auto">
                <a:xfrm>
                  <a:off x="2575442"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34" name="Oval 33">
                  <a:extLst>
                    <a:ext uri="{FF2B5EF4-FFF2-40B4-BE49-F238E27FC236}">
                      <a16:creationId xmlns:a16="http://schemas.microsoft.com/office/drawing/2014/main" id="{7AF9F2F3-F5C1-44FE-A857-5EAB2609BCE9}"/>
                    </a:ext>
                  </a:extLst>
                </p:cNvPr>
                <p:cNvSpPr/>
                <p:nvPr/>
              </p:nvSpPr>
              <p:spPr>
                <a:xfrm>
                  <a:off x="2699243" y="5495820"/>
                  <a:ext cx="93644" cy="91949"/>
                </a:xfrm>
                <a:prstGeom prst="ellipse">
                  <a:avLst/>
                </a:prstGeom>
                <a:solidFill>
                  <a:schemeClr val="tx1">
                    <a:lumMod val="65000"/>
                    <a:lumOff val="3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35" name="Donut 34">
                  <a:extLst>
                    <a:ext uri="{FF2B5EF4-FFF2-40B4-BE49-F238E27FC236}">
                      <a16:creationId xmlns:a16="http://schemas.microsoft.com/office/drawing/2014/main" id="{ED6ECDE4-273D-4807-8527-EFCE6942554E}"/>
                    </a:ext>
                  </a:extLst>
                </p:cNvPr>
                <p:cNvSpPr/>
                <p:nvPr/>
              </p:nvSpPr>
              <p:spPr>
                <a:xfrm>
                  <a:off x="2600837" y="5399115"/>
                  <a:ext cx="292042" cy="28218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grpSp>
          <p:sp>
            <p:nvSpPr>
              <p:cNvPr id="32" name="Oval 31">
                <a:extLst>
                  <a:ext uri="{FF2B5EF4-FFF2-40B4-BE49-F238E27FC236}">
                    <a16:creationId xmlns:a16="http://schemas.microsoft.com/office/drawing/2014/main" id="{B240F4FB-D94B-4A35-8ABB-4B7F0BB33319}"/>
                  </a:ext>
                </a:extLst>
              </p:cNvPr>
              <p:cNvSpPr/>
              <p:nvPr/>
            </p:nvSpPr>
            <p:spPr>
              <a:xfrm>
                <a:off x="2707178" y="5503747"/>
                <a:ext cx="77773" cy="77681"/>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grpSp>
        <p:cxnSp>
          <p:nvCxnSpPr>
            <p:cNvPr id="29" name="Straight Connector 28">
              <a:extLst>
                <a:ext uri="{FF2B5EF4-FFF2-40B4-BE49-F238E27FC236}">
                  <a16:creationId xmlns:a16="http://schemas.microsoft.com/office/drawing/2014/main" id="{7B80FBDE-6158-4945-9F46-20B6B8675984}"/>
                </a:ext>
              </a:extLst>
            </p:cNvPr>
            <p:cNvCxnSpPr>
              <a:stCxn id="35" idx="0"/>
              <a:endCxn id="33" idx="5"/>
            </p:cNvCxnSpPr>
            <p:nvPr/>
          </p:nvCxnSpPr>
          <p:spPr>
            <a:xfrm>
              <a:off x="2746858" y="5399115"/>
              <a:ext cx="1587" cy="282189"/>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3CDBF4-1240-4BCF-B6DE-6533F7B3430F}"/>
                </a:ext>
              </a:extLst>
            </p:cNvPr>
            <p:cNvCxnSpPr>
              <a:stCxn id="35" idx="2"/>
              <a:endCxn id="35" idx="6"/>
            </p:cNvCxnSpPr>
            <p:nvPr/>
          </p:nvCxnSpPr>
          <p:spPr>
            <a:xfrm>
              <a:off x="2600837" y="5540209"/>
              <a:ext cx="292042"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6" name="Rounded Rectangle 35">
            <a:extLst>
              <a:ext uri="{FF2B5EF4-FFF2-40B4-BE49-F238E27FC236}">
                <a16:creationId xmlns:a16="http://schemas.microsoft.com/office/drawing/2014/main" id="{8B747B63-566A-402C-A428-337E50CAAE8E}"/>
              </a:ext>
            </a:extLst>
          </p:cNvPr>
          <p:cNvSpPr/>
          <p:nvPr/>
        </p:nvSpPr>
        <p:spPr>
          <a:xfrm>
            <a:off x="6627935" y="5221166"/>
            <a:ext cx="2261088" cy="317988"/>
          </a:xfrm>
          <a:prstGeom prst="roundRect">
            <a:avLst>
              <a:gd name="adj" fmla="val 50000"/>
            </a:avLst>
          </a:prstGeom>
          <a:solidFill>
            <a:schemeClr val="accent5">
              <a:lumMod val="50000"/>
            </a:schemeClr>
          </a:solidFill>
          <a:ln w="9525" cap="rnd">
            <a:noFill/>
            <a:prstDash val="solid"/>
            <a:round/>
            <a:headEnd/>
            <a:tailEnd/>
          </a:ln>
        </p:spPr>
        <p:txBody>
          <a:bodyPr/>
          <a:lstStyle/>
          <a:p>
            <a:pPr algn="ctr" defTabSz="775290">
              <a:defRPr/>
            </a:pPr>
            <a:endParaRPr lang="en-GB" sz="1526"/>
          </a:p>
        </p:txBody>
      </p:sp>
      <p:grpSp>
        <p:nvGrpSpPr>
          <p:cNvPr id="29746" name="Group 36">
            <a:extLst>
              <a:ext uri="{FF2B5EF4-FFF2-40B4-BE49-F238E27FC236}">
                <a16:creationId xmlns:a16="http://schemas.microsoft.com/office/drawing/2014/main" id="{214D8930-1547-4092-8A68-197EEAC6036A}"/>
              </a:ext>
            </a:extLst>
          </p:cNvPr>
          <p:cNvGrpSpPr>
            <a:grpSpLocks/>
          </p:cNvGrpSpPr>
          <p:nvPr/>
        </p:nvGrpSpPr>
        <p:grpSpPr bwMode="auto">
          <a:xfrm>
            <a:off x="5539154" y="5221166"/>
            <a:ext cx="317989" cy="317988"/>
            <a:chOff x="2575442" y="5370579"/>
            <a:chExt cx="344419" cy="344017"/>
          </a:xfrm>
        </p:grpSpPr>
        <p:grpSp>
          <p:nvGrpSpPr>
            <p:cNvPr id="30263" name="Group 37">
              <a:extLst>
                <a:ext uri="{FF2B5EF4-FFF2-40B4-BE49-F238E27FC236}">
                  <a16:creationId xmlns:a16="http://schemas.microsoft.com/office/drawing/2014/main" id="{353D3F3A-590F-46EB-8EC6-C52BF6C21CD6}"/>
                </a:ext>
              </a:extLst>
            </p:cNvPr>
            <p:cNvGrpSpPr>
              <a:grpSpLocks/>
            </p:cNvGrpSpPr>
            <p:nvPr/>
          </p:nvGrpSpPr>
          <p:grpSpPr bwMode="auto">
            <a:xfrm>
              <a:off x="2575442" y="5370579"/>
              <a:ext cx="344419" cy="344017"/>
              <a:chOff x="2575442" y="5370579"/>
              <a:chExt cx="344419" cy="344017"/>
            </a:xfrm>
          </p:grpSpPr>
          <p:sp>
            <p:nvSpPr>
              <p:cNvPr id="40" name="Freeform 2185">
                <a:extLst>
                  <a:ext uri="{FF2B5EF4-FFF2-40B4-BE49-F238E27FC236}">
                    <a16:creationId xmlns:a16="http://schemas.microsoft.com/office/drawing/2014/main" id="{6F3078D3-DDAB-42DF-8EF7-8CC704DB074A}"/>
                  </a:ext>
                </a:extLst>
              </p:cNvPr>
              <p:cNvSpPr>
                <a:spLocks noEditPoints="1"/>
              </p:cNvSpPr>
              <p:nvPr/>
            </p:nvSpPr>
            <p:spPr bwMode="auto">
              <a:xfrm>
                <a:off x="2575442"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41" name="Oval 40">
                <a:extLst>
                  <a:ext uri="{FF2B5EF4-FFF2-40B4-BE49-F238E27FC236}">
                    <a16:creationId xmlns:a16="http://schemas.microsoft.com/office/drawing/2014/main" id="{9A53DDF3-871B-48E2-8278-19C32FABE9C9}"/>
                  </a:ext>
                </a:extLst>
              </p:cNvPr>
              <p:cNvSpPr/>
              <p:nvPr/>
            </p:nvSpPr>
            <p:spPr>
              <a:xfrm>
                <a:off x="2699242" y="5495820"/>
                <a:ext cx="93644" cy="91949"/>
              </a:xfrm>
              <a:prstGeom prst="ellipse">
                <a:avLst/>
              </a:prstGeom>
              <a:solidFill>
                <a:schemeClr val="tx1">
                  <a:lumMod val="65000"/>
                  <a:lumOff val="3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42" name="Donut 41">
                <a:extLst>
                  <a:ext uri="{FF2B5EF4-FFF2-40B4-BE49-F238E27FC236}">
                    <a16:creationId xmlns:a16="http://schemas.microsoft.com/office/drawing/2014/main" id="{46A0C50B-A6D8-442F-A266-0E843E713BE5}"/>
                  </a:ext>
                </a:extLst>
              </p:cNvPr>
              <p:cNvSpPr/>
              <p:nvPr/>
            </p:nvSpPr>
            <p:spPr>
              <a:xfrm>
                <a:off x="2600837" y="5399115"/>
                <a:ext cx="292041" cy="28218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grpSp>
        <p:sp>
          <p:nvSpPr>
            <p:cNvPr id="39" name="Oval 38">
              <a:extLst>
                <a:ext uri="{FF2B5EF4-FFF2-40B4-BE49-F238E27FC236}">
                  <a16:creationId xmlns:a16="http://schemas.microsoft.com/office/drawing/2014/main" id="{B260FD32-1E4F-445A-8E7F-85B5E6D216BF}"/>
                </a:ext>
              </a:extLst>
            </p:cNvPr>
            <p:cNvSpPr/>
            <p:nvPr/>
          </p:nvSpPr>
          <p:spPr>
            <a:xfrm>
              <a:off x="2707179" y="5503747"/>
              <a:ext cx="77771" cy="77681"/>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grpSp>
      <p:grpSp>
        <p:nvGrpSpPr>
          <p:cNvPr id="43" name="Group 42">
            <a:extLst>
              <a:ext uri="{FF2B5EF4-FFF2-40B4-BE49-F238E27FC236}">
                <a16:creationId xmlns:a16="http://schemas.microsoft.com/office/drawing/2014/main" id="{C9F6D7CD-4CCE-468E-9865-162FED1558D5}"/>
              </a:ext>
            </a:extLst>
          </p:cNvPr>
          <p:cNvGrpSpPr>
            <a:grpSpLocks/>
          </p:cNvGrpSpPr>
          <p:nvPr/>
        </p:nvGrpSpPr>
        <p:grpSpPr bwMode="auto">
          <a:xfrm>
            <a:off x="5547946" y="5221166"/>
            <a:ext cx="317989" cy="317988"/>
            <a:chOff x="2575442" y="5370579"/>
            <a:chExt cx="344419" cy="344017"/>
          </a:xfrm>
        </p:grpSpPr>
        <p:grpSp>
          <p:nvGrpSpPr>
            <p:cNvPr id="30255" name="Group 43">
              <a:extLst>
                <a:ext uri="{FF2B5EF4-FFF2-40B4-BE49-F238E27FC236}">
                  <a16:creationId xmlns:a16="http://schemas.microsoft.com/office/drawing/2014/main" id="{5D0A1B16-3E88-40B0-9DBD-5720A113CBAC}"/>
                </a:ext>
              </a:extLst>
            </p:cNvPr>
            <p:cNvGrpSpPr>
              <a:grpSpLocks/>
            </p:cNvGrpSpPr>
            <p:nvPr/>
          </p:nvGrpSpPr>
          <p:grpSpPr bwMode="auto">
            <a:xfrm>
              <a:off x="2575442" y="5370579"/>
              <a:ext cx="344419" cy="344017"/>
              <a:chOff x="2575442" y="5370579"/>
              <a:chExt cx="344419" cy="344017"/>
            </a:xfrm>
          </p:grpSpPr>
          <p:grpSp>
            <p:nvGrpSpPr>
              <p:cNvPr id="30258" name="Group 46">
                <a:extLst>
                  <a:ext uri="{FF2B5EF4-FFF2-40B4-BE49-F238E27FC236}">
                    <a16:creationId xmlns:a16="http://schemas.microsoft.com/office/drawing/2014/main" id="{4A2B4D84-C34F-47AA-A0BD-717E97AEFE6C}"/>
                  </a:ext>
                </a:extLst>
              </p:cNvPr>
              <p:cNvGrpSpPr>
                <a:grpSpLocks/>
              </p:cNvGrpSpPr>
              <p:nvPr/>
            </p:nvGrpSpPr>
            <p:grpSpPr bwMode="auto">
              <a:xfrm>
                <a:off x="2575442" y="5370579"/>
                <a:ext cx="344419" cy="344017"/>
                <a:chOff x="2575442" y="5370579"/>
                <a:chExt cx="344419" cy="344017"/>
              </a:xfrm>
            </p:grpSpPr>
            <p:sp>
              <p:nvSpPr>
                <p:cNvPr id="49" name="Freeform 2185">
                  <a:extLst>
                    <a:ext uri="{FF2B5EF4-FFF2-40B4-BE49-F238E27FC236}">
                      <a16:creationId xmlns:a16="http://schemas.microsoft.com/office/drawing/2014/main" id="{07972FC7-8116-4017-81D7-3B500634EE82}"/>
                    </a:ext>
                  </a:extLst>
                </p:cNvPr>
                <p:cNvSpPr>
                  <a:spLocks noEditPoints="1"/>
                </p:cNvSpPr>
                <p:nvPr/>
              </p:nvSpPr>
              <p:spPr bwMode="auto">
                <a:xfrm>
                  <a:off x="2575442"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50" name="Oval 49">
                  <a:extLst>
                    <a:ext uri="{FF2B5EF4-FFF2-40B4-BE49-F238E27FC236}">
                      <a16:creationId xmlns:a16="http://schemas.microsoft.com/office/drawing/2014/main" id="{529EC53E-DCA0-4A47-9D8C-5A6CB316A337}"/>
                    </a:ext>
                  </a:extLst>
                </p:cNvPr>
                <p:cNvSpPr/>
                <p:nvPr/>
              </p:nvSpPr>
              <p:spPr>
                <a:xfrm>
                  <a:off x="2699242" y="5495820"/>
                  <a:ext cx="93644" cy="91949"/>
                </a:xfrm>
                <a:prstGeom prst="ellipse">
                  <a:avLst/>
                </a:prstGeom>
                <a:solidFill>
                  <a:schemeClr val="tx1">
                    <a:lumMod val="65000"/>
                    <a:lumOff val="3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51" name="Donut 50">
                  <a:extLst>
                    <a:ext uri="{FF2B5EF4-FFF2-40B4-BE49-F238E27FC236}">
                      <a16:creationId xmlns:a16="http://schemas.microsoft.com/office/drawing/2014/main" id="{19E8271A-A4A1-4843-A53E-B0CF3446D243}"/>
                    </a:ext>
                  </a:extLst>
                </p:cNvPr>
                <p:cNvSpPr/>
                <p:nvPr/>
              </p:nvSpPr>
              <p:spPr>
                <a:xfrm>
                  <a:off x="2600837" y="5399115"/>
                  <a:ext cx="292041" cy="28218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grpSp>
          <p:sp>
            <p:nvSpPr>
              <p:cNvPr id="48" name="Oval 47">
                <a:extLst>
                  <a:ext uri="{FF2B5EF4-FFF2-40B4-BE49-F238E27FC236}">
                    <a16:creationId xmlns:a16="http://schemas.microsoft.com/office/drawing/2014/main" id="{1C7DC04D-652A-4B61-A446-43BEBEFDAF02}"/>
                  </a:ext>
                </a:extLst>
              </p:cNvPr>
              <p:cNvSpPr/>
              <p:nvPr/>
            </p:nvSpPr>
            <p:spPr>
              <a:xfrm>
                <a:off x="2707179" y="5503747"/>
                <a:ext cx="77771" cy="77681"/>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grpSp>
        <p:cxnSp>
          <p:nvCxnSpPr>
            <p:cNvPr id="45" name="Straight Connector 44">
              <a:extLst>
                <a:ext uri="{FF2B5EF4-FFF2-40B4-BE49-F238E27FC236}">
                  <a16:creationId xmlns:a16="http://schemas.microsoft.com/office/drawing/2014/main" id="{515073D3-5777-4975-9488-3E2923A2F917}"/>
                </a:ext>
              </a:extLst>
            </p:cNvPr>
            <p:cNvCxnSpPr>
              <a:stCxn id="51" idx="0"/>
              <a:endCxn id="49" idx="5"/>
            </p:cNvCxnSpPr>
            <p:nvPr/>
          </p:nvCxnSpPr>
          <p:spPr>
            <a:xfrm>
              <a:off x="2746858" y="5399115"/>
              <a:ext cx="1588" cy="282189"/>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F54AE42-1D76-4A2D-84B2-0DCF0CC7F6DD}"/>
                </a:ext>
              </a:extLst>
            </p:cNvPr>
            <p:cNvCxnSpPr>
              <a:stCxn id="51" idx="2"/>
              <a:endCxn id="51" idx="6"/>
            </p:cNvCxnSpPr>
            <p:nvPr/>
          </p:nvCxnSpPr>
          <p:spPr>
            <a:xfrm>
              <a:off x="2600837" y="5540209"/>
              <a:ext cx="29204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2" name="Rectangle 1878">
            <a:extLst>
              <a:ext uri="{FF2B5EF4-FFF2-40B4-BE49-F238E27FC236}">
                <a16:creationId xmlns:a16="http://schemas.microsoft.com/office/drawing/2014/main" id="{9E328564-73A2-43B6-9567-10F26E897DBD}"/>
              </a:ext>
            </a:extLst>
          </p:cNvPr>
          <p:cNvSpPr>
            <a:spLocks noChangeArrowheads="1"/>
          </p:cNvSpPr>
          <p:nvPr/>
        </p:nvSpPr>
        <p:spPr bwMode="auto">
          <a:xfrm>
            <a:off x="4639408" y="6381751"/>
            <a:ext cx="647700" cy="79131"/>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w="6350">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p>
        </p:txBody>
      </p:sp>
      <p:sp>
        <p:nvSpPr>
          <p:cNvPr id="80" name="Rounded Rectangle 79">
            <a:extLst>
              <a:ext uri="{FF2B5EF4-FFF2-40B4-BE49-F238E27FC236}">
                <a16:creationId xmlns:a16="http://schemas.microsoft.com/office/drawing/2014/main" id="{6C22C69B-EC8B-4825-AE91-C4BFFCF1C2D4}"/>
              </a:ext>
            </a:extLst>
          </p:cNvPr>
          <p:cNvSpPr/>
          <p:nvPr/>
        </p:nvSpPr>
        <p:spPr>
          <a:xfrm>
            <a:off x="117231" y="5221166"/>
            <a:ext cx="2261089" cy="317988"/>
          </a:xfrm>
          <a:prstGeom prst="roundRect">
            <a:avLst>
              <a:gd name="adj" fmla="val 50000"/>
            </a:avLst>
          </a:prstGeom>
          <a:solidFill>
            <a:schemeClr val="accent5">
              <a:lumMod val="50000"/>
            </a:schemeClr>
          </a:solidFill>
          <a:ln w="9525" cap="rnd">
            <a:noFill/>
            <a:prstDash val="solid"/>
            <a:round/>
            <a:headEnd/>
            <a:tailEnd/>
          </a:ln>
        </p:spPr>
        <p:txBody>
          <a:bodyPr/>
          <a:lstStyle/>
          <a:p>
            <a:pPr algn="ctr" defTabSz="775290">
              <a:defRPr/>
            </a:pPr>
            <a:endParaRPr lang="en-GB" sz="1526"/>
          </a:p>
        </p:txBody>
      </p:sp>
      <p:sp>
        <p:nvSpPr>
          <p:cNvPr id="85" name="Rectangle 84">
            <a:extLst>
              <a:ext uri="{FF2B5EF4-FFF2-40B4-BE49-F238E27FC236}">
                <a16:creationId xmlns:a16="http://schemas.microsoft.com/office/drawing/2014/main" id="{8C563ADF-AA34-4407-B6D7-0AE564F9FB9C}"/>
              </a:ext>
            </a:extLst>
          </p:cNvPr>
          <p:cNvSpPr/>
          <p:nvPr/>
        </p:nvSpPr>
        <p:spPr>
          <a:xfrm>
            <a:off x="3577005" y="5882054"/>
            <a:ext cx="1710103" cy="570035"/>
          </a:xfrm>
          <a:prstGeom prst="rect">
            <a:avLst/>
          </a:prstGeom>
          <a:solidFill>
            <a:schemeClr val="bg1">
              <a:lumMod val="6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grpSp>
        <p:nvGrpSpPr>
          <p:cNvPr id="86" name="Group 85">
            <a:extLst>
              <a:ext uri="{FF2B5EF4-FFF2-40B4-BE49-F238E27FC236}">
                <a16:creationId xmlns:a16="http://schemas.microsoft.com/office/drawing/2014/main" id="{10E31784-D8C9-4D4E-9570-C2CAC30B2F34}"/>
              </a:ext>
            </a:extLst>
          </p:cNvPr>
          <p:cNvGrpSpPr/>
          <p:nvPr/>
        </p:nvGrpSpPr>
        <p:grpSpPr>
          <a:xfrm>
            <a:off x="3672655" y="6142031"/>
            <a:ext cx="1364910" cy="97125"/>
            <a:chOff x="4361919" y="5112033"/>
            <a:chExt cx="1160081" cy="82550"/>
          </a:xfrm>
          <a:effectLst>
            <a:outerShdw blurRad="50800" dist="38100" dir="2700000" algn="tl" rotWithShape="0">
              <a:prstClr val="black">
                <a:alpha val="40000"/>
              </a:prstClr>
            </a:outerShdw>
          </a:effectLst>
        </p:grpSpPr>
        <p:sp>
          <p:nvSpPr>
            <p:cNvPr id="87" name="Rectangle 1861">
              <a:extLst>
                <a:ext uri="{FF2B5EF4-FFF2-40B4-BE49-F238E27FC236}">
                  <a16:creationId xmlns:a16="http://schemas.microsoft.com/office/drawing/2014/main" id="{D233E6F6-EB44-4272-BBB1-EDA2AA54906D}"/>
                </a:ext>
              </a:extLst>
            </p:cNvPr>
            <p:cNvSpPr>
              <a:spLocks noChangeArrowheads="1"/>
            </p:cNvSpPr>
            <p:nvPr/>
          </p:nvSpPr>
          <p:spPr bwMode="auto">
            <a:xfrm>
              <a:off x="5018000" y="5140608"/>
              <a:ext cx="504000" cy="23813"/>
            </a:xfrm>
            <a:prstGeom prst="rect">
              <a:avLst/>
            </a:prstGeom>
            <a:solidFill>
              <a:srgbClr val="646565"/>
            </a:solidFill>
            <a:ln w="6350">
              <a:solidFill>
                <a:schemeClr val="tx1">
                  <a:lumMod val="85000"/>
                  <a:lumOff val="15000"/>
                </a:schemeClr>
              </a:solidFill>
              <a:miter lim="800000"/>
              <a:headEnd/>
              <a:tailEnd/>
            </a:ln>
          </p:spPr>
          <p:txBody>
            <a:bodyPr/>
            <a:lstStyle/>
            <a:p>
              <a:pPr defTabSz="775290">
                <a:defRPr/>
              </a:pPr>
              <a:endParaRPr lang="en-GB" sz="1526"/>
            </a:p>
          </p:txBody>
        </p:sp>
        <p:grpSp>
          <p:nvGrpSpPr>
            <p:cNvPr id="88" name="Group 87">
              <a:extLst>
                <a:ext uri="{FF2B5EF4-FFF2-40B4-BE49-F238E27FC236}">
                  <a16:creationId xmlns:a16="http://schemas.microsoft.com/office/drawing/2014/main" id="{047C8F51-F407-45EF-8F96-3F0FBC184491}"/>
                </a:ext>
              </a:extLst>
            </p:cNvPr>
            <p:cNvGrpSpPr/>
            <p:nvPr/>
          </p:nvGrpSpPr>
          <p:grpSpPr>
            <a:xfrm>
              <a:off x="4729137" y="5112033"/>
              <a:ext cx="407130" cy="82550"/>
              <a:chOff x="3167560" y="5112033"/>
              <a:chExt cx="407130" cy="82550"/>
            </a:xfrm>
          </p:grpSpPr>
          <p:sp>
            <p:nvSpPr>
              <p:cNvPr id="98" name="Freeform 1863">
                <a:extLst>
                  <a:ext uri="{FF2B5EF4-FFF2-40B4-BE49-F238E27FC236}">
                    <a16:creationId xmlns:a16="http://schemas.microsoft.com/office/drawing/2014/main" id="{B55BF3BF-6806-48C2-97E9-3FAB67ED8204}"/>
                  </a:ext>
                </a:extLst>
              </p:cNvPr>
              <p:cNvSpPr>
                <a:spLocks/>
              </p:cNvSpPr>
              <p:nvPr/>
            </p:nvSpPr>
            <p:spPr bwMode="auto">
              <a:xfrm>
                <a:off x="3173376" y="5124733"/>
                <a:ext cx="385804" cy="55563"/>
              </a:xfrm>
              <a:custGeom>
                <a:avLst/>
                <a:gdLst>
                  <a:gd name="T0" fmla="*/ 190 w 199"/>
                  <a:gd name="T1" fmla="*/ 35 h 35"/>
                  <a:gd name="T2" fmla="*/ 0 w 199"/>
                  <a:gd name="T3" fmla="*/ 35 h 35"/>
                  <a:gd name="T4" fmla="*/ 9 w 199"/>
                  <a:gd name="T5" fmla="*/ 0 h 35"/>
                  <a:gd name="T6" fmla="*/ 199 w 199"/>
                  <a:gd name="T7" fmla="*/ 0 h 35"/>
                  <a:gd name="T8" fmla="*/ 190 w 199"/>
                  <a:gd name="T9" fmla="*/ 35 h 35"/>
                </a:gdLst>
                <a:ahLst/>
                <a:cxnLst>
                  <a:cxn ang="0">
                    <a:pos x="T0" y="T1"/>
                  </a:cxn>
                  <a:cxn ang="0">
                    <a:pos x="T2" y="T3"/>
                  </a:cxn>
                  <a:cxn ang="0">
                    <a:pos x="T4" y="T5"/>
                  </a:cxn>
                  <a:cxn ang="0">
                    <a:pos x="T6" y="T7"/>
                  </a:cxn>
                  <a:cxn ang="0">
                    <a:pos x="T8" y="T9"/>
                  </a:cxn>
                </a:cxnLst>
                <a:rect l="0" t="0" r="r" b="b"/>
                <a:pathLst>
                  <a:path w="199" h="35">
                    <a:moveTo>
                      <a:pt x="190" y="35"/>
                    </a:moveTo>
                    <a:lnTo>
                      <a:pt x="0" y="35"/>
                    </a:lnTo>
                    <a:lnTo>
                      <a:pt x="9" y="0"/>
                    </a:lnTo>
                    <a:lnTo>
                      <a:pt x="199" y="0"/>
                    </a:lnTo>
                    <a:lnTo>
                      <a:pt x="190" y="35"/>
                    </a:lnTo>
                    <a:close/>
                  </a:path>
                </a:pathLst>
              </a:custGeom>
              <a:solidFill>
                <a:srgbClr val="646565"/>
              </a:solidFill>
              <a:ln w="6350">
                <a:solidFill>
                  <a:schemeClr val="tx1">
                    <a:lumMod val="85000"/>
                    <a:lumOff val="15000"/>
                  </a:schemeClr>
                </a:solidFill>
                <a:round/>
                <a:headEnd/>
                <a:tailEnd/>
              </a:ln>
            </p:spPr>
            <p:txBody>
              <a:bodyPr/>
              <a:lstStyle/>
              <a:p>
                <a:pPr defTabSz="775290">
                  <a:defRPr/>
                </a:pPr>
                <a:endParaRPr lang="en-GB" sz="1526"/>
              </a:p>
            </p:txBody>
          </p:sp>
          <p:sp>
            <p:nvSpPr>
              <p:cNvPr id="99" name="Freeform 1864">
                <a:extLst>
                  <a:ext uri="{FF2B5EF4-FFF2-40B4-BE49-F238E27FC236}">
                    <a16:creationId xmlns:a16="http://schemas.microsoft.com/office/drawing/2014/main" id="{09147C95-196D-42EE-99AF-69C4901013B8}"/>
                  </a:ext>
                </a:extLst>
              </p:cNvPr>
              <p:cNvSpPr>
                <a:spLocks/>
              </p:cNvSpPr>
              <p:nvPr/>
            </p:nvSpPr>
            <p:spPr bwMode="auto">
              <a:xfrm>
                <a:off x="3167560"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rgbClr val="646565"/>
              </a:solidFill>
              <a:ln w="6350">
                <a:solidFill>
                  <a:schemeClr val="tx1">
                    <a:lumMod val="85000"/>
                    <a:lumOff val="15000"/>
                  </a:schemeClr>
                </a:solidFill>
                <a:round/>
                <a:headEnd/>
                <a:tailEnd/>
              </a:ln>
            </p:spPr>
            <p:txBody>
              <a:bodyPr/>
              <a:lstStyle/>
              <a:p>
                <a:pPr defTabSz="775290">
                  <a:defRPr/>
                </a:pPr>
                <a:endParaRPr lang="en-GB" sz="1526"/>
              </a:p>
            </p:txBody>
          </p:sp>
          <p:sp>
            <p:nvSpPr>
              <p:cNvPr id="100" name="Freeform 1866">
                <a:extLst>
                  <a:ext uri="{FF2B5EF4-FFF2-40B4-BE49-F238E27FC236}">
                    <a16:creationId xmlns:a16="http://schemas.microsoft.com/office/drawing/2014/main" id="{8E877F8A-A366-4470-821E-E2C6B938FC50}"/>
                  </a:ext>
                </a:extLst>
              </p:cNvPr>
              <p:cNvSpPr>
                <a:spLocks/>
              </p:cNvSpPr>
              <p:nvPr/>
            </p:nvSpPr>
            <p:spPr bwMode="auto">
              <a:xfrm>
                <a:off x="3227659"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solidFill>
                  <a:schemeClr val="tx1">
                    <a:lumMod val="85000"/>
                    <a:lumOff val="15000"/>
                  </a:schemeClr>
                </a:solidFill>
                <a:round/>
                <a:headEnd/>
                <a:tailEnd/>
              </a:ln>
            </p:spPr>
            <p:txBody>
              <a:bodyPr/>
              <a:lstStyle/>
              <a:p>
                <a:pPr defTabSz="775290">
                  <a:defRPr/>
                </a:pPr>
                <a:endParaRPr lang="en-GB" sz="1526"/>
              </a:p>
            </p:txBody>
          </p:sp>
          <p:sp>
            <p:nvSpPr>
              <p:cNvPr id="101" name="Freeform 1868">
                <a:extLst>
                  <a:ext uri="{FF2B5EF4-FFF2-40B4-BE49-F238E27FC236}">
                    <a16:creationId xmlns:a16="http://schemas.microsoft.com/office/drawing/2014/main" id="{E8C9BF2C-B329-4CBD-ACE8-34C648677402}"/>
                  </a:ext>
                </a:extLst>
              </p:cNvPr>
              <p:cNvSpPr>
                <a:spLocks/>
              </p:cNvSpPr>
              <p:nvPr/>
            </p:nvSpPr>
            <p:spPr bwMode="auto">
              <a:xfrm>
                <a:off x="3289698"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solidFill>
                  <a:schemeClr val="tx1">
                    <a:lumMod val="85000"/>
                    <a:lumOff val="15000"/>
                  </a:schemeClr>
                </a:solidFill>
                <a:round/>
                <a:headEnd/>
                <a:tailEnd/>
              </a:ln>
            </p:spPr>
            <p:txBody>
              <a:bodyPr/>
              <a:lstStyle/>
              <a:p>
                <a:pPr defTabSz="775290">
                  <a:defRPr/>
                </a:pPr>
                <a:endParaRPr lang="en-GB" sz="1526"/>
              </a:p>
            </p:txBody>
          </p:sp>
          <p:sp>
            <p:nvSpPr>
              <p:cNvPr id="102" name="Freeform 1870">
                <a:extLst>
                  <a:ext uri="{FF2B5EF4-FFF2-40B4-BE49-F238E27FC236}">
                    <a16:creationId xmlns:a16="http://schemas.microsoft.com/office/drawing/2014/main" id="{970B59C3-2403-4F74-86F9-64989E114A8E}"/>
                  </a:ext>
                </a:extLst>
              </p:cNvPr>
              <p:cNvSpPr>
                <a:spLocks/>
              </p:cNvSpPr>
              <p:nvPr/>
            </p:nvSpPr>
            <p:spPr bwMode="auto">
              <a:xfrm>
                <a:off x="3349799"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solidFill>
                  <a:schemeClr val="tx1">
                    <a:lumMod val="85000"/>
                    <a:lumOff val="15000"/>
                  </a:schemeClr>
                </a:solidFill>
                <a:round/>
                <a:headEnd/>
                <a:tailEnd/>
              </a:ln>
            </p:spPr>
            <p:txBody>
              <a:bodyPr/>
              <a:lstStyle/>
              <a:p>
                <a:pPr defTabSz="775290">
                  <a:defRPr/>
                </a:pPr>
                <a:endParaRPr lang="en-GB" sz="1526"/>
              </a:p>
            </p:txBody>
          </p:sp>
          <p:sp>
            <p:nvSpPr>
              <p:cNvPr id="103" name="Freeform 1872">
                <a:extLst>
                  <a:ext uri="{FF2B5EF4-FFF2-40B4-BE49-F238E27FC236}">
                    <a16:creationId xmlns:a16="http://schemas.microsoft.com/office/drawing/2014/main" id="{5B47A3F5-EC95-43D4-95C9-A882E61F3328}"/>
                  </a:ext>
                </a:extLst>
              </p:cNvPr>
              <p:cNvSpPr>
                <a:spLocks/>
              </p:cNvSpPr>
              <p:nvPr/>
            </p:nvSpPr>
            <p:spPr bwMode="auto">
              <a:xfrm>
                <a:off x="3411838"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solidFill>
                  <a:schemeClr val="tx1">
                    <a:lumMod val="85000"/>
                    <a:lumOff val="15000"/>
                  </a:schemeClr>
                </a:solidFill>
                <a:round/>
                <a:headEnd/>
                <a:tailEnd/>
              </a:ln>
            </p:spPr>
            <p:txBody>
              <a:bodyPr/>
              <a:lstStyle/>
              <a:p>
                <a:pPr defTabSz="775290">
                  <a:defRPr/>
                </a:pPr>
                <a:endParaRPr lang="en-GB" sz="1526"/>
              </a:p>
            </p:txBody>
          </p:sp>
          <p:sp>
            <p:nvSpPr>
              <p:cNvPr id="104" name="Freeform 1874">
                <a:extLst>
                  <a:ext uri="{FF2B5EF4-FFF2-40B4-BE49-F238E27FC236}">
                    <a16:creationId xmlns:a16="http://schemas.microsoft.com/office/drawing/2014/main" id="{C0910D9D-3D2E-4865-B7D0-F38B191B46C8}"/>
                  </a:ext>
                </a:extLst>
              </p:cNvPr>
              <p:cNvSpPr>
                <a:spLocks/>
              </p:cNvSpPr>
              <p:nvPr/>
            </p:nvSpPr>
            <p:spPr bwMode="auto">
              <a:xfrm>
                <a:off x="3471937"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solidFill>
                  <a:schemeClr val="tx1">
                    <a:lumMod val="85000"/>
                    <a:lumOff val="15000"/>
                  </a:schemeClr>
                </a:solidFill>
                <a:round/>
                <a:headEnd/>
                <a:tailEnd/>
              </a:ln>
            </p:spPr>
            <p:txBody>
              <a:bodyPr/>
              <a:lstStyle/>
              <a:p>
                <a:pPr defTabSz="775290">
                  <a:defRPr/>
                </a:pPr>
                <a:endParaRPr lang="en-GB" sz="1526"/>
              </a:p>
            </p:txBody>
          </p:sp>
          <p:sp>
            <p:nvSpPr>
              <p:cNvPr id="105" name="Freeform 1876">
                <a:extLst>
                  <a:ext uri="{FF2B5EF4-FFF2-40B4-BE49-F238E27FC236}">
                    <a16:creationId xmlns:a16="http://schemas.microsoft.com/office/drawing/2014/main" id="{C10CE629-9565-4869-807B-2777150B2E63}"/>
                  </a:ext>
                </a:extLst>
              </p:cNvPr>
              <p:cNvSpPr>
                <a:spLocks/>
              </p:cNvSpPr>
              <p:nvPr/>
            </p:nvSpPr>
            <p:spPr bwMode="auto">
              <a:xfrm>
                <a:off x="3533976"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solidFill>
                  <a:schemeClr val="tx1">
                    <a:lumMod val="85000"/>
                    <a:lumOff val="15000"/>
                  </a:schemeClr>
                </a:solidFill>
                <a:round/>
                <a:headEnd/>
                <a:tailEnd/>
              </a:ln>
            </p:spPr>
            <p:txBody>
              <a:bodyPr/>
              <a:lstStyle/>
              <a:p>
                <a:pPr defTabSz="775290">
                  <a:defRPr/>
                </a:pPr>
                <a:endParaRPr lang="en-GB" sz="1526"/>
              </a:p>
            </p:txBody>
          </p:sp>
        </p:grpSp>
        <p:grpSp>
          <p:nvGrpSpPr>
            <p:cNvPr id="89" name="Group 88">
              <a:extLst>
                <a:ext uri="{FF2B5EF4-FFF2-40B4-BE49-F238E27FC236}">
                  <a16:creationId xmlns:a16="http://schemas.microsoft.com/office/drawing/2014/main" id="{CB744688-3A97-40B6-AEB5-F3428D233831}"/>
                </a:ext>
              </a:extLst>
            </p:cNvPr>
            <p:cNvGrpSpPr/>
            <p:nvPr/>
          </p:nvGrpSpPr>
          <p:grpSpPr>
            <a:xfrm>
              <a:off x="4361919" y="5112033"/>
              <a:ext cx="407130" cy="82550"/>
              <a:chOff x="3167560" y="5112033"/>
              <a:chExt cx="407130" cy="82550"/>
            </a:xfrm>
          </p:grpSpPr>
          <p:sp>
            <p:nvSpPr>
              <p:cNvPr id="90" name="Freeform 1863">
                <a:extLst>
                  <a:ext uri="{FF2B5EF4-FFF2-40B4-BE49-F238E27FC236}">
                    <a16:creationId xmlns:a16="http://schemas.microsoft.com/office/drawing/2014/main" id="{81B5B28F-AD18-4876-98EB-282B11902195}"/>
                  </a:ext>
                </a:extLst>
              </p:cNvPr>
              <p:cNvSpPr>
                <a:spLocks/>
              </p:cNvSpPr>
              <p:nvPr/>
            </p:nvSpPr>
            <p:spPr bwMode="auto">
              <a:xfrm>
                <a:off x="3173376" y="5124733"/>
                <a:ext cx="385804" cy="55563"/>
              </a:xfrm>
              <a:custGeom>
                <a:avLst/>
                <a:gdLst>
                  <a:gd name="T0" fmla="*/ 190 w 199"/>
                  <a:gd name="T1" fmla="*/ 35 h 35"/>
                  <a:gd name="T2" fmla="*/ 0 w 199"/>
                  <a:gd name="T3" fmla="*/ 35 h 35"/>
                  <a:gd name="T4" fmla="*/ 9 w 199"/>
                  <a:gd name="T5" fmla="*/ 0 h 35"/>
                  <a:gd name="T6" fmla="*/ 199 w 199"/>
                  <a:gd name="T7" fmla="*/ 0 h 35"/>
                  <a:gd name="T8" fmla="*/ 190 w 199"/>
                  <a:gd name="T9" fmla="*/ 35 h 35"/>
                </a:gdLst>
                <a:ahLst/>
                <a:cxnLst>
                  <a:cxn ang="0">
                    <a:pos x="T0" y="T1"/>
                  </a:cxn>
                  <a:cxn ang="0">
                    <a:pos x="T2" y="T3"/>
                  </a:cxn>
                  <a:cxn ang="0">
                    <a:pos x="T4" y="T5"/>
                  </a:cxn>
                  <a:cxn ang="0">
                    <a:pos x="T6" y="T7"/>
                  </a:cxn>
                  <a:cxn ang="0">
                    <a:pos x="T8" y="T9"/>
                  </a:cxn>
                </a:cxnLst>
                <a:rect l="0" t="0" r="r" b="b"/>
                <a:pathLst>
                  <a:path w="199" h="35">
                    <a:moveTo>
                      <a:pt x="190" y="35"/>
                    </a:moveTo>
                    <a:lnTo>
                      <a:pt x="0" y="35"/>
                    </a:lnTo>
                    <a:lnTo>
                      <a:pt x="9" y="0"/>
                    </a:lnTo>
                    <a:lnTo>
                      <a:pt x="199" y="0"/>
                    </a:lnTo>
                    <a:lnTo>
                      <a:pt x="190" y="35"/>
                    </a:lnTo>
                    <a:close/>
                  </a:path>
                </a:pathLst>
              </a:custGeom>
              <a:solidFill>
                <a:srgbClr val="646565"/>
              </a:solidFill>
              <a:ln w="6350">
                <a:solidFill>
                  <a:schemeClr val="tx1">
                    <a:lumMod val="85000"/>
                    <a:lumOff val="15000"/>
                  </a:schemeClr>
                </a:solidFill>
                <a:round/>
                <a:headEnd/>
                <a:tailEnd/>
              </a:ln>
            </p:spPr>
            <p:txBody>
              <a:bodyPr/>
              <a:lstStyle/>
              <a:p>
                <a:pPr defTabSz="775290">
                  <a:defRPr/>
                </a:pPr>
                <a:endParaRPr lang="en-GB" sz="1526"/>
              </a:p>
            </p:txBody>
          </p:sp>
          <p:sp>
            <p:nvSpPr>
              <p:cNvPr id="91" name="Freeform 1864">
                <a:extLst>
                  <a:ext uri="{FF2B5EF4-FFF2-40B4-BE49-F238E27FC236}">
                    <a16:creationId xmlns:a16="http://schemas.microsoft.com/office/drawing/2014/main" id="{518E54B5-F83F-4AE7-841D-67B42DA0F5F6}"/>
                  </a:ext>
                </a:extLst>
              </p:cNvPr>
              <p:cNvSpPr>
                <a:spLocks/>
              </p:cNvSpPr>
              <p:nvPr/>
            </p:nvSpPr>
            <p:spPr bwMode="auto">
              <a:xfrm>
                <a:off x="3167560"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solidFill>
                  <a:schemeClr val="tx1">
                    <a:lumMod val="85000"/>
                    <a:lumOff val="15000"/>
                  </a:schemeClr>
                </a:solidFill>
                <a:round/>
                <a:headEnd/>
                <a:tailEnd/>
              </a:ln>
            </p:spPr>
            <p:txBody>
              <a:bodyPr/>
              <a:lstStyle/>
              <a:p>
                <a:pPr defTabSz="775290">
                  <a:defRPr/>
                </a:pPr>
                <a:endParaRPr lang="en-GB" sz="1526"/>
              </a:p>
            </p:txBody>
          </p:sp>
          <p:sp>
            <p:nvSpPr>
              <p:cNvPr id="92" name="Freeform 1866">
                <a:extLst>
                  <a:ext uri="{FF2B5EF4-FFF2-40B4-BE49-F238E27FC236}">
                    <a16:creationId xmlns:a16="http://schemas.microsoft.com/office/drawing/2014/main" id="{235F569E-D30E-422F-8602-7761CDE78FD0}"/>
                  </a:ext>
                </a:extLst>
              </p:cNvPr>
              <p:cNvSpPr>
                <a:spLocks/>
              </p:cNvSpPr>
              <p:nvPr/>
            </p:nvSpPr>
            <p:spPr bwMode="auto">
              <a:xfrm>
                <a:off x="3227659"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solidFill>
                  <a:schemeClr val="tx1">
                    <a:lumMod val="85000"/>
                    <a:lumOff val="15000"/>
                  </a:schemeClr>
                </a:solidFill>
                <a:round/>
                <a:headEnd/>
                <a:tailEnd/>
              </a:ln>
            </p:spPr>
            <p:txBody>
              <a:bodyPr/>
              <a:lstStyle/>
              <a:p>
                <a:pPr defTabSz="775290">
                  <a:defRPr/>
                </a:pPr>
                <a:endParaRPr lang="en-GB" sz="1526"/>
              </a:p>
            </p:txBody>
          </p:sp>
          <p:sp>
            <p:nvSpPr>
              <p:cNvPr id="93" name="Freeform 1868">
                <a:extLst>
                  <a:ext uri="{FF2B5EF4-FFF2-40B4-BE49-F238E27FC236}">
                    <a16:creationId xmlns:a16="http://schemas.microsoft.com/office/drawing/2014/main" id="{5E8AB15A-BAE3-4D0D-B682-D03B0D54E921}"/>
                  </a:ext>
                </a:extLst>
              </p:cNvPr>
              <p:cNvSpPr>
                <a:spLocks/>
              </p:cNvSpPr>
              <p:nvPr/>
            </p:nvSpPr>
            <p:spPr bwMode="auto">
              <a:xfrm>
                <a:off x="3289698"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solidFill>
                  <a:schemeClr val="tx1">
                    <a:lumMod val="85000"/>
                    <a:lumOff val="15000"/>
                  </a:schemeClr>
                </a:solidFill>
                <a:round/>
                <a:headEnd/>
                <a:tailEnd/>
              </a:ln>
            </p:spPr>
            <p:txBody>
              <a:bodyPr/>
              <a:lstStyle/>
              <a:p>
                <a:pPr defTabSz="775290">
                  <a:defRPr/>
                </a:pPr>
                <a:endParaRPr lang="en-GB" sz="1526"/>
              </a:p>
            </p:txBody>
          </p:sp>
          <p:sp>
            <p:nvSpPr>
              <p:cNvPr id="94" name="Freeform 1870">
                <a:extLst>
                  <a:ext uri="{FF2B5EF4-FFF2-40B4-BE49-F238E27FC236}">
                    <a16:creationId xmlns:a16="http://schemas.microsoft.com/office/drawing/2014/main" id="{5FA6783C-661B-413F-A6BC-9141BD910E3B}"/>
                  </a:ext>
                </a:extLst>
              </p:cNvPr>
              <p:cNvSpPr>
                <a:spLocks/>
              </p:cNvSpPr>
              <p:nvPr/>
            </p:nvSpPr>
            <p:spPr bwMode="auto">
              <a:xfrm>
                <a:off x="3349799"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solidFill>
                  <a:schemeClr val="tx1">
                    <a:lumMod val="85000"/>
                    <a:lumOff val="15000"/>
                  </a:schemeClr>
                </a:solidFill>
                <a:round/>
                <a:headEnd/>
                <a:tailEnd/>
              </a:ln>
            </p:spPr>
            <p:txBody>
              <a:bodyPr/>
              <a:lstStyle/>
              <a:p>
                <a:pPr defTabSz="775290">
                  <a:defRPr/>
                </a:pPr>
                <a:endParaRPr lang="en-GB" sz="1526"/>
              </a:p>
            </p:txBody>
          </p:sp>
          <p:sp>
            <p:nvSpPr>
              <p:cNvPr id="95" name="Freeform 1872">
                <a:extLst>
                  <a:ext uri="{FF2B5EF4-FFF2-40B4-BE49-F238E27FC236}">
                    <a16:creationId xmlns:a16="http://schemas.microsoft.com/office/drawing/2014/main" id="{7351F5F0-CEAB-4AE0-9D0B-54FDFBC51138}"/>
                  </a:ext>
                </a:extLst>
              </p:cNvPr>
              <p:cNvSpPr>
                <a:spLocks/>
              </p:cNvSpPr>
              <p:nvPr/>
            </p:nvSpPr>
            <p:spPr bwMode="auto">
              <a:xfrm>
                <a:off x="3411838"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solidFill>
                  <a:schemeClr val="tx1">
                    <a:lumMod val="85000"/>
                    <a:lumOff val="15000"/>
                  </a:schemeClr>
                </a:solidFill>
                <a:round/>
                <a:headEnd/>
                <a:tailEnd/>
              </a:ln>
            </p:spPr>
            <p:txBody>
              <a:bodyPr/>
              <a:lstStyle/>
              <a:p>
                <a:pPr defTabSz="775290">
                  <a:defRPr/>
                </a:pPr>
                <a:endParaRPr lang="en-GB" sz="1526"/>
              </a:p>
            </p:txBody>
          </p:sp>
          <p:sp>
            <p:nvSpPr>
              <p:cNvPr id="96" name="Freeform 1874">
                <a:extLst>
                  <a:ext uri="{FF2B5EF4-FFF2-40B4-BE49-F238E27FC236}">
                    <a16:creationId xmlns:a16="http://schemas.microsoft.com/office/drawing/2014/main" id="{A9E60A35-0E6F-469F-8D9F-3690B52135FD}"/>
                  </a:ext>
                </a:extLst>
              </p:cNvPr>
              <p:cNvSpPr>
                <a:spLocks/>
              </p:cNvSpPr>
              <p:nvPr/>
            </p:nvSpPr>
            <p:spPr bwMode="auto">
              <a:xfrm>
                <a:off x="3471937"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solidFill>
                  <a:schemeClr val="tx1">
                    <a:lumMod val="85000"/>
                    <a:lumOff val="15000"/>
                  </a:schemeClr>
                </a:solidFill>
                <a:round/>
                <a:headEnd/>
                <a:tailEnd/>
              </a:ln>
            </p:spPr>
            <p:txBody>
              <a:bodyPr/>
              <a:lstStyle/>
              <a:p>
                <a:pPr defTabSz="775290">
                  <a:defRPr/>
                </a:pPr>
                <a:endParaRPr lang="en-GB" sz="1526"/>
              </a:p>
            </p:txBody>
          </p:sp>
          <p:sp>
            <p:nvSpPr>
              <p:cNvPr id="97" name="Freeform 1876">
                <a:extLst>
                  <a:ext uri="{FF2B5EF4-FFF2-40B4-BE49-F238E27FC236}">
                    <a16:creationId xmlns:a16="http://schemas.microsoft.com/office/drawing/2014/main" id="{87BA243D-1A82-4705-AF67-8E37CB5D2169}"/>
                  </a:ext>
                </a:extLst>
              </p:cNvPr>
              <p:cNvSpPr>
                <a:spLocks/>
              </p:cNvSpPr>
              <p:nvPr/>
            </p:nvSpPr>
            <p:spPr bwMode="auto">
              <a:xfrm>
                <a:off x="3533976"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solidFill>
                  <a:schemeClr val="tx1">
                    <a:lumMod val="85000"/>
                    <a:lumOff val="15000"/>
                  </a:schemeClr>
                </a:solidFill>
                <a:round/>
                <a:headEnd/>
                <a:tailEnd/>
              </a:ln>
            </p:spPr>
            <p:txBody>
              <a:bodyPr/>
              <a:lstStyle/>
              <a:p>
                <a:pPr defTabSz="775290">
                  <a:defRPr/>
                </a:pPr>
                <a:endParaRPr lang="en-GB" sz="1526"/>
              </a:p>
            </p:txBody>
          </p:sp>
        </p:grpSp>
      </p:grpSp>
      <p:sp>
        <p:nvSpPr>
          <p:cNvPr id="106" name="Rectangle 1883">
            <a:extLst>
              <a:ext uri="{FF2B5EF4-FFF2-40B4-BE49-F238E27FC236}">
                <a16:creationId xmlns:a16="http://schemas.microsoft.com/office/drawing/2014/main" id="{3317952D-9EB7-4642-A283-129ABCC2CF77}"/>
              </a:ext>
            </a:extLst>
          </p:cNvPr>
          <p:cNvSpPr>
            <a:spLocks noChangeArrowheads="1"/>
          </p:cNvSpPr>
          <p:nvPr/>
        </p:nvSpPr>
        <p:spPr bwMode="auto">
          <a:xfrm>
            <a:off x="4659923" y="6128239"/>
            <a:ext cx="41031" cy="123092"/>
          </a:xfrm>
          <a:prstGeom prst="rect">
            <a:avLst/>
          </a:prstGeom>
          <a:solidFill>
            <a:schemeClr val="accent5">
              <a:lumMod val="75000"/>
            </a:schemeClr>
          </a:solidFill>
          <a:ln w="6350">
            <a:solidFill>
              <a:schemeClr val="tx1">
                <a:lumMod val="85000"/>
                <a:lumOff val="15000"/>
              </a:schemeClr>
            </a:solidFill>
            <a:miter lim="800000"/>
            <a:headEnd/>
            <a:tailEnd/>
          </a:ln>
        </p:spPr>
        <p:txBody>
          <a:bodyPr/>
          <a:lstStyle/>
          <a:p>
            <a:pPr defTabSz="775290">
              <a:defRPr/>
            </a:pPr>
            <a:endParaRPr lang="en-GB" sz="1526"/>
          </a:p>
        </p:txBody>
      </p:sp>
      <p:sp>
        <p:nvSpPr>
          <p:cNvPr id="107" name="Rectangle 106">
            <a:extLst>
              <a:ext uri="{FF2B5EF4-FFF2-40B4-BE49-F238E27FC236}">
                <a16:creationId xmlns:a16="http://schemas.microsoft.com/office/drawing/2014/main" id="{B100FACB-5027-4FD2-9677-C6C88E456EF8}"/>
              </a:ext>
            </a:extLst>
          </p:cNvPr>
          <p:cNvSpPr/>
          <p:nvPr/>
        </p:nvSpPr>
        <p:spPr>
          <a:xfrm>
            <a:off x="3569678" y="5882054"/>
            <a:ext cx="1721827" cy="57589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a:p>
        </p:txBody>
      </p:sp>
      <p:sp>
        <p:nvSpPr>
          <p:cNvPr id="108" name="Rectangle 107">
            <a:extLst>
              <a:ext uri="{FF2B5EF4-FFF2-40B4-BE49-F238E27FC236}">
                <a16:creationId xmlns:a16="http://schemas.microsoft.com/office/drawing/2014/main" id="{CA582B42-A723-4A06-AF18-90439FB53EF3}"/>
              </a:ext>
            </a:extLst>
          </p:cNvPr>
          <p:cNvSpPr/>
          <p:nvPr/>
        </p:nvSpPr>
        <p:spPr>
          <a:xfrm>
            <a:off x="3927231" y="5688623"/>
            <a:ext cx="190500" cy="115766"/>
          </a:xfrm>
          <a:prstGeom prst="rect">
            <a:avLst/>
          </a:prstGeom>
          <a:solidFill>
            <a:schemeClr val="accent5"/>
          </a:solidFill>
          <a:ln w="9525">
            <a:noFill/>
            <a:round/>
            <a:headEnd/>
            <a:tailEnd/>
          </a:ln>
        </p:spPr>
        <p:txBody>
          <a:bodyPr/>
          <a:lstStyle/>
          <a:p>
            <a:pPr defTabSz="775290">
              <a:defRPr/>
            </a:pPr>
            <a:endParaRPr lang="en-GB" sz="1526"/>
          </a:p>
        </p:txBody>
      </p:sp>
      <p:sp>
        <p:nvSpPr>
          <p:cNvPr id="109" name="Freeform 188811">
            <a:extLst>
              <a:ext uri="{FF2B5EF4-FFF2-40B4-BE49-F238E27FC236}">
                <a16:creationId xmlns:a16="http://schemas.microsoft.com/office/drawing/2014/main" id="{B612F738-BDA4-4CD7-A025-BC7B3545A54D}"/>
              </a:ext>
            </a:extLst>
          </p:cNvPr>
          <p:cNvSpPr>
            <a:spLocks/>
          </p:cNvSpPr>
          <p:nvPr/>
        </p:nvSpPr>
        <p:spPr bwMode="auto">
          <a:xfrm>
            <a:off x="4702420" y="6000750"/>
            <a:ext cx="492369" cy="381000"/>
          </a:xfrm>
          <a:custGeom>
            <a:avLst/>
            <a:gdLst>
              <a:gd name="T0" fmla="*/ 14 w 201"/>
              <a:gd name="T1" fmla="*/ 136 h 136"/>
              <a:gd name="T2" fmla="*/ 187 w 201"/>
              <a:gd name="T3" fmla="*/ 136 h 136"/>
              <a:gd name="T4" fmla="*/ 201 w 201"/>
              <a:gd name="T5" fmla="*/ 122 h 136"/>
              <a:gd name="T6" fmla="*/ 201 w 201"/>
              <a:gd name="T7" fmla="*/ 13 h 136"/>
              <a:gd name="T8" fmla="*/ 187 w 201"/>
              <a:gd name="T9" fmla="*/ 0 h 136"/>
              <a:gd name="T10" fmla="*/ 14 w 201"/>
              <a:gd name="T11" fmla="*/ 0 h 136"/>
              <a:gd name="T12" fmla="*/ 0 w 201"/>
              <a:gd name="T13" fmla="*/ 13 h 136"/>
              <a:gd name="T14" fmla="*/ 0 w 201"/>
              <a:gd name="T15" fmla="*/ 122 h 136"/>
              <a:gd name="T16" fmla="*/ 14 w 201"/>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36">
                <a:moveTo>
                  <a:pt x="14" y="136"/>
                </a:moveTo>
                <a:cubicBezTo>
                  <a:pt x="187" y="136"/>
                  <a:pt x="187" y="136"/>
                  <a:pt x="187" y="136"/>
                </a:cubicBezTo>
                <a:cubicBezTo>
                  <a:pt x="194" y="136"/>
                  <a:pt x="201" y="130"/>
                  <a:pt x="201" y="122"/>
                </a:cubicBezTo>
                <a:cubicBezTo>
                  <a:pt x="201" y="13"/>
                  <a:pt x="201" y="13"/>
                  <a:pt x="201" y="13"/>
                </a:cubicBezTo>
                <a:cubicBezTo>
                  <a:pt x="201" y="6"/>
                  <a:pt x="194" y="0"/>
                  <a:pt x="187" y="0"/>
                </a:cubicBezTo>
                <a:cubicBezTo>
                  <a:pt x="14" y="0"/>
                  <a:pt x="14" y="0"/>
                  <a:pt x="14" y="0"/>
                </a:cubicBezTo>
                <a:cubicBezTo>
                  <a:pt x="6" y="0"/>
                  <a:pt x="0" y="6"/>
                  <a:pt x="0" y="13"/>
                </a:cubicBezTo>
                <a:cubicBezTo>
                  <a:pt x="0" y="122"/>
                  <a:pt x="0" y="122"/>
                  <a:pt x="0" y="122"/>
                </a:cubicBezTo>
                <a:cubicBezTo>
                  <a:pt x="0" y="130"/>
                  <a:pt x="6" y="136"/>
                  <a:pt x="14" y="136"/>
                </a:cubicBezTo>
              </a:path>
            </a:pathLst>
          </a:custGeom>
          <a:solidFill>
            <a:srgbClr val="646565"/>
          </a:solidFill>
          <a:ln w="6350">
            <a:solidFill>
              <a:schemeClr val="tx1">
                <a:lumMod val="85000"/>
                <a:lumOff val="15000"/>
              </a:schemeClr>
            </a:solidFill>
            <a:round/>
            <a:headEnd/>
            <a:tailEnd/>
          </a:ln>
        </p:spPr>
        <p:txBody>
          <a:bodyPr/>
          <a:lstStyle/>
          <a:p>
            <a:pPr defTabSz="775290">
              <a:defRPr/>
            </a:pPr>
            <a:endParaRPr lang="en-GB" sz="1526"/>
          </a:p>
        </p:txBody>
      </p:sp>
      <p:sp>
        <p:nvSpPr>
          <p:cNvPr id="110" name="Rectangle 109">
            <a:extLst>
              <a:ext uri="{FF2B5EF4-FFF2-40B4-BE49-F238E27FC236}">
                <a16:creationId xmlns:a16="http://schemas.microsoft.com/office/drawing/2014/main" id="{10AD4DA8-AA7C-4263-96F9-184C58BDA12E}"/>
              </a:ext>
            </a:extLst>
          </p:cNvPr>
          <p:cNvSpPr/>
          <p:nvPr/>
        </p:nvSpPr>
        <p:spPr>
          <a:xfrm>
            <a:off x="5300297" y="6031523"/>
            <a:ext cx="376603" cy="320920"/>
          </a:xfrm>
          <a:prstGeom prst="rect">
            <a:avLst/>
          </a:prstGeom>
          <a:solidFill>
            <a:schemeClr val="accent5"/>
          </a:solidFill>
          <a:ln w="9525">
            <a:noFill/>
            <a:round/>
            <a:headEnd/>
            <a:tailEnd/>
          </a:ln>
        </p:spPr>
        <p:txBody>
          <a:bodyPr/>
          <a:lstStyle/>
          <a:p>
            <a:pPr defTabSz="775290">
              <a:defRPr/>
            </a:pPr>
            <a:endParaRPr lang="en-GB" sz="1526"/>
          </a:p>
        </p:txBody>
      </p:sp>
      <p:sp>
        <p:nvSpPr>
          <p:cNvPr id="111" name="Freeform 1887">
            <a:extLst>
              <a:ext uri="{FF2B5EF4-FFF2-40B4-BE49-F238E27FC236}">
                <a16:creationId xmlns:a16="http://schemas.microsoft.com/office/drawing/2014/main" id="{FFEAB036-46BC-48DA-8C23-9516A478AB81}"/>
              </a:ext>
            </a:extLst>
          </p:cNvPr>
          <p:cNvSpPr>
            <a:spLocks/>
          </p:cNvSpPr>
          <p:nvPr/>
        </p:nvSpPr>
        <p:spPr bwMode="auto">
          <a:xfrm>
            <a:off x="5193323" y="6054970"/>
            <a:ext cx="93785" cy="266700"/>
          </a:xfrm>
          <a:custGeom>
            <a:avLst/>
            <a:gdLst>
              <a:gd name="T0" fmla="*/ 0 w 13"/>
              <a:gd name="T1" fmla="*/ 109 h 109"/>
              <a:gd name="T2" fmla="*/ 9 w 13"/>
              <a:gd name="T3" fmla="*/ 109 h 109"/>
              <a:gd name="T4" fmla="*/ 13 w 13"/>
              <a:gd name="T5" fmla="*/ 105 h 109"/>
              <a:gd name="T6" fmla="*/ 13 w 13"/>
              <a:gd name="T7" fmla="*/ 4 h 109"/>
              <a:gd name="T8" fmla="*/ 9 w 13"/>
              <a:gd name="T9" fmla="*/ 0 h 109"/>
              <a:gd name="T10" fmla="*/ 0 w 13"/>
              <a:gd name="T11" fmla="*/ 0 h 109"/>
              <a:gd name="T12" fmla="*/ 0 w 13"/>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13" h="109">
                <a:moveTo>
                  <a:pt x="0" y="109"/>
                </a:moveTo>
                <a:cubicBezTo>
                  <a:pt x="9" y="109"/>
                  <a:pt x="9" y="109"/>
                  <a:pt x="9" y="109"/>
                </a:cubicBezTo>
                <a:cubicBezTo>
                  <a:pt x="11" y="109"/>
                  <a:pt x="13" y="107"/>
                  <a:pt x="13" y="105"/>
                </a:cubicBezTo>
                <a:cubicBezTo>
                  <a:pt x="13" y="4"/>
                  <a:pt x="13" y="4"/>
                  <a:pt x="13" y="4"/>
                </a:cubicBezTo>
                <a:cubicBezTo>
                  <a:pt x="13" y="2"/>
                  <a:pt x="11" y="0"/>
                  <a:pt x="9" y="0"/>
                </a:cubicBezTo>
                <a:cubicBezTo>
                  <a:pt x="0" y="0"/>
                  <a:pt x="0" y="0"/>
                  <a:pt x="0" y="0"/>
                </a:cubicBezTo>
                <a:cubicBezTo>
                  <a:pt x="0" y="109"/>
                  <a:pt x="0" y="109"/>
                  <a:pt x="0" y="109"/>
                </a:cubicBezTo>
              </a:path>
            </a:pathLst>
          </a:custGeom>
          <a:solidFill>
            <a:schemeClr val="accent5"/>
          </a:solidFill>
          <a:ln w="6350">
            <a:solidFill>
              <a:schemeClr val="tx1">
                <a:lumMod val="85000"/>
                <a:lumOff val="15000"/>
              </a:schemeClr>
            </a:solidFill>
            <a:round/>
            <a:headEnd/>
            <a:tailEnd/>
          </a:ln>
        </p:spPr>
        <p:txBody>
          <a:bodyPr/>
          <a:lstStyle/>
          <a:p>
            <a:pPr defTabSz="775290">
              <a:defRPr/>
            </a:pPr>
            <a:endParaRPr lang="en-GB" sz="1526"/>
          </a:p>
        </p:txBody>
      </p:sp>
      <p:sp>
        <p:nvSpPr>
          <p:cNvPr id="112" name="Rectangle 111">
            <a:extLst>
              <a:ext uri="{FF2B5EF4-FFF2-40B4-BE49-F238E27FC236}">
                <a16:creationId xmlns:a16="http://schemas.microsoft.com/office/drawing/2014/main" id="{74EEE737-B110-42C7-B70B-90AA645A435D}"/>
              </a:ext>
            </a:extLst>
          </p:cNvPr>
          <p:cNvSpPr/>
          <p:nvPr/>
        </p:nvSpPr>
        <p:spPr>
          <a:xfrm>
            <a:off x="3437793" y="5693020"/>
            <a:ext cx="2051538" cy="186103"/>
          </a:xfrm>
          <a:prstGeom prst="rect">
            <a:avLst/>
          </a:prstGeom>
          <a:solidFill>
            <a:schemeClr val="accent5"/>
          </a:solidFill>
          <a:ln w="9525">
            <a:noFill/>
            <a:round/>
            <a:headEnd/>
            <a:tailEnd/>
          </a:ln>
        </p:spPr>
        <p:txBody>
          <a:bodyPr/>
          <a:lstStyle/>
          <a:p>
            <a:pPr defTabSz="775290">
              <a:defRPr/>
            </a:pPr>
            <a:endParaRPr lang="en-GB" sz="1526"/>
          </a:p>
        </p:txBody>
      </p:sp>
      <p:grpSp>
        <p:nvGrpSpPr>
          <p:cNvPr id="29759" name="Group 112">
            <a:extLst>
              <a:ext uri="{FF2B5EF4-FFF2-40B4-BE49-F238E27FC236}">
                <a16:creationId xmlns:a16="http://schemas.microsoft.com/office/drawing/2014/main" id="{E07F269E-DFF7-41E4-8900-2BDF53884F32}"/>
              </a:ext>
            </a:extLst>
          </p:cNvPr>
          <p:cNvGrpSpPr>
            <a:grpSpLocks/>
          </p:cNvGrpSpPr>
          <p:nvPr/>
        </p:nvGrpSpPr>
        <p:grpSpPr bwMode="auto">
          <a:xfrm>
            <a:off x="4815254" y="6021266"/>
            <a:ext cx="329712" cy="339969"/>
            <a:chOff x="5278253" y="5011607"/>
            <a:chExt cx="280570" cy="173809"/>
          </a:xfrm>
        </p:grpSpPr>
        <p:grpSp>
          <p:nvGrpSpPr>
            <p:cNvPr id="114" name="Group 113">
              <a:extLst>
                <a:ext uri="{FF2B5EF4-FFF2-40B4-BE49-F238E27FC236}">
                  <a16:creationId xmlns:a16="http://schemas.microsoft.com/office/drawing/2014/main" id="{37203BF4-CA7D-497C-8991-7A3D0E6D9512}"/>
                </a:ext>
              </a:extLst>
            </p:cNvPr>
            <p:cNvGrpSpPr/>
            <p:nvPr/>
          </p:nvGrpSpPr>
          <p:grpSpPr>
            <a:xfrm rot="5400000">
              <a:off x="5375893" y="4913967"/>
              <a:ext cx="85290" cy="280570"/>
              <a:chOff x="5227639" y="5018003"/>
              <a:chExt cx="316530" cy="254828"/>
            </a:xfrm>
            <a:solidFill>
              <a:schemeClr val="accent5">
                <a:lumMod val="50000"/>
              </a:schemeClr>
            </a:solidFill>
          </p:grpSpPr>
          <p:sp>
            <p:nvSpPr>
              <p:cNvPr id="121" name="Rounded Rectangle 120">
                <a:extLst>
                  <a:ext uri="{FF2B5EF4-FFF2-40B4-BE49-F238E27FC236}">
                    <a16:creationId xmlns:a16="http://schemas.microsoft.com/office/drawing/2014/main" id="{719EAC35-D899-4E96-AFD2-095C69B2FE3F}"/>
                  </a:ext>
                </a:extLst>
              </p:cNvPr>
              <p:cNvSpPr/>
              <p:nvPr/>
            </p:nvSpPr>
            <p:spPr>
              <a:xfrm>
                <a:off x="5227639" y="5018003"/>
                <a:ext cx="45719" cy="254828"/>
              </a:xfrm>
              <a:prstGeom prst="roundRect">
                <a:avLst/>
              </a:prstGeom>
              <a:grp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sp>
            <p:nvSpPr>
              <p:cNvPr id="122" name="Rounded Rectangle 121">
                <a:extLst>
                  <a:ext uri="{FF2B5EF4-FFF2-40B4-BE49-F238E27FC236}">
                    <a16:creationId xmlns:a16="http://schemas.microsoft.com/office/drawing/2014/main" id="{C3256B86-0D21-452A-8781-C7A43E15CA77}"/>
                  </a:ext>
                </a:extLst>
              </p:cNvPr>
              <p:cNvSpPr/>
              <p:nvPr/>
            </p:nvSpPr>
            <p:spPr>
              <a:xfrm>
                <a:off x="5290820" y="5018003"/>
                <a:ext cx="45719" cy="254828"/>
              </a:xfrm>
              <a:prstGeom prst="roundRect">
                <a:avLst/>
              </a:prstGeom>
              <a:grp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sp>
            <p:nvSpPr>
              <p:cNvPr id="123" name="Rounded Rectangle 122">
                <a:extLst>
                  <a:ext uri="{FF2B5EF4-FFF2-40B4-BE49-F238E27FC236}">
                    <a16:creationId xmlns:a16="http://schemas.microsoft.com/office/drawing/2014/main" id="{943E4DEE-F782-4E7F-B654-E7DBB942A8F8}"/>
                  </a:ext>
                </a:extLst>
              </p:cNvPr>
              <p:cNvSpPr/>
              <p:nvPr/>
            </p:nvSpPr>
            <p:spPr>
              <a:xfrm>
                <a:off x="5359401" y="5018003"/>
                <a:ext cx="45719" cy="254828"/>
              </a:xfrm>
              <a:prstGeom prst="roundRect">
                <a:avLst/>
              </a:prstGeom>
              <a:grp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sp>
            <p:nvSpPr>
              <p:cNvPr id="124" name="Rounded Rectangle 123">
                <a:extLst>
                  <a:ext uri="{FF2B5EF4-FFF2-40B4-BE49-F238E27FC236}">
                    <a16:creationId xmlns:a16="http://schemas.microsoft.com/office/drawing/2014/main" id="{1B29E3F3-2951-428B-A28C-D214CC373F33}"/>
                  </a:ext>
                </a:extLst>
              </p:cNvPr>
              <p:cNvSpPr/>
              <p:nvPr/>
            </p:nvSpPr>
            <p:spPr>
              <a:xfrm>
                <a:off x="5429252" y="5018003"/>
                <a:ext cx="45719" cy="254828"/>
              </a:xfrm>
              <a:prstGeom prst="roundRect">
                <a:avLst/>
              </a:prstGeom>
              <a:grp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sp>
            <p:nvSpPr>
              <p:cNvPr id="125" name="Rounded Rectangle 124">
                <a:extLst>
                  <a:ext uri="{FF2B5EF4-FFF2-40B4-BE49-F238E27FC236}">
                    <a16:creationId xmlns:a16="http://schemas.microsoft.com/office/drawing/2014/main" id="{11D94A8C-04D7-4CE3-8650-D09FC0525860}"/>
                  </a:ext>
                </a:extLst>
              </p:cNvPr>
              <p:cNvSpPr/>
              <p:nvPr/>
            </p:nvSpPr>
            <p:spPr>
              <a:xfrm>
                <a:off x="5498450" y="5018003"/>
                <a:ext cx="45719" cy="254828"/>
              </a:xfrm>
              <a:prstGeom prst="roundRect">
                <a:avLst/>
              </a:prstGeom>
              <a:grp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grpSp>
        <p:grpSp>
          <p:nvGrpSpPr>
            <p:cNvPr id="115" name="Group 114">
              <a:extLst>
                <a:ext uri="{FF2B5EF4-FFF2-40B4-BE49-F238E27FC236}">
                  <a16:creationId xmlns:a16="http://schemas.microsoft.com/office/drawing/2014/main" id="{86E71AF9-538C-4606-98C9-4C9BC6979DC1}"/>
                </a:ext>
              </a:extLst>
            </p:cNvPr>
            <p:cNvGrpSpPr/>
            <p:nvPr/>
          </p:nvGrpSpPr>
          <p:grpSpPr>
            <a:xfrm rot="5400000">
              <a:off x="5375893" y="5002486"/>
              <a:ext cx="85290" cy="280570"/>
              <a:chOff x="5227639" y="5018003"/>
              <a:chExt cx="316530" cy="254828"/>
            </a:xfrm>
            <a:solidFill>
              <a:schemeClr val="accent5">
                <a:lumMod val="50000"/>
              </a:schemeClr>
            </a:solidFill>
          </p:grpSpPr>
          <p:sp>
            <p:nvSpPr>
              <p:cNvPr id="116" name="Rounded Rectangle 115">
                <a:extLst>
                  <a:ext uri="{FF2B5EF4-FFF2-40B4-BE49-F238E27FC236}">
                    <a16:creationId xmlns:a16="http://schemas.microsoft.com/office/drawing/2014/main" id="{96E591BE-A649-471C-A787-86416577D88E}"/>
                  </a:ext>
                </a:extLst>
              </p:cNvPr>
              <p:cNvSpPr/>
              <p:nvPr/>
            </p:nvSpPr>
            <p:spPr>
              <a:xfrm>
                <a:off x="5227639" y="5018003"/>
                <a:ext cx="45719" cy="254828"/>
              </a:xfrm>
              <a:prstGeom prst="roundRect">
                <a:avLst/>
              </a:prstGeom>
              <a:grp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sp>
            <p:nvSpPr>
              <p:cNvPr id="117" name="Rounded Rectangle 116">
                <a:extLst>
                  <a:ext uri="{FF2B5EF4-FFF2-40B4-BE49-F238E27FC236}">
                    <a16:creationId xmlns:a16="http://schemas.microsoft.com/office/drawing/2014/main" id="{2B7B9C73-EEEF-465B-AAE5-52F7F561D6DC}"/>
                  </a:ext>
                </a:extLst>
              </p:cNvPr>
              <p:cNvSpPr/>
              <p:nvPr/>
            </p:nvSpPr>
            <p:spPr>
              <a:xfrm>
                <a:off x="5290820" y="5018003"/>
                <a:ext cx="45719" cy="254828"/>
              </a:xfrm>
              <a:prstGeom prst="roundRect">
                <a:avLst/>
              </a:prstGeom>
              <a:grp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sp>
            <p:nvSpPr>
              <p:cNvPr id="118" name="Rounded Rectangle 117">
                <a:extLst>
                  <a:ext uri="{FF2B5EF4-FFF2-40B4-BE49-F238E27FC236}">
                    <a16:creationId xmlns:a16="http://schemas.microsoft.com/office/drawing/2014/main" id="{0D6CAED5-64D3-4EDF-8C9D-229041206632}"/>
                  </a:ext>
                </a:extLst>
              </p:cNvPr>
              <p:cNvSpPr/>
              <p:nvPr/>
            </p:nvSpPr>
            <p:spPr>
              <a:xfrm>
                <a:off x="5359401" y="5018003"/>
                <a:ext cx="45719" cy="254828"/>
              </a:xfrm>
              <a:prstGeom prst="roundRect">
                <a:avLst/>
              </a:prstGeom>
              <a:grp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sp>
            <p:nvSpPr>
              <p:cNvPr id="119" name="Rounded Rectangle 118">
                <a:extLst>
                  <a:ext uri="{FF2B5EF4-FFF2-40B4-BE49-F238E27FC236}">
                    <a16:creationId xmlns:a16="http://schemas.microsoft.com/office/drawing/2014/main" id="{18E95E48-E5A2-456A-8737-FDF303A51B17}"/>
                  </a:ext>
                </a:extLst>
              </p:cNvPr>
              <p:cNvSpPr/>
              <p:nvPr/>
            </p:nvSpPr>
            <p:spPr>
              <a:xfrm>
                <a:off x="5429252" y="5018003"/>
                <a:ext cx="45719" cy="254828"/>
              </a:xfrm>
              <a:prstGeom prst="roundRect">
                <a:avLst/>
              </a:prstGeom>
              <a:grp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sp>
            <p:nvSpPr>
              <p:cNvPr id="120" name="Rounded Rectangle 119">
                <a:extLst>
                  <a:ext uri="{FF2B5EF4-FFF2-40B4-BE49-F238E27FC236}">
                    <a16:creationId xmlns:a16="http://schemas.microsoft.com/office/drawing/2014/main" id="{061A432A-6609-42AE-8DE3-F30A6F14C925}"/>
                  </a:ext>
                </a:extLst>
              </p:cNvPr>
              <p:cNvSpPr/>
              <p:nvPr/>
            </p:nvSpPr>
            <p:spPr>
              <a:xfrm>
                <a:off x="5498450" y="5018003"/>
                <a:ext cx="45719" cy="254828"/>
              </a:xfrm>
              <a:prstGeom prst="roundRect">
                <a:avLst/>
              </a:prstGeom>
              <a:grp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grpSp>
      </p:grpSp>
      <p:sp>
        <p:nvSpPr>
          <p:cNvPr id="126" name="Rectangle 125">
            <a:extLst>
              <a:ext uri="{FF2B5EF4-FFF2-40B4-BE49-F238E27FC236}">
                <a16:creationId xmlns:a16="http://schemas.microsoft.com/office/drawing/2014/main" id="{2508DE20-00CB-463C-90C0-2A9C25B29997}"/>
              </a:ext>
            </a:extLst>
          </p:cNvPr>
          <p:cNvSpPr/>
          <p:nvPr/>
        </p:nvSpPr>
        <p:spPr>
          <a:xfrm>
            <a:off x="3390900" y="5791200"/>
            <a:ext cx="101112" cy="124558"/>
          </a:xfrm>
          <a:prstGeom prst="rect">
            <a:avLst/>
          </a:prstGeom>
          <a:solidFill>
            <a:schemeClr val="accent5"/>
          </a:solidFill>
          <a:ln w="9525">
            <a:noFill/>
            <a:round/>
            <a:headEnd/>
            <a:tailEnd/>
          </a:ln>
        </p:spPr>
        <p:txBody>
          <a:bodyPr/>
          <a:lstStyle/>
          <a:p>
            <a:pPr defTabSz="775290">
              <a:defRPr/>
            </a:pPr>
            <a:endParaRPr lang="en-GB" sz="1526"/>
          </a:p>
        </p:txBody>
      </p:sp>
      <p:sp>
        <p:nvSpPr>
          <p:cNvPr id="127" name="Rectangle 126">
            <a:extLst>
              <a:ext uri="{FF2B5EF4-FFF2-40B4-BE49-F238E27FC236}">
                <a16:creationId xmlns:a16="http://schemas.microsoft.com/office/drawing/2014/main" id="{6E0396F7-E9FA-436B-9702-C064B00655A8}"/>
              </a:ext>
            </a:extLst>
          </p:cNvPr>
          <p:cNvSpPr/>
          <p:nvPr/>
        </p:nvSpPr>
        <p:spPr>
          <a:xfrm>
            <a:off x="3390900" y="6452089"/>
            <a:ext cx="101112" cy="126023"/>
          </a:xfrm>
          <a:prstGeom prst="rect">
            <a:avLst/>
          </a:prstGeom>
          <a:solidFill>
            <a:schemeClr val="accent5"/>
          </a:solidFill>
          <a:ln w="9525">
            <a:noFill/>
            <a:round/>
            <a:headEnd/>
            <a:tailEnd/>
          </a:ln>
        </p:spPr>
        <p:txBody>
          <a:bodyPr/>
          <a:lstStyle/>
          <a:p>
            <a:pPr defTabSz="775290">
              <a:defRPr/>
            </a:pPr>
            <a:endParaRPr lang="en-GB" sz="1526"/>
          </a:p>
        </p:txBody>
      </p:sp>
      <p:sp>
        <p:nvSpPr>
          <p:cNvPr id="128" name="Rectangle 127">
            <a:extLst>
              <a:ext uri="{FF2B5EF4-FFF2-40B4-BE49-F238E27FC236}">
                <a16:creationId xmlns:a16="http://schemas.microsoft.com/office/drawing/2014/main" id="{109385AC-814A-40F8-B301-8DAFFED60E89}"/>
              </a:ext>
            </a:extLst>
          </p:cNvPr>
          <p:cNvSpPr/>
          <p:nvPr/>
        </p:nvSpPr>
        <p:spPr>
          <a:xfrm>
            <a:off x="5379428" y="6452089"/>
            <a:ext cx="101111" cy="126023"/>
          </a:xfrm>
          <a:prstGeom prst="rect">
            <a:avLst/>
          </a:prstGeom>
          <a:solidFill>
            <a:schemeClr val="accent5"/>
          </a:solidFill>
          <a:ln w="9525">
            <a:noFill/>
            <a:round/>
            <a:headEnd/>
            <a:tailEnd/>
          </a:ln>
        </p:spPr>
        <p:txBody>
          <a:bodyPr/>
          <a:lstStyle/>
          <a:p>
            <a:pPr defTabSz="775290">
              <a:defRPr/>
            </a:pPr>
            <a:endParaRPr lang="en-GB" sz="1526"/>
          </a:p>
        </p:txBody>
      </p:sp>
      <p:sp>
        <p:nvSpPr>
          <p:cNvPr id="150" name="Rectangle 149">
            <a:extLst>
              <a:ext uri="{FF2B5EF4-FFF2-40B4-BE49-F238E27FC236}">
                <a16:creationId xmlns:a16="http://schemas.microsoft.com/office/drawing/2014/main" id="{27D8EE7B-0523-4603-B59D-5C4D9EBBA6EE}"/>
              </a:ext>
            </a:extLst>
          </p:cNvPr>
          <p:cNvSpPr/>
          <p:nvPr/>
        </p:nvSpPr>
        <p:spPr>
          <a:xfrm>
            <a:off x="4001967" y="5203582"/>
            <a:ext cx="71803" cy="237392"/>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151" name="Rectangle 150">
            <a:extLst>
              <a:ext uri="{FF2B5EF4-FFF2-40B4-BE49-F238E27FC236}">
                <a16:creationId xmlns:a16="http://schemas.microsoft.com/office/drawing/2014/main" id="{6CE203D9-8F6C-4CCE-8007-6BA349920310}"/>
              </a:ext>
            </a:extLst>
          </p:cNvPr>
          <p:cNvSpPr/>
          <p:nvPr/>
        </p:nvSpPr>
        <p:spPr>
          <a:xfrm>
            <a:off x="4101613" y="5304692"/>
            <a:ext cx="71803" cy="136281"/>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152" name="Rectangle 151">
            <a:extLst>
              <a:ext uri="{FF2B5EF4-FFF2-40B4-BE49-F238E27FC236}">
                <a16:creationId xmlns:a16="http://schemas.microsoft.com/office/drawing/2014/main" id="{380A3646-0FA3-42EE-871D-AFECFB6E3EAB}"/>
              </a:ext>
            </a:extLst>
          </p:cNvPr>
          <p:cNvSpPr/>
          <p:nvPr/>
        </p:nvSpPr>
        <p:spPr>
          <a:xfrm>
            <a:off x="4201259" y="5256336"/>
            <a:ext cx="73269" cy="184638"/>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153" name="Rectangle 152">
            <a:extLst>
              <a:ext uri="{FF2B5EF4-FFF2-40B4-BE49-F238E27FC236}">
                <a16:creationId xmlns:a16="http://schemas.microsoft.com/office/drawing/2014/main" id="{8CA29D47-F889-482E-B2FD-9DE711B9470D}"/>
              </a:ext>
            </a:extLst>
          </p:cNvPr>
          <p:cNvSpPr/>
          <p:nvPr/>
        </p:nvSpPr>
        <p:spPr>
          <a:xfrm>
            <a:off x="4302369" y="5203582"/>
            <a:ext cx="71804" cy="237392"/>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154" name="Rectangle 153">
            <a:extLst>
              <a:ext uri="{FF2B5EF4-FFF2-40B4-BE49-F238E27FC236}">
                <a16:creationId xmlns:a16="http://schemas.microsoft.com/office/drawing/2014/main" id="{AC44B0BA-E072-41EE-AD5B-0E4876E5F182}"/>
              </a:ext>
            </a:extLst>
          </p:cNvPr>
          <p:cNvSpPr/>
          <p:nvPr/>
        </p:nvSpPr>
        <p:spPr>
          <a:xfrm>
            <a:off x="4402016" y="5279782"/>
            <a:ext cx="71804" cy="161192"/>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155" name="Rectangle 154">
            <a:extLst>
              <a:ext uri="{FF2B5EF4-FFF2-40B4-BE49-F238E27FC236}">
                <a16:creationId xmlns:a16="http://schemas.microsoft.com/office/drawing/2014/main" id="{BA72E0BE-EEB5-466F-A8D5-2DA40895ABFE}"/>
              </a:ext>
            </a:extLst>
          </p:cNvPr>
          <p:cNvSpPr/>
          <p:nvPr/>
        </p:nvSpPr>
        <p:spPr>
          <a:xfrm>
            <a:off x="4501662" y="5372100"/>
            <a:ext cx="71804" cy="68874"/>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156" name="Rectangle 155">
            <a:extLst>
              <a:ext uri="{FF2B5EF4-FFF2-40B4-BE49-F238E27FC236}">
                <a16:creationId xmlns:a16="http://schemas.microsoft.com/office/drawing/2014/main" id="{3AF03B88-24AD-46D1-9DB4-762F79B4C749}"/>
              </a:ext>
            </a:extLst>
          </p:cNvPr>
          <p:cNvSpPr/>
          <p:nvPr/>
        </p:nvSpPr>
        <p:spPr>
          <a:xfrm>
            <a:off x="4601308" y="5279782"/>
            <a:ext cx="73269" cy="161192"/>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157" name="Rectangle 156">
            <a:extLst>
              <a:ext uri="{FF2B5EF4-FFF2-40B4-BE49-F238E27FC236}">
                <a16:creationId xmlns:a16="http://schemas.microsoft.com/office/drawing/2014/main" id="{6B56CB14-9FE0-4642-A8A7-37FB5C668C9A}"/>
              </a:ext>
            </a:extLst>
          </p:cNvPr>
          <p:cNvSpPr/>
          <p:nvPr/>
        </p:nvSpPr>
        <p:spPr>
          <a:xfrm>
            <a:off x="4702420" y="5304692"/>
            <a:ext cx="71803" cy="136281"/>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158" name="Rectangle 157">
            <a:extLst>
              <a:ext uri="{FF2B5EF4-FFF2-40B4-BE49-F238E27FC236}">
                <a16:creationId xmlns:a16="http://schemas.microsoft.com/office/drawing/2014/main" id="{04A8361E-D381-41D6-A45B-97AC71458CAD}"/>
              </a:ext>
            </a:extLst>
          </p:cNvPr>
          <p:cNvSpPr/>
          <p:nvPr/>
        </p:nvSpPr>
        <p:spPr>
          <a:xfrm>
            <a:off x="4802067" y="5256336"/>
            <a:ext cx="71803" cy="184638"/>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159" name="Freeform 158">
            <a:extLst>
              <a:ext uri="{FF2B5EF4-FFF2-40B4-BE49-F238E27FC236}">
                <a16:creationId xmlns:a16="http://schemas.microsoft.com/office/drawing/2014/main" id="{7910841C-F612-4855-BAF0-A185EBB334E8}"/>
              </a:ext>
            </a:extLst>
          </p:cNvPr>
          <p:cNvSpPr/>
          <p:nvPr/>
        </p:nvSpPr>
        <p:spPr>
          <a:xfrm>
            <a:off x="4040066" y="5144966"/>
            <a:ext cx="801565" cy="150934"/>
          </a:xfrm>
          <a:custGeom>
            <a:avLst/>
            <a:gdLst>
              <a:gd name="connsiteX0" fmla="*/ 0 w 681038"/>
              <a:gd name="connsiteY0" fmla="*/ 2381 h 128587"/>
              <a:gd name="connsiteX1" fmla="*/ 83344 w 681038"/>
              <a:gd name="connsiteY1" fmla="*/ 54769 h 128587"/>
              <a:gd name="connsiteX2" fmla="*/ 159544 w 681038"/>
              <a:gd name="connsiteY2" fmla="*/ 28575 h 128587"/>
              <a:gd name="connsiteX3" fmla="*/ 245269 w 681038"/>
              <a:gd name="connsiteY3" fmla="*/ 0 h 128587"/>
              <a:gd name="connsiteX4" fmla="*/ 335756 w 681038"/>
              <a:gd name="connsiteY4" fmla="*/ 38100 h 128587"/>
              <a:gd name="connsiteX5" fmla="*/ 414338 w 681038"/>
              <a:gd name="connsiteY5" fmla="*/ 128587 h 128587"/>
              <a:gd name="connsiteX6" fmla="*/ 497681 w 681038"/>
              <a:gd name="connsiteY6" fmla="*/ 52387 h 128587"/>
              <a:gd name="connsiteX7" fmla="*/ 592931 w 681038"/>
              <a:gd name="connsiteY7" fmla="*/ 97631 h 128587"/>
              <a:gd name="connsiteX8" fmla="*/ 681038 w 681038"/>
              <a:gd name="connsiteY8" fmla="*/ 33337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038" h="128587">
                <a:moveTo>
                  <a:pt x="0" y="2381"/>
                </a:moveTo>
                <a:lnTo>
                  <a:pt x="83344" y="54769"/>
                </a:lnTo>
                <a:lnTo>
                  <a:pt x="159544" y="28575"/>
                </a:lnTo>
                <a:lnTo>
                  <a:pt x="245269" y="0"/>
                </a:lnTo>
                <a:lnTo>
                  <a:pt x="335756" y="38100"/>
                </a:lnTo>
                <a:lnTo>
                  <a:pt x="414338" y="128587"/>
                </a:lnTo>
                <a:lnTo>
                  <a:pt x="497681" y="52387"/>
                </a:lnTo>
                <a:lnTo>
                  <a:pt x="592931" y="97631"/>
                </a:lnTo>
                <a:lnTo>
                  <a:pt x="681038" y="33337"/>
                </a:lnTo>
              </a:path>
            </a:pathLst>
          </a:custGeom>
          <a:noFill/>
          <a:ln w="9525" cap="rnd">
            <a:solidFill>
              <a:schemeClr val="accent4">
                <a:lumMod val="75000"/>
              </a:schemeClr>
            </a:solidFill>
            <a:prstDash val="solid"/>
            <a:round/>
            <a:headEnd/>
            <a:tailEnd/>
          </a:ln>
        </p:spPr>
        <p:txBody>
          <a:bodyPr anchor="ctr"/>
          <a:lstStyle/>
          <a:p>
            <a:pPr algn="ctr" defTabSz="775290">
              <a:defRPr/>
            </a:pPr>
            <a:endParaRPr lang="en-GB" sz="1526"/>
          </a:p>
        </p:txBody>
      </p:sp>
      <p:sp>
        <p:nvSpPr>
          <p:cNvPr id="182" name="Rectangle 181">
            <a:extLst>
              <a:ext uri="{FF2B5EF4-FFF2-40B4-BE49-F238E27FC236}">
                <a16:creationId xmlns:a16="http://schemas.microsoft.com/office/drawing/2014/main" id="{BBA2AC34-4BB4-42B1-A2CA-2AD69664D6B6}"/>
              </a:ext>
            </a:extLst>
          </p:cNvPr>
          <p:cNvSpPr/>
          <p:nvPr/>
        </p:nvSpPr>
        <p:spPr>
          <a:xfrm>
            <a:off x="5051181" y="4932485"/>
            <a:ext cx="74734" cy="74735"/>
          </a:xfrm>
          <a:prstGeom prst="rect">
            <a:avLst/>
          </a:prstGeom>
          <a:solidFill>
            <a:schemeClr val="accent2"/>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83" name="Rectangle 182">
            <a:extLst>
              <a:ext uri="{FF2B5EF4-FFF2-40B4-BE49-F238E27FC236}">
                <a16:creationId xmlns:a16="http://schemas.microsoft.com/office/drawing/2014/main" id="{A1466A65-2A25-4F35-A493-A9E74DAF75D7}"/>
              </a:ext>
            </a:extLst>
          </p:cNvPr>
          <p:cNvSpPr/>
          <p:nvPr/>
        </p:nvSpPr>
        <p:spPr>
          <a:xfrm>
            <a:off x="5128847" y="4932485"/>
            <a:ext cx="74735" cy="74735"/>
          </a:xfrm>
          <a:prstGeom prst="rect">
            <a:avLst/>
          </a:prstGeom>
          <a:solidFill>
            <a:schemeClr val="accent1"/>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84" name="Rectangle 183">
            <a:extLst>
              <a:ext uri="{FF2B5EF4-FFF2-40B4-BE49-F238E27FC236}">
                <a16:creationId xmlns:a16="http://schemas.microsoft.com/office/drawing/2014/main" id="{4BFD8946-5C02-4098-83A7-764E722144C4}"/>
              </a:ext>
            </a:extLst>
          </p:cNvPr>
          <p:cNvSpPr/>
          <p:nvPr/>
        </p:nvSpPr>
        <p:spPr>
          <a:xfrm>
            <a:off x="5202116" y="4933951"/>
            <a:ext cx="74735" cy="74734"/>
          </a:xfrm>
          <a:prstGeom prst="rect">
            <a:avLst/>
          </a:prstGeom>
          <a:solidFill>
            <a:schemeClr val="accent5"/>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85" name="Rectangle 184">
            <a:extLst>
              <a:ext uri="{FF2B5EF4-FFF2-40B4-BE49-F238E27FC236}">
                <a16:creationId xmlns:a16="http://schemas.microsoft.com/office/drawing/2014/main" id="{745DD50C-5208-4E60-A279-2DB914A7110D}"/>
              </a:ext>
            </a:extLst>
          </p:cNvPr>
          <p:cNvSpPr/>
          <p:nvPr/>
        </p:nvSpPr>
        <p:spPr>
          <a:xfrm>
            <a:off x="5276851" y="4933951"/>
            <a:ext cx="74734" cy="74734"/>
          </a:xfrm>
          <a:prstGeom prst="rect">
            <a:avLst/>
          </a:prstGeom>
          <a:solidFill>
            <a:schemeClr val="accent4"/>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86" name="Rectangle 185">
            <a:extLst>
              <a:ext uri="{FF2B5EF4-FFF2-40B4-BE49-F238E27FC236}">
                <a16:creationId xmlns:a16="http://schemas.microsoft.com/office/drawing/2014/main" id="{3B424940-00C8-4577-953F-97E606EA8344}"/>
              </a:ext>
            </a:extLst>
          </p:cNvPr>
          <p:cNvSpPr/>
          <p:nvPr/>
        </p:nvSpPr>
        <p:spPr>
          <a:xfrm>
            <a:off x="5051181" y="5007220"/>
            <a:ext cx="74734" cy="74734"/>
          </a:xfrm>
          <a:prstGeom prst="rect">
            <a:avLst/>
          </a:prstGeom>
          <a:solidFill>
            <a:schemeClr val="accent5">
              <a:lumMod val="40000"/>
              <a:lumOff val="60000"/>
            </a:schemeClr>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87" name="Rectangle 186">
            <a:extLst>
              <a:ext uri="{FF2B5EF4-FFF2-40B4-BE49-F238E27FC236}">
                <a16:creationId xmlns:a16="http://schemas.microsoft.com/office/drawing/2014/main" id="{1F91AFF3-527F-4F58-8A03-87D27C5C7D02}"/>
              </a:ext>
            </a:extLst>
          </p:cNvPr>
          <p:cNvSpPr/>
          <p:nvPr/>
        </p:nvSpPr>
        <p:spPr>
          <a:xfrm>
            <a:off x="5128847" y="5007220"/>
            <a:ext cx="74735" cy="74734"/>
          </a:xfrm>
          <a:prstGeom prst="rect">
            <a:avLst/>
          </a:prstGeom>
          <a:solidFill>
            <a:schemeClr val="accent3"/>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88" name="Rectangle 187">
            <a:extLst>
              <a:ext uri="{FF2B5EF4-FFF2-40B4-BE49-F238E27FC236}">
                <a16:creationId xmlns:a16="http://schemas.microsoft.com/office/drawing/2014/main" id="{020AA0CE-4F90-46F3-ACAB-7D5BCEED4A08}"/>
              </a:ext>
            </a:extLst>
          </p:cNvPr>
          <p:cNvSpPr/>
          <p:nvPr/>
        </p:nvSpPr>
        <p:spPr>
          <a:xfrm>
            <a:off x="5202116" y="5007220"/>
            <a:ext cx="74735" cy="74734"/>
          </a:xfrm>
          <a:prstGeom prst="rect">
            <a:avLst/>
          </a:prstGeom>
          <a:solidFill>
            <a:schemeClr val="accent5">
              <a:lumMod val="40000"/>
              <a:lumOff val="60000"/>
            </a:schemeClr>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89" name="Rectangle 188">
            <a:extLst>
              <a:ext uri="{FF2B5EF4-FFF2-40B4-BE49-F238E27FC236}">
                <a16:creationId xmlns:a16="http://schemas.microsoft.com/office/drawing/2014/main" id="{7144DA89-12FF-4404-A7FA-39EE2076043A}"/>
              </a:ext>
            </a:extLst>
          </p:cNvPr>
          <p:cNvSpPr/>
          <p:nvPr/>
        </p:nvSpPr>
        <p:spPr>
          <a:xfrm>
            <a:off x="5276851" y="5007220"/>
            <a:ext cx="74734" cy="74734"/>
          </a:xfrm>
          <a:prstGeom prst="rect">
            <a:avLst/>
          </a:prstGeom>
          <a:solidFill>
            <a:schemeClr val="accent2"/>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90" name="Rectangle 189">
            <a:extLst>
              <a:ext uri="{FF2B5EF4-FFF2-40B4-BE49-F238E27FC236}">
                <a16:creationId xmlns:a16="http://schemas.microsoft.com/office/drawing/2014/main" id="{0B923E6D-0AC3-4976-B4DD-90B9462F81A9}"/>
              </a:ext>
            </a:extLst>
          </p:cNvPr>
          <p:cNvSpPr/>
          <p:nvPr/>
        </p:nvSpPr>
        <p:spPr>
          <a:xfrm>
            <a:off x="5051181" y="5081954"/>
            <a:ext cx="74734" cy="74735"/>
          </a:xfrm>
          <a:prstGeom prst="rect">
            <a:avLst/>
          </a:prstGeom>
          <a:solidFill>
            <a:schemeClr val="accent5"/>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91" name="Rectangle 190">
            <a:extLst>
              <a:ext uri="{FF2B5EF4-FFF2-40B4-BE49-F238E27FC236}">
                <a16:creationId xmlns:a16="http://schemas.microsoft.com/office/drawing/2014/main" id="{BC06A8CB-1B38-4D2A-8D2C-D67BD230C968}"/>
              </a:ext>
            </a:extLst>
          </p:cNvPr>
          <p:cNvSpPr/>
          <p:nvPr/>
        </p:nvSpPr>
        <p:spPr>
          <a:xfrm>
            <a:off x="5125916" y="5081954"/>
            <a:ext cx="74735" cy="74735"/>
          </a:xfrm>
          <a:prstGeom prst="rect">
            <a:avLst/>
          </a:prstGeom>
          <a:solidFill>
            <a:schemeClr val="accent2"/>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92" name="Rectangle 191">
            <a:extLst>
              <a:ext uri="{FF2B5EF4-FFF2-40B4-BE49-F238E27FC236}">
                <a16:creationId xmlns:a16="http://schemas.microsoft.com/office/drawing/2014/main" id="{2A864AAC-C89F-4738-B438-A9CA488D0BA1}"/>
              </a:ext>
            </a:extLst>
          </p:cNvPr>
          <p:cNvSpPr/>
          <p:nvPr/>
        </p:nvSpPr>
        <p:spPr>
          <a:xfrm>
            <a:off x="5202116" y="5081954"/>
            <a:ext cx="74735" cy="74735"/>
          </a:xfrm>
          <a:prstGeom prst="rect">
            <a:avLst/>
          </a:prstGeom>
          <a:solidFill>
            <a:schemeClr val="accent1"/>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193" name="Rectangle 192">
            <a:extLst>
              <a:ext uri="{FF2B5EF4-FFF2-40B4-BE49-F238E27FC236}">
                <a16:creationId xmlns:a16="http://schemas.microsoft.com/office/drawing/2014/main" id="{3D7B679D-3A0E-405F-9314-A2AACC9C88E6}"/>
              </a:ext>
            </a:extLst>
          </p:cNvPr>
          <p:cNvSpPr/>
          <p:nvPr/>
        </p:nvSpPr>
        <p:spPr>
          <a:xfrm>
            <a:off x="5276851" y="5081954"/>
            <a:ext cx="74734" cy="74735"/>
          </a:xfrm>
          <a:prstGeom prst="rect">
            <a:avLst/>
          </a:prstGeom>
          <a:solidFill>
            <a:schemeClr val="accent3"/>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200" name="Rectangle 199">
            <a:extLst>
              <a:ext uri="{FF2B5EF4-FFF2-40B4-BE49-F238E27FC236}">
                <a16:creationId xmlns:a16="http://schemas.microsoft.com/office/drawing/2014/main" id="{87186BEC-9B7E-4E6A-B816-901721570CFC}"/>
              </a:ext>
            </a:extLst>
          </p:cNvPr>
          <p:cNvSpPr/>
          <p:nvPr/>
        </p:nvSpPr>
        <p:spPr>
          <a:xfrm>
            <a:off x="5046785" y="5203582"/>
            <a:ext cx="79131" cy="271096"/>
          </a:xfrm>
          <a:prstGeom prst="rect">
            <a:avLst/>
          </a:prstGeom>
          <a:solidFill>
            <a:schemeClr val="accent5">
              <a:lumMod val="60000"/>
              <a:lumOff val="40000"/>
            </a:schemeClr>
          </a:solidFill>
          <a:ln w="9525" cap="rnd">
            <a:noFill/>
            <a:prstDash val="solid"/>
            <a:round/>
            <a:headEnd/>
            <a:tailEnd/>
          </a:ln>
        </p:spPr>
        <p:txBody>
          <a:bodyPr/>
          <a:lstStyle/>
          <a:p>
            <a:pPr algn="ctr" defTabSz="775290">
              <a:defRPr/>
            </a:pPr>
            <a:endParaRPr lang="en-GB" sz="1526"/>
          </a:p>
        </p:txBody>
      </p:sp>
      <p:sp>
        <p:nvSpPr>
          <p:cNvPr id="201" name="Rectangle 200">
            <a:extLst>
              <a:ext uri="{FF2B5EF4-FFF2-40B4-BE49-F238E27FC236}">
                <a16:creationId xmlns:a16="http://schemas.microsoft.com/office/drawing/2014/main" id="{3BC85071-3F14-4E76-ABBE-4266D2F08F43}"/>
              </a:ext>
            </a:extLst>
          </p:cNvPr>
          <p:cNvSpPr/>
          <p:nvPr/>
        </p:nvSpPr>
        <p:spPr>
          <a:xfrm>
            <a:off x="5172808" y="5203582"/>
            <a:ext cx="79131" cy="271096"/>
          </a:xfrm>
          <a:prstGeom prst="rect">
            <a:avLst/>
          </a:prstGeom>
          <a:solidFill>
            <a:schemeClr val="accent5">
              <a:lumMod val="60000"/>
              <a:lumOff val="40000"/>
            </a:schemeClr>
          </a:solidFill>
          <a:ln w="9525" cap="rnd">
            <a:noFill/>
            <a:prstDash val="solid"/>
            <a:round/>
            <a:headEnd/>
            <a:tailEnd/>
          </a:ln>
        </p:spPr>
        <p:txBody>
          <a:bodyPr/>
          <a:lstStyle/>
          <a:p>
            <a:pPr algn="ctr" defTabSz="775290">
              <a:defRPr/>
            </a:pPr>
            <a:endParaRPr lang="en-GB" sz="1526"/>
          </a:p>
        </p:txBody>
      </p:sp>
      <p:sp>
        <p:nvSpPr>
          <p:cNvPr id="202" name="Rectangle 201">
            <a:extLst>
              <a:ext uri="{FF2B5EF4-FFF2-40B4-BE49-F238E27FC236}">
                <a16:creationId xmlns:a16="http://schemas.microsoft.com/office/drawing/2014/main" id="{9E2BF791-9DA9-4E79-8CDA-C98C19A7CCBC}"/>
              </a:ext>
            </a:extLst>
          </p:cNvPr>
          <p:cNvSpPr/>
          <p:nvPr/>
        </p:nvSpPr>
        <p:spPr>
          <a:xfrm>
            <a:off x="5298831" y="5203582"/>
            <a:ext cx="79131" cy="271096"/>
          </a:xfrm>
          <a:prstGeom prst="rect">
            <a:avLst/>
          </a:prstGeom>
          <a:solidFill>
            <a:schemeClr val="accent5">
              <a:lumMod val="60000"/>
              <a:lumOff val="40000"/>
            </a:schemeClr>
          </a:solidFill>
          <a:ln w="9525" cap="rnd">
            <a:noFill/>
            <a:prstDash val="solid"/>
            <a:round/>
            <a:headEnd/>
            <a:tailEnd/>
          </a:ln>
        </p:spPr>
        <p:txBody>
          <a:bodyPr/>
          <a:lstStyle/>
          <a:p>
            <a:pPr algn="ctr" defTabSz="775290">
              <a:defRPr/>
            </a:pPr>
            <a:endParaRPr lang="en-GB" sz="1526"/>
          </a:p>
        </p:txBody>
      </p:sp>
      <p:sp>
        <p:nvSpPr>
          <p:cNvPr id="203" name="Rectangle 202">
            <a:extLst>
              <a:ext uri="{FF2B5EF4-FFF2-40B4-BE49-F238E27FC236}">
                <a16:creationId xmlns:a16="http://schemas.microsoft.com/office/drawing/2014/main" id="{BB0D4842-AB02-4A2C-9A6F-8C2BECA70551}"/>
              </a:ext>
            </a:extLst>
          </p:cNvPr>
          <p:cNvSpPr/>
          <p:nvPr/>
        </p:nvSpPr>
        <p:spPr>
          <a:xfrm>
            <a:off x="5424854" y="5203582"/>
            <a:ext cx="79131" cy="271096"/>
          </a:xfrm>
          <a:prstGeom prst="rect">
            <a:avLst/>
          </a:prstGeom>
          <a:solidFill>
            <a:schemeClr val="accent5">
              <a:lumMod val="60000"/>
              <a:lumOff val="40000"/>
            </a:schemeClr>
          </a:solidFill>
          <a:ln w="9525" cap="rnd">
            <a:noFill/>
            <a:prstDash val="solid"/>
            <a:round/>
            <a:headEnd/>
            <a:tailEnd/>
          </a:ln>
        </p:spPr>
        <p:txBody>
          <a:bodyPr/>
          <a:lstStyle/>
          <a:p>
            <a:pPr algn="ctr" defTabSz="775290">
              <a:defRPr/>
            </a:pPr>
            <a:endParaRPr lang="en-GB" sz="1526"/>
          </a:p>
        </p:txBody>
      </p:sp>
      <p:sp>
        <p:nvSpPr>
          <p:cNvPr id="204" name="Rectangle 203">
            <a:extLst>
              <a:ext uri="{FF2B5EF4-FFF2-40B4-BE49-F238E27FC236}">
                <a16:creationId xmlns:a16="http://schemas.microsoft.com/office/drawing/2014/main" id="{4DA4496D-C03B-4AEF-B8E4-22E15584B5A8}"/>
              </a:ext>
            </a:extLst>
          </p:cNvPr>
          <p:cNvSpPr/>
          <p:nvPr/>
        </p:nvSpPr>
        <p:spPr>
          <a:xfrm>
            <a:off x="5550877" y="5203582"/>
            <a:ext cx="79131" cy="271096"/>
          </a:xfrm>
          <a:prstGeom prst="rect">
            <a:avLst/>
          </a:prstGeom>
          <a:solidFill>
            <a:schemeClr val="accent5">
              <a:lumMod val="60000"/>
              <a:lumOff val="40000"/>
            </a:schemeClr>
          </a:solidFill>
          <a:ln w="9525" cap="rnd">
            <a:noFill/>
            <a:prstDash val="solid"/>
            <a:round/>
            <a:headEnd/>
            <a:tailEnd/>
          </a:ln>
        </p:spPr>
        <p:txBody>
          <a:bodyPr/>
          <a:lstStyle/>
          <a:p>
            <a:pPr algn="ctr" defTabSz="775290">
              <a:defRPr/>
            </a:pPr>
            <a:endParaRPr lang="en-GB" sz="1526"/>
          </a:p>
        </p:txBody>
      </p:sp>
      <p:sp>
        <p:nvSpPr>
          <p:cNvPr id="205" name="Rectangle 204">
            <a:extLst>
              <a:ext uri="{FF2B5EF4-FFF2-40B4-BE49-F238E27FC236}">
                <a16:creationId xmlns:a16="http://schemas.microsoft.com/office/drawing/2014/main" id="{9FD8B53A-D39F-459A-B018-E882EAEC8C3A}"/>
              </a:ext>
            </a:extLst>
          </p:cNvPr>
          <p:cNvSpPr/>
          <p:nvPr/>
        </p:nvSpPr>
        <p:spPr>
          <a:xfrm>
            <a:off x="5064369" y="5235820"/>
            <a:ext cx="42497" cy="212480"/>
          </a:xfrm>
          <a:prstGeom prst="rect">
            <a:avLst/>
          </a:prstGeom>
          <a:solidFill>
            <a:schemeClr val="accent5">
              <a:lumMod val="50000"/>
            </a:schemeClr>
          </a:solidFill>
          <a:ln w="9525" cap="rnd">
            <a:noFill/>
            <a:prstDash val="solid"/>
            <a:round/>
            <a:headEnd/>
            <a:tailEnd/>
          </a:ln>
        </p:spPr>
        <p:txBody>
          <a:bodyPr/>
          <a:lstStyle/>
          <a:p>
            <a:pPr algn="ctr" defTabSz="775290">
              <a:defRPr/>
            </a:pPr>
            <a:endParaRPr lang="en-GB" sz="1526"/>
          </a:p>
        </p:txBody>
      </p:sp>
      <p:sp>
        <p:nvSpPr>
          <p:cNvPr id="206" name="Rectangle 205">
            <a:extLst>
              <a:ext uri="{FF2B5EF4-FFF2-40B4-BE49-F238E27FC236}">
                <a16:creationId xmlns:a16="http://schemas.microsoft.com/office/drawing/2014/main" id="{86D7B202-65ED-4E4C-80E9-042A0A2B5FD4}"/>
              </a:ext>
            </a:extLst>
          </p:cNvPr>
          <p:cNvSpPr/>
          <p:nvPr/>
        </p:nvSpPr>
        <p:spPr>
          <a:xfrm>
            <a:off x="5190392" y="5235820"/>
            <a:ext cx="42497" cy="212480"/>
          </a:xfrm>
          <a:prstGeom prst="rect">
            <a:avLst/>
          </a:prstGeom>
          <a:solidFill>
            <a:schemeClr val="accent5">
              <a:lumMod val="50000"/>
            </a:schemeClr>
          </a:solidFill>
          <a:ln w="9525" cap="rnd">
            <a:noFill/>
            <a:prstDash val="solid"/>
            <a:round/>
            <a:headEnd/>
            <a:tailEnd/>
          </a:ln>
        </p:spPr>
        <p:txBody>
          <a:bodyPr/>
          <a:lstStyle/>
          <a:p>
            <a:pPr algn="ctr" defTabSz="775290">
              <a:defRPr/>
            </a:pPr>
            <a:endParaRPr lang="en-GB" sz="1526"/>
          </a:p>
        </p:txBody>
      </p:sp>
      <p:sp>
        <p:nvSpPr>
          <p:cNvPr id="207" name="Rectangle 206">
            <a:extLst>
              <a:ext uri="{FF2B5EF4-FFF2-40B4-BE49-F238E27FC236}">
                <a16:creationId xmlns:a16="http://schemas.microsoft.com/office/drawing/2014/main" id="{577FB78F-4387-4606-AB27-9F0BC02FFC5E}"/>
              </a:ext>
            </a:extLst>
          </p:cNvPr>
          <p:cNvSpPr/>
          <p:nvPr/>
        </p:nvSpPr>
        <p:spPr>
          <a:xfrm>
            <a:off x="5314951" y="5235820"/>
            <a:ext cx="42496" cy="212480"/>
          </a:xfrm>
          <a:prstGeom prst="rect">
            <a:avLst/>
          </a:prstGeom>
          <a:solidFill>
            <a:schemeClr val="accent5">
              <a:lumMod val="50000"/>
            </a:schemeClr>
          </a:solidFill>
          <a:ln w="9525" cap="rnd">
            <a:noFill/>
            <a:prstDash val="solid"/>
            <a:round/>
            <a:headEnd/>
            <a:tailEnd/>
          </a:ln>
        </p:spPr>
        <p:txBody>
          <a:bodyPr/>
          <a:lstStyle/>
          <a:p>
            <a:pPr algn="ctr" defTabSz="775290">
              <a:defRPr/>
            </a:pPr>
            <a:endParaRPr lang="en-GB" sz="1526"/>
          </a:p>
        </p:txBody>
      </p:sp>
      <p:sp>
        <p:nvSpPr>
          <p:cNvPr id="208" name="Rectangle 207">
            <a:extLst>
              <a:ext uri="{FF2B5EF4-FFF2-40B4-BE49-F238E27FC236}">
                <a16:creationId xmlns:a16="http://schemas.microsoft.com/office/drawing/2014/main" id="{9B5223D9-5CDA-4438-BDD1-4E622F9ABBAB}"/>
              </a:ext>
            </a:extLst>
          </p:cNvPr>
          <p:cNvSpPr/>
          <p:nvPr/>
        </p:nvSpPr>
        <p:spPr>
          <a:xfrm>
            <a:off x="5443905" y="5235820"/>
            <a:ext cx="42496" cy="212480"/>
          </a:xfrm>
          <a:prstGeom prst="rect">
            <a:avLst/>
          </a:prstGeom>
          <a:solidFill>
            <a:schemeClr val="accent5">
              <a:lumMod val="50000"/>
            </a:schemeClr>
          </a:solidFill>
          <a:ln w="9525" cap="rnd">
            <a:noFill/>
            <a:prstDash val="solid"/>
            <a:round/>
            <a:headEnd/>
            <a:tailEnd/>
          </a:ln>
        </p:spPr>
        <p:txBody>
          <a:bodyPr/>
          <a:lstStyle/>
          <a:p>
            <a:pPr algn="ctr" defTabSz="775290">
              <a:defRPr/>
            </a:pPr>
            <a:endParaRPr lang="en-GB" sz="1526"/>
          </a:p>
        </p:txBody>
      </p:sp>
      <p:sp>
        <p:nvSpPr>
          <p:cNvPr id="209" name="Rectangle 208">
            <a:extLst>
              <a:ext uri="{FF2B5EF4-FFF2-40B4-BE49-F238E27FC236}">
                <a16:creationId xmlns:a16="http://schemas.microsoft.com/office/drawing/2014/main" id="{3D2DF33F-7631-48B0-98A9-4519BA4EAAB1}"/>
              </a:ext>
            </a:extLst>
          </p:cNvPr>
          <p:cNvSpPr/>
          <p:nvPr/>
        </p:nvSpPr>
        <p:spPr>
          <a:xfrm>
            <a:off x="5569927" y="5235820"/>
            <a:ext cx="41031" cy="212480"/>
          </a:xfrm>
          <a:prstGeom prst="rect">
            <a:avLst/>
          </a:prstGeom>
          <a:solidFill>
            <a:schemeClr val="accent5">
              <a:lumMod val="50000"/>
            </a:schemeClr>
          </a:solidFill>
          <a:ln w="9525" cap="rnd">
            <a:noFill/>
            <a:prstDash val="solid"/>
            <a:round/>
            <a:headEnd/>
            <a:tailEnd/>
          </a:ln>
        </p:spPr>
        <p:txBody>
          <a:bodyPr/>
          <a:lstStyle/>
          <a:p>
            <a:pPr algn="ctr" defTabSz="775290">
              <a:defRPr/>
            </a:pPr>
            <a:endParaRPr lang="en-GB" sz="1526"/>
          </a:p>
        </p:txBody>
      </p:sp>
      <p:sp>
        <p:nvSpPr>
          <p:cNvPr id="210" name="Rounded Rectangle 209">
            <a:extLst>
              <a:ext uri="{FF2B5EF4-FFF2-40B4-BE49-F238E27FC236}">
                <a16:creationId xmlns:a16="http://schemas.microsoft.com/office/drawing/2014/main" id="{581D151B-5571-4A82-962C-FCC0D9BB518D}"/>
              </a:ext>
            </a:extLst>
          </p:cNvPr>
          <p:cNvSpPr/>
          <p:nvPr/>
        </p:nvSpPr>
        <p:spPr>
          <a:xfrm rot="16200000">
            <a:off x="5067957" y="5343381"/>
            <a:ext cx="33885" cy="126991"/>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a:ln w="9525" cap="rnd">
            <a:noFill/>
            <a:prstDash val="solid"/>
            <a:round/>
            <a:headEnd/>
            <a:tailEnd/>
          </a:ln>
        </p:spPr>
        <p:txBody>
          <a:bodyPr/>
          <a:lstStyle/>
          <a:p>
            <a:pPr algn="ctr" defTabSz="775290">
              <a:defRPr/>
            </a:pPr>
            <a:endParaRPr lang="en-GB" sz="1526"/>
          </a:p>
        </p:txBody>
      </p:sp>
      <p:sp>
        <p:nvSpPr>
          <p:cNvPr id="211" name="Rounded Rectangle 210">
            <a:extLst>
              <a:ext uri="{FF2B5EF4-FFF2-40B4-BE49-F238E27FC236}">
                <a16:creationId xmlns:a16="http://schemas.microsoft.com/office/drawing/2014/main" id="{0D18E443-D6DC-4348-A45C-F8003CEAABC4}"/>
              </a:ext>
            </a:extLst>
          </p:cNvPr>
          <p:cNvSpPr/>
          <p:nvPr/>
        </p:nvSpPr>
        <p:spPr>
          <a:xfrm rot="16200000">
            <a:off x="5196473" y="5206074"/>
            <a:ext cx="33885" cy="126991"/>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a:ln w="9525" cap="rnd">
            <a:noFill/>
            <a:prstDash val="solid"/>
            <a:round/>
            <a:headEnd/>
            <a:tailEnd/>
          </a:ln>
        </p:spPr>
        <p:txBody>
          <a:bodyPr/>
          <a:lstStyle/>
          <a:p>
            <a:pPr algn="ctr" defTabSz="775290">
              <a:defRPr/>
            </a:pPr>
            <a:endParaRPr lang="en-GB" sz="1526"/>
          </a:p>
        </p:txBody>
      </p:sp>
      <p:sp>
        <p:nvSpPr>
          <p:cNvPr id="212" name="Rounded Rectangle 211">
            <a:extLst>
              <a:ext uri="{FF2B5EF4-FFF2-40B4-BE49-F238E27FC236}">
                <a16:creationId xmlns:a16="http://schemas.microsoft.com/office/drawing/2014/main" id="{56CABBAD-2A5A-49A3-8736-B08988E9FD2B}"/>
              </a:ext>
            </a:extLst>
          </p:cNvPr>
          <p:cNvSpPr/>
          <p:nvPr/>
        </p:nvSpPr>
        <p:spPr>
          <a:xfrm rot="16200000">
            <a:off x="5321426" y="5343381"/>
            <a:ext cx="33885" cy="126991"/>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a:ln w="9525" cap="rnd">
            <a:noFill/>
            <a:prstDash val="solid"/>
            <a:round/>
            <a:headEnd/>
            <a:tailEnd/>
          </a:ln>
        </p:spPr>
        <p:txBody>
          <a:bodyPr/>
          <a:lstStyle/>
          <a:p>
            <a:pPr algn="ctr" defTabSz="775290">
              <a:defRPr/>
            </a:pPr>
            <a:endParaRPr lang="en-GB" sz="1526"/>
          </a:p>
        </p:txBody>
      </p:sp>
      <p:sp>
        <p:nvSpPr>
          <p:cNvPr id="213" name="Rounded Rectangle 212">
            <a:extLst>
              <a:ext uri="{FF2B5EF4-FFF2-40B4-BE49-F238E27FC236}">
                <a16:creationId xmlns:a16="http://schemas.microsoft.com/office/drawing/2014/main" id="{DD215A59-FA2C-4533-9F13-A24958888DA3}"/>
              </a:ext>
            </a:extLst>
          </p:cNvPr>
          <p:cNvSpPr/>
          <p:nvPr/>
        </p:nvSpPr>
        <p:spPr>
          <a:xfrm rot="16200000">
            <a:off x="5448816" y="5249968"/>
            <a:ext cx="33885" cy="126991"/>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a:ln w="9525" cap="rnd">
            <a:noFill/>
            <a:prstDash val="solid"/>
            <a:round/>
            <a:headEnd/>
            <a:tailEnd/>
          </a:ln>
        </p:spPr>
        <p:txBody>
          <a:bodyPr/>
          <a:lstStyle/>
          <a:p>
            <a:pPr algn="ctr" defTabSz="775290">
              <a:defRPr/>
            </a:pPr>
            <a:endParaRPr lang="en-GB" sz="1526"/>
          </a:p>
        </p:txBody>
      </p:sp>
      <p:sp>
        <p:nvSpPr>
          <p:cNvPr id="214" name="Rounded Rectangle 213">
            <a:extLst>
              <a:ext uri="{FF2B5EF4-FFF2-40B4-BE49-F238E27FC236}">
                <a16:creationId xmlns:a16="http://schemas.microsoft.com/office/drawing/2014/main" id="{50F2D355-64AA-4B44-AFA7-DF51E8BDABBF}"/>
              </a:ext>
            </a:extLst>
          </p:cNvPr>
          <p:cNvSpPr/>
          <p:nvPr/>
        </p:nvSpPr>
        <p:spPr>
          <a:xfrm rot="16200000">
            <a:off x="5576205" y="5343381"/>
            <a:ext cx="33885" cy="126991"/>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a:ln w="9525" cap="rnd">
            <a:noFill/>
            <a:prstDash val="solid"/>
            <a:round/>
            <a:headEnd/>
            <a:tailEnd/>
          </a:ln>
        </p:spPr>
        <p:txBody>
          <a:bodyPr/>
          <a:lstStyle/>
          <a:p>
            <a:pPr algn="ctr" defTabSz="775290">
              <a:defRPr/>
            </a:pPr>
            <a:endParaRPr lang="en-GB" sz="1526"/>
          </a:p>
        </p:txBody>
      </p:sp>
      <p:grpSp>
        <p:nvGrpSpPr>
          <p:cNvPr id="29810" name="Group 214">
            <a:extLst>
              <a:ext uri="{FF2B5EF4-FFF2-40B4-BE49-F238E27FC236}">
                <a16:creationId xmlns:a16="http://schemas.microsoft.com/office/drawing/2014/main" id="{42A1F779-D518-46F9-9CCC-26B7DC44724E}"/>
              </a:ext>
            </a:extLst>
          </p:cNvPr>
          <p:cNvGrpSpPr>
            <a:grpSpLocks/>
          </p:cNvGrpSpPr>
          <p:nvPr/>
        </p:nvGrpSpPr>
        <p:grpSpPr bwMode="auto">
          <a:xfrm>
            <a:off x="3279531" y="5068766"/>
            <a:ext cx="473320" cy="303334"/>
            <a:chOff x="3934225" y="4289303"/>
            <a:chExt cx="485540" cy="258373"/>
          </a:xfrm>
        </p:grpSpPr>
        <p:sp>
          <p:nvSpPr>
            <p:cNvPr id="216" name="Rectangle 2203">
              <a:extLst>
                <a:ext uri="{FF2B5EF4-FFF2-40B4-BE49-F238E27FC236}">
                  <a16:creationId xmlns:a16="http://schemas.microsoft.com/office/drawing/2014/main" id="{8F9B93F7-4970-4449-A66B-7074065B4D01}"/>
                </a:ext>
              </a:extLst>
            </p:cNvPr>
            <p:cNvSpPr>
              <a:spLocks noChangeArrowheads="1"/>
            </p:cNvSpPr>
            <p:nvPr/>
          </p:nvSpPr>
          <p:spPr bwMode="auto">
            <a:xfrm>
              <a:off x="3934225" y="4289303"/>
              <a:ext cx="485540" cy="25837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775290">
                <a:defRPr/>
              </a:pPr>
              <a:endParaRPr lang="en-GB" sz="1526"/>
            </a:p>
          </p:txBody>
        </p:sp>
        <p:grpSp>
          <p:nvGrpSpPr>
            <p:cNvPr id="30243" name="Group 216">
              <a:extLst>
                <a:ext uri="{FF2B5EF4-FFF2-40B4-BE49-F238E27FC236}">
                  <a16:creationId xmlns:a16="http://schemas.microsoft.com/office/drawing/2014/main" id="{73E8A2CB-42A3-42B2-A411-4E781DADE143}"/>
                </a:ext>
              </a:extLst>
            </p:cNvPr>
            <p:cNvGrpSpPr>
              <a:grpSpLocks/>
            </p:cNvGrpSpPr>
            <p:nvPr/>
          </p:nvGrpSpPr>
          <p:grpSpPr bwMode="auto">
            <a:xfrm>
              <a:off x="3956722" y="4417477"/>
              <a:ext cx="439231" cy="102318"/>
              <a:chOff x="4560280" y="4286204"/>
              <a:chExt cx="741726" cy="229952"/>
            </a:xfrm>
          </p:grpSpPr>
          <p:sp>
            <p:nvSpPr>
              <p:cNvPr id="218" name="Rectangle 217">
                <a:extLst>
                  <a:ext uri="{FF2B5EF4-FFF2-40B4-BE49-F238E27FC236}">
                    <a16:creationId xmlns:a16="http://schemas.microsoft.com/office/drawing/2014/main" id="{2CA3241B-6E29-4042-98D5-A38B40CCEEC9}"/>
                  </a:ext>
                </a:extLst>
              </p:cNvPr>
              <p:cNvSpPr/>
              <p:nvPr/>
            </p:nvSpPr>
            <p:spPr>
              <a:xfrm>
                <a:off x="4560368" y="4287077"/>
                <a:ext cx="60923" cy="230026"/>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219" name="Rectangle 218">
                <a:extLst>
                  <a:ext uri="{FF2B5EF4-FFF2-40B4-BE49-F238E27FC236}">
                    <a16:creationId xmlns:a16="http://schemas.microsoft.com/office/drawing/2014/main" id="{FE2E6FE8-C3D3-4149-9A15-44072862B14D}"/>
                  </a:ext>
                </a:extLst>
              </p:cNvPr>
              <p:cNvSpPr/>
              <p:nvPr/>
            </p:nvSpPr>
            <p:spPr>
              <a:xfrm>
                <a:off x="4644137" y="4385260"/>
                <a:ext cx="63463" cy="131843"/>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220" name="Rectangle 219">
                <a:extLst>
                  <a:ext uri="{FF2B5EF4-FFF2-40B4-BE49-F238E27FC236}">
                    <a16:creationId xmlns:a16="http://schemas.microsoft.com/office/drawing/2014/main" id="{AA03A95C-16E4-490C-AF87-150722C3064B}"/>
                  </a:ext>
                </a:extLst>
              </p:cNvPr>
              <p:cNvSpPr/>
              <p:nvPr/>
            </p:nvSpPr>
            <p:spPr>
              <a:xfrm>
                <a:off x="4730445" y="4337570"/>
                <a:ext cx="60923" cy="179533"/>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221" name="Rectangle 220">
                <a:extLst>
                  <a:ext uri="{FF2B5EF4-FFF2-40B4-BE49-F238E27FC236}">
                    <a16:creationId xmlns:a16="http://schemas.microsoft.com/office/drawing/2014/main" id="{0ADC1B86-3DC4-489B-9FBE-7F2AB5DEAC1B}"/>
                  </a:ext>
                </a:extLst>
              </p:cNvPr>
              <p:cNvSpPr/>
              <p:nvPr/>
            </p:nvSpPr>
            <p:spPr>
              <a:xfrm>
                <a:off x="4814215" y="4287077"/>
                <a:ext cx="63461" cy="230026"/>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222" name="Rectangle 221">
                <a:extLst>
                  <a:ext uri="{FF2B5EF4-FFF2-40B4-BE49-F238E27FC236}">
                    <a16:creationId xmlns:a16="http://schemas.microsoft.com/office/drawing/2014/main" id="{1680D387-A550-480E-81B2-09C1BFBA8E03}"/>
                  </a:ext>
                </a:extLst>
              </p:cNvPr>
              <p:cNvSpPr/>
              <p:nvPr/>
            </p:nvSpPr>
            <p:spPr>
              <a:xfrm>
                <a:off x="4900523" y="4360012"/>
                <a:ext cx="60923" cy="157091"/>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223" name="Rectangle 222">
                <a:extLst>
                  <a:ext uri="{FF2B5EF4-FFF2-40B4-BE49-F238E27FC236}">
                    <a16:creationId xmlns:a16="http://schemas.microsoft.com/office/drawing/2014/main" id="{A9026C42-1996-4F83-B3B3-ABC1DED15DE9}"/>
                  </a:ext>
                </a:extLst>
              </p:cNvPr>
              <p:cNvSpPr/>
              <p:nvPr/>
            </p:nvSpPr>
            <p:spPr>
              <a:xfrm>
                <a:off x="4984292" y="4449778"/>
                <a:ext cx="63463" cy="67325"/>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224" name="Rectangle 223">
                <a:extLst>
                  <a:ext uri="{FF2B5EF4-FFF2-40B4-BE49-F238E27FC236}">
                    <a16:creationId xmlns:a16="http://schemas.microsoft.com/office/drawing/2014/main" id="{3C34711D-CDB8-4A0B-9E9A-B73028668D05}"/>
                  </a:ext>
                </a:extLst>
              </p:cNvPr>
              <p:cNvSpPr/>
              <p:nvPr/>
            </p:nvSpPr>
            <p:spPr>
              <a:xfrm>
                <a:off x="5070600" y="4360012"/>
                <a:ext cx="60923" cy="157091"/>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225" name="Rectangle 224">
                <a:extLst>
                  <a:ext uri="{FF2B5EF4-FFF2-40B4-BE49-F238E27FC236}">
                    <a16:creationId xmlns:a16="http://schemas.microsoft.com/office/drawing/2014/main" id="{1C267F95-27DF-475E-8CB3-AB03AAA7634D}"/>
                  </a:ext>
                </a:extLst>
              </p:cNvPr>
              <p:cNvSpPr/>
              <p:nvPr/>
            </p:nvSpPr>
            <p:spPr>
              <a:xfrm>
                <a:off x="5154370" y="4385260"/>
                <a:ext cx="63461" cy="131843"/>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sp>
            <p:nvSpPr>
              <p:cNvPr id="226" name="Rectangle 225">
                <a:extLst>
                  <a:ext uri="{FF2B5EF4-FFF2-40B4-BE49-F238E27FC236}">
                    <a16:creationId xmlns:a16="http://schemas.microsoft.com/office/drawing/2014/main" id="{541D09A8-FD58-45F9-B791-56CC3844C5C6}"/>
                  </a:ext>
                </a:extLst>
              </p:cNvPr>
              <p:cNvSpPr/>
              <p:nvPr/>
            </p:nvSpPr>
            <p:spPr>
              <a:xfrm>
                <a:off x="5240678" y="4337570"/>
                <a:ext cx="60923" cy="179533"/>
              </a:xfrm>
              <a:prstGeom prst="rect">
                <a:avLst/>
              </a:prstGeom>
              <a:solidFill>
                <a:schemeClr val="accent1">
                  <a:lumMod val="75000"/>
                </a:schemeClr>
              </a:solidFill>
              <a:ln w="9525" cap="rnd">
                <a:noFill/>
                <a:prstDash val="solid"/>
                <a:round/>
                <a:headEnd/>
                <a:tailEnd/>
              </a:ln>
            </p:spPr>
            <p:txBody>
              <a:bodyPr/>
              <a:lstStyle/>
              <a:p>
                <a:pPr defTabSz="775290">
                  <a:defRPr/>
                </a:pPr>
                <a:endParaRPr lang="en-GB" sz="1526"/>
              </a:p>
            </p:txBody>
          </p:sp>
        </p:grpSp>
      </p:grpSp>
      <p:sp>
        <p:nvSpPr>
          <p:cNvPr id="227" name="Rounded Rectangle 11">
            <a:extLst>
              <a:ext uri="{FF2B5EF4-FFF2-40B4-BE49-F238E27FC236}">
                <a16:creationId xmlns:a16="http://schemas.microsoft.com/office/drawing/2014/main" id="{FE1180EC-7CAA-4F1E-9D86-670884B85050}"/>
              </a:ext>
            </a:extLst>
          </p:cNvPr>
          <p:cNvSpPr/>
          <p:nvPr/>
        </p:nvSpPr>
        <p:spPr>
          <a:xfrm>
            <a:off x="3182485" y="5682168"/>
            <a:ext cx="2508279" cy="73403"/>
          </a:xfrm>
          <a:custGeom>
            <a:avLst/>
            <a:gdLst/>
            <a:ahLst/>
            <a:cxnLst/>
            <a:rect l="l" t="t" r="r" b="b"/>
            <a:pathLst>
              <a:path w="2709001" h="62388">
                <a:moveTo>
                  <a:pt x="0" y="0"/>
                </a:moveTo>
                <a:lnTo>
                  <a:pt x="2709001" y="0"/>
                </a:lnTo>
                <a:lnTo>
                  <a:pt x="2709001" y="39210"/>
                </a:lnTo>
                <a:cubicBezTo>
                  <a:pt x="2709001" y="52011"/>
                  <a:pt x="2698624" y="62388"/>
                  <a:pt x="2685823" y="62388"/>
                </a:cubicBezTo>
                <a:lnTo>
                  <a:pt x="23178" y="62388"/>
                </a:lnTo>
                <a:cubicBezTo>
                  <a:pt x="10377" y="62388"/>
                  <a:pt x="0" y="52011"/>
                  <a:pt x="0" y="39210"/>
                </a:cubicBezTo>
                <a:close/>
              </a:path>
            </a:pathLst>
          </a:cu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r="100000" b="100000"/>
            </a:path>
            <a:tileRect l="-100000" t="-100000"/>
          </a:gra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grpSp>
        <p:nvGrpSpPr>
          <p:cNvPr id="29814" name="Group 227">
            <a:extLst>
              <a:ext uri="{FF2B5EF4-FFF2-40B4-BE49-F238E27FC236}">
                <a16:creationId xmlns:a16="http://schemas.microsoft.com/office/drawing/2014/main" id="{EFC3BF85-78CB-4A36-B52E-92F1003819C9}"/>
              </a:ext>
            </a:extLst>
          </p:cNvPr>
          <p:cNvGrpSpPr>
            <a:grpSpLocks/>
          </p:cNvGrpSpPr>
          <p:nvPr/>
        </p:nvGrpSpPr>
        <p:grpSpPr bwMode="auto">
          <a:xfrm>
            <a:off x="3782158" y="5171343"/>
            <a:ext cx="74734" cy="316523"/>
            <a:chOff x="4382955" y="4286923"/>
            <a:chExt cx="63709" cy="269533"/>
          </a:xfrm>
        </p:grpSpPr>
        <p:sp>
          <p:nvSpPr>
            <p:cNvPr id="229" name="Rectangle 228">
              <a:extLst>
                <a:ext uri="{FF2B5EF4-FFF2-40B4-BE49-F238E27FC236}">
                  <a16:creationId xmlns:a16="http://schemas.microsoft.com/office/drawing/2014/main" id="{808FE170-3EBF-4854-89CA-70BBBF6A559B}"/>
                </a:ext>
              </a:extLst>
            </p:cNvPr>
            <p:cNvSpPr/>
            <p:nvPr/>
          </p:nvSpPr>
          <p:spPr>
            <a:xfrm>
              <a:off x="4382955" y="4492816"/>
              <a:ext cx="63709" cy="63640"/>
            </a:xfrm>
            <a:prstGeom prst="rect">
              <a:avLst/>
            </a:prstGeom>
            <a:solidFill>
              <a:schemeClr val="bg1"/>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230" name="Rectangle 229">
              <a:extLst>
                <a:ext uri="{FF2B5EF4-FFF2-40B4-BE49-F238E27FC236}">
                  <a16:creationId xmlns:a16="http://schemas.microsoft.com/office/drawing/2014/main" id="{099B7937-C25B-46E9-9F1D-B0830DA59760}"/>
                </a:ext>
              </a:extLst>
            </p:cNvPr>
            <p:cNvSpPr/>
            <p:nvPr/>
          </p:nvSpPr>
          <p:spPr>
            <a:xfrm>
              <a:off x="4382955" y="4422937"/>
              <a:ext cx="63709" cy="64888"/>
            </a:xfrm>
            <a:prstGeom prst="rect">
              <a:avLst/>
            </a:prstGeom>
            <a:solidFill>
              <a:schemeClr val="bg1"/>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231" name="Rectangle 230">
              <a:extLst>
                <a:ext uri="{FF2B5EF4-FFF2-40B4-BE49-F238E27FC236}">
                  <a16:creationId xmlns:a16="http://schemas.microsoft.com/office/drawing/2014/main" id="{B564636F-58D3-40A2-9F9C-3F2EE6F69646}"/>
                </a:ext>
              </a:extLst>
            </p:cNvPr>
            <p:cNvSpPr/>
            <p:nvPr/>
          </p:nvSpPr>
          <p:spPr>
            <a:xfrm>
              <a:off x="4382955" y="4355554"/>
              <a:ext cx="63709" cy="64888"/>
            </a:xfrm>
            <a:prstGeom prst="rect">
              <a:avLst/>
            </a:prstGeom>
            <a:solidFill>
              <a:schemeClr val="bg1"/>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232" name="Rectangle 231">
              <a:extLst>
                <a:ext uri="{FF2B5EF4-FFF2-40B4-BE49-F238E27FC236}">
                  <a16:creationId xmlns:a16="http://schemas.microsoft.com/office/drawing/2014/main" id="{6A350647-541B-405C-AB49-08284569170E}"/>
                </a:ext>
              </a:extLst>
            </p:cNvPr>
            <p:cNvSpPr/>
            <p:nvPr/>
          </p:nvSpPr>
          <p:spPr>
            <a:xfrm>
              <a:off x="4382955" y="4286923"/>
              <a:ext cx="63709" cy="63639"/>
            </a:xfrm>
            <a:prstGeom prst="rect">
              <a:avLst/>
            </a:prstGeom>
            <a:solidFill>
              <a:schemeClr val="bg1"/>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grpSp>
      <p:sp>
        <p:nvSpPr>
          <p:cNvPr id="233" name="Rectangle 232">
            <a:extLst>
              <a:ext uri="{FF2B5EF4-FFF2-40B4-BE49-F238E27FC236}">
                <a16:creationId xmlns:a16="http://schemas.microsoft.com/office/drawing/2014/main" id="{CC073700-C3D4-4229-85A9-5AC93F84B982}"/>
              </a:ext>
            </a:extLst>
          </p:cNvPr>
          <p:cNvSpPr/>
          <p:nvPr/>
        </p:nvSpPr>
        <p:spPr>
          <a:xfrm>
            <a:off x="3264878" y="5413131"/>
            <a:ext cx="490904" cy="74735"/>
          </a:xfrm>
          <a:prstGeom prst="rect">
            <a:avLst/>
          </a:prstGeom>
          <a:solidFill>
            <a:schemeClr val="accent5">
              <a:lumMod val="60000"/>
              <a:lumOff val="40000"/>
            </a:schemeClr>
          </a:solidFill>
          <a:ln w="6350" cap="rnd">
            <a:solidFill>
              <a:schemeClr val="accent5">
                <a:lumMod val="75000"/>
              </a:schemeClr>
            </a:solid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234" name="Rounded Rectangle 1">
            <a:extLst>
              <a:ext uri="{FF2B5EF4-FFF2-40B4-BE49-F238E27FC236}">
                <a16:creationId xmlns:a16="http://schemas.microsoft.com/office/drawing/2014/main" id="{5B661D9E-6B97-4394-9E44-535A7E614790}"/>
              </a:ext>
            </a:extLst>
          </p:cNvPr>
          <p:cNvSpPr/>
          <p:nvPr/>
        </p:nvSpPr>
        <p:spPr>
          <a:xfrm>
            <a:off x="3176954" y="5543551"/>
            <a:ext cx="2513135" cy="178777"/>
          </a:xfrm>
          <a:custGeom>
            <a:avLst/>
            <a:gdLst/>
            <a:ahLst/>
            <a:cxnLst/>
            <a:rect l="l" t="t" r="r" b="b"/>
            <a:pathLst>
              <a:path w="2709001" h="62388">
                <a:moveTo>
                  <a:pt x="0" y="0"/>
                </a:moveTo>
                <a:lnTo>
                  <a:pt x="2709001" y="0"/>
                </a:lnTo>
                <a:lnTo>
                  <a:pt x="2709001" y="39210"/>
                </a:lnTo>
                <a:cubicBezTo>
                  <a:pt x="2709001" y="52011"/>
                  <a:pt x="2698624" y="62388"/>
                  <a:pt x="2685823" y="62388"/>
                </a:cubicBezTo>
                <a:lnTo>
                  <a:pt x="23178" y="62388"/>
                </a:lnTo>
                <a:cubicBezTo>
                  <a:pt x="10377" y="62388"/>
                  <a:pt x="0" y="52011"/>
                  <a:pt x="0" y="39210"/>
                </a:cubicBezTo>
                <a:close/>
              </a:path>
            </a:pathLst>
          </a:custGeom>
          <a:solidFill>
            <a:schemeClr val="accent5">
              <a:lumMod val="60000"/>
              <a:lumOff val="40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grpSp>
        <p:nvGrpSpPr>
          <p:cNvPr id="29817" name="Group 234">
            <a:extLst>
              <a:ext uri="{FF2B5EF4-FFF2-40B4-BE49-F238E27FC236}">
                <a16:creationId xmlns:a16="http://schemas.microsoft.com/office/drawing/2014/main" id="{6882BB51-4476-4B3C-A351-95B2872DBDE8}"/>
              </a:ext>
            </a:extLst>
          </p:cNvPr>
          <p:cNvGrpSpPr>
            <a:grpSpLocks/>
          </p:cNvGrpSpPr>
          <p:nvPr/>
        </p:nvGrpSpPr>
        <p:grpSpPr bwMode="auto">
          <a:xfrm>
            <a:off x="3273670" y="5566997"/>
            <a:ext cx="1304192" cy="128954"/>
            <a:chOff x="3967405" y="4623621"/>
            <a:chExt cx="1109119" cy="108754"/>
          </a:xfrm>
        </p:grpSpPr>
        <p:sp>
          <p:nvSpPr>
            <p:cNvPr id="236" name="Rectangle 235">
              <a:extLst>
                <a:ext uri="{FF2B5EF4-FFF2-40B4-BE49-F238E27FC236}">
                  <a16:creationId xmlns:a16="http://schemas.microsoft.com/office/drawing/2014/main" id="{C7026A48-8359-43CA-BAF7-8D4FF99B0E05}"/>
                </a:ext>
              </a:extLst>
            </p:cNvPr>
            <p:cNvSpPr/>
            <p:nvPr/>
          </p:nvSpPr>
          <p:spPr>
            <a:xfrm>
              <a:off x="3967405" y="4623621"/>
              <a:ext cx="46110"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37" name="Rectangle 236">
              <a:extLst>
                <a:ext uri="{FF2B5EF4-FFF2-40B4-BE49-F238E27FC236}">
                  <a16:creationId xmlns:a16="http://schemas.microsoft.com/office/drawing/2014/main" id="{013D8F1D-BF90-4B13-A43B-6A5507CA7F6D}"/>
                </a:ext>
              </a:extLst>
            </p:cNvPr>
            <p:cNvSpPr/>
            <p:nvPr/>
          </p:nvSpPr>
          <p:spPr>
            <a:xfrm>
              <a:off x="4038439" y="4623621"/>
              <a:ext cx="46109"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38" name="Rectangle 237">
              <a:extLst>
                <a:ext uri="{FF2B5EF4-FFF2-40B4-BE49-F238E27FC236}">
                  <a16:creationId xmlns:a16="http://schemas.microsoft.com/office/drawing/2014/main" id="{8046DB70-3E11-4139-A6EC-65BD245E7EFF}"/>
                </a:ext>
              </a:extLst>
            </p:cNvPr>
            <p:cNvSpPr/>
            <p:nvPr/>
          </p:nvSpPr>
          <p:spPr>
            <a:xfrm>
              <a:off x="4109472" y="4623621"/>
              <a:ext cx="46110"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39" name="Rectangle 238">
              <a:extLst>
                <a:ext uri="{FF2B5EF4-FFF2-40B4-BE49-F238E27FC236}">
                  <a16:creationId xmlns:a16="http://schemas.microsoft.com/office/drawing/2014/main" id="{BC07B390-EB88-4EA8-B62B-35C3853F1B8A}"/>
                </a:ext>
              </a:extLst>
            </p:cNvPr>
            <p:cNvSpPr/>
            <p:nvPr/>
          </p:nvSpPr>
          <p:spPr>
            <a:xfrm>
              <a:off x="4180506" y="4623621"/>
              <a:ext cx="44863"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40" name="Rectangle 239">
              <a:extLst>
                <a:ext uri="{FF2B5EF4-FFF2-40B4-BE49-F238E27FC236}">
                  <a16:creationId xmlns:a16="http://schemas.microsoft.com/office/drawing/2014/main" id="{C8ED6EDE-C9FA-4F2A-B64B-65485B923AE2}"/>
                </a:ext>
              </a:extLst>
            </p:cNvPr>
            <p:cNvSpPr/>
            <p:nvPr/>
          </p:nvSpPr>
          <p:spPr>
            <a:xfrm>
              <a:off x="4251539" y="4623621"/>
              <a:ext cx="44863"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41" name="Rectangle 240">
              <a:extLst>
                <a:ext uri="{FF2B5EF4-FFF2-40B4-BE49-F238E27FC236}">
                  <a16:creationId xmlns:a16="http://schemas.microsoft.com/office/drawing/2014/main" id="{D621DFA5-A05B-4E8A-BF1C-EF50F9B09DCB}"/>
                </a:ext>
              </a:extLst>
            </p:cNvPr>
            <p:cNvSpPr/>
            <p:nvPr/>
          </p:nvSpPr>
          <p:spPr>
            <a:xfrm>
              <a:off x="4321326" y="4623621"/>
              <a:ext cx="46110"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42" name="Rectangle 241">
              <a:extLst>
                <a:ext uri="{FF2B5EF4-FFF2-40B4-BE49-F238E27FC236}">
                  <a16:creationId xmlns:a16="http://schemas.microsoft.com/office/drawing/2014/main" id="{6B02C76C-E3CD-4C09-A914-09E4BEDBF833}"/>
                </a:ext>
              </a:extLst>
            </p:cNvPr>
            <p:cNvSpPr/>
            <p:nvPr/>
          </p:nvSpPr>
          <p:spPr>
            <a:xfrm>
              <a:off x="4392360" y="4623621"/>
              <a:ext cx="46109"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43" name="Rectangle 242">
              <a:extLst>
                <a:ext uri="{FF2B5EF4-FFF2-40B4-BE49-F238E27FC236}">
                  <a16:creationId xmlns:a16="http://schemas.microsoft.com/office/drawing/2014/main" id="{EF9B4A6A-365C-41EC-AF97-BA496C4B29F1}"/>
                </a:ext>
              </a:extLst>
            </p:cNvPr>
            <p:cNvSpPr/>
            <p:nvPr/>
          </p:nvSpPr>
          <p:spPr>
            <a:xfrm>
              <a:off x="4463393" y="4623621"/>
              <a:ext cx="46110"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44" name="Rectangle 243">
              <a:extLst>
                <a:ext uri="{FF2B5EF4-FFF2-40B4-BE49-F238E27FC236}">
                  <a16:creationId xmlns:a16="http://schemas.microsoft.com/office/drawing/2014/main" id="{A3B5DAAF-4B86-4707-9E25-26E29319318F}"/>
                </a:ext>
              </a:extLst>
            </p:cNvPr>
            <p:cNvSpPr/>
            <p:nvPr/>
          </p:nvSpPr>
          <p:spPr>
            <a:xfrm>
              <a:off x="3967405" y="4692828"/>
              <a:ext cx="46110"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45" name="Rectangle 244">
              <a:extLst>
                <a:ext uri="{FF2B5EF4-FFF2-40B4-BE49-F238E27FC236}">
                  <a16:creationId xmlns:a16="http://schemas.microsoft.com/office/drawing/2014/main" id="{7BA11E67-7CCB-4778-9F8F-70B3FC3E2927}"/>
                </a:ext>
              </a:extLst>
            </p:cNvPr>
            <p:cNvSpPr/>
            <p:nvPr/>
          </p:nvSpPr>
          <p:spPr>
            <a:xfrm>
              <a:off x="4038439" y="4692828"/>
              <a:ext cx="46109"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46" name="Rectangle 245">
              <a:extLst>
                <a:ext uri="{FF2B5EF4-FFF2-40B4-BE49-F238E27FC236}">
                  <a16:creationId xmlns:a16="http://schemas.microsoft.com/office/drawing/2014/main" id="{4EC61AD0-FA53-4664-90DF-B949CA99498B}"/>
                </a:ext>
              </a:extLst>
            </p:cNvPr>
            <p:cNvSpPr/>
            <p:nvPr/>
          </p:nvSpPr>
          <p:spPr>
            <a:xfrm>
              <a:off x="4109472" y="4692828"/>
              <a:ext cx="46110"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47" name="Rectangle 246">
              <a:extLst>
                <a:ext uri="{FF2B5EF4-FFF2-40B4-BE49-F238E27FC236}">
                  <a16:creationId xmlns:a16="http://schemas.microsoft.com/office/drawing/2014/main" id="{F58F5ABC-3DDC-44C0-A97E-07F03AAE6AFC}"/>
                </a:ext>
              </a:extLst>
            </p:cNvPr>
            <p:cNvSpPr/>
            <p:nvPr/>
          </p:nvSpPr>
          <p:spPr>
            <a:xfrm>
              <a:off x="4180506" y="4692828"/>
              <a:ext cx="44863"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48" name="Rectangle 247">
              <a:extLst>
                <a:ext uri="{FF2B5EF4-FFF2-40B4-BE49-F238E27FC236}">
                  <a16:creationId xmlns:a16="http://schemas.microsoft.com/office/drawing/2014/main" id="{81999497-0B67-473E-951B-9759FA45481A}"/>
                </a:ext>
              </a:extLst>
            </p:cNvPr>
            <p:cNvSpPr/>
            <p:nvPr/>
          </p:nvSpPr>
          <p:spPr>
            <a:xfrm>
              <a:off x="4251539" y="4692828"/>
              <a:ext cx="44863"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49" name="Rectangle 248">
              <a:extLst>
                <a:ext uri="{FF2B5EF4-FFF2-40B4-BE49-F238E27FC236}">
                  <a16:creationId xmlns:a16="http://schemas.microsoft.com/office/drawing/2014/main" id="{EE76F4BF-EB25-4216-A000-59550018CD69}"/>
                </a:ext>
              </a:extLst>
            </p:cNvPr>
            <p:cNvSpPr/>
            <p:nvPr/>
          </p:nvSpPr>
          <p:spPr>
            <a:xfrm>
              <a:off x="4321326" y="4692828"/>
              <a:ext cx="46110"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50" name="Rectangle 249">
              <a:extLst>
                <a:ext uri="{FF2B5EF4-FFF2-40B4-BE49-F238E27FC236}">
                  <a16:creationId xmlns:a16="http://schemas.microsoft.com/office/drawing/2014/main" id="{07DE9214-6814-46CB-A9F1-538735270A09}"/>
                </a:ext>
              </a:extLst>
            </p:cNvPr>
            <p:cNvSpPr/>
            <p:nvPr/>
          </p:nvSpPr>
          <p:spPr>
            <a:xfrm>
              <a:off x="4392360" y="4692828"/>
              <a:ext cx="46109"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51" name="Rectangle 250">
              <a:extLst>
                <a:ext uri="{FF2B5EF4-FFF2-40B4-BE49-F238E27FC236}">
                  <a16:creationId xmlns:a16="http://schemas.microsoft.com/office/drawing/2014/main" id="{FF79B245-19B2-470B-AF43-E4672F8FD3D3}"/>
                </a:ext>
              </a:extLst>
            </p:cNvPr>
            <p:cNvSpPr/>
            <p:nvPr/>
          </p:nvSpPr>
          <p:spPr>
            <a:xfrm>
              <a:off x="4463393" y="4692828"/>
              <a:ext cx="46110"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52" name="Rectangle 251">
              <a:extLst>
                <a:ext uri="{FF2B5EF4-FFF2-40B4-BE49-F238E27FC236}">
                  <a16:creationId xmlns:a16="http://schemas.microsoft.com/office/drawing/2014/main" id="{0E399625-B186-4AFA-AD9B-756BDDEF8333}"/>
                </a:ext>
              </a:extLst>
            </p:cNvPr>
            <p:cNvSpPr/>
            <p:nvPr/>
          </p:nvSpPr>
          <p:spPr>
            <a:xfrm>
              <a:off x="4534427" y="4623621"/>
              <a:ext cx="46109"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53" name="Rectangle 252">
              <a:extLst>
                <a:ext uri="{FF2B5EF4-FFF2-40B4-BE49-F238E27FC236}">
                  <a16:creationId xmlns:a16="http://schemas.microsoft.com/office/drawing/2014/main" id="{B9C72FAC-524F-4236-A2E5-387AAFC9FD50}"/>
                </a:ext>
              </a:extLst>
            </p:cNvPr>
            <p:cNvSpPr/>
            <p:nvPr/>
          </p:nvSpPr>
          <p:spPr>
            <a:xfrm>
              <a:off x="4605460" y="4623621"/>
              <a:ext cx="46110"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54" name="Rectangle 253">
              <a:extLst>
                <a:ext uri="{FF2B5EF4-FFF2-40B4-BE49-F238E27FC236}">
                  <a16:creationId xmlns:a16="http://schemas.microsoft.com/office/drawing/2014/main" id="{E3972999-2816-41D8-B67E-135B90395A62}"/>
                </a:ext>
              </a:extLst>
            </p:cNvPr>
            <p:cNvSpPr/>
            <p:nvPr/>
          </p:nvSpPr>
          <p:spPr>
            <a:xfrm>
              <a:off x="4676494" y="4623621"/>
              <a:ext cx="46109"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55" name="Rectangle 254">
              <a:extLst>
                <a:ext uri="{FF2B5EF4-FFF2-40B4-BE49-F238E27FC236}">
                  <a16:creationId xmlns:a16="http://schemas.microsoft.com/office/drawing/2014/main" id="{57E8A3A5-4901-49A3-9ABB-5E27A1E42BFF}"/>
                </a:ext>
              </a:extLst>
            </p:cNvPr>
            <p:cNvSpPr/>
            <p:nvPr/>
          </p:nvSpPr>
          <p:spPr>
            <a:xfrm>
              <a:off x="4747527" y="4623621"/>
              <a:ext cx="44863"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56" name="Rectangle 255">
              <a:extLst>
                <a:ext uri="{FF2B5EF4-FFF2-40B4-BE49-F238E27FC236}">
                  <a16:creationId xmlns:a16="http://schemas.microsoft.com/office/drawing/2014/main" id="{3467282E-357E-46A4-BC26-18B3D0DCB1D3}"/>
                </a:ext>
              </a:extLst>
            </p:cNvPr>
            <p:cNvSpPr/>
            <p:nvPr/>
          </p:nvSpPr>
          <p:spPr>
            <a:xfrm>
              <a:off x="4818561" y="4623621"/>
              <a:ext cx="44863"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57" name="Rectangle 256">
              <a:extLst>
                <a:ext uri="{FF2B5EF4-FFF2-40B4-BE49-F238E27FC236}">
                  <a16:creationId xmlns:a16="http://schemas.microsoft.com/office/drawing/2014/main" id="{841B788D-EF12-42F3-BB72-59CF7115A050}"/>
                </a:ext>
              </a:extLst>
            </p:cNvPr>
            <p:cNvSpPr/>
            <p:nvPr/>
          </p:nvSpPr>
          <p:spPr>
            <a:xfrm>
              <a:off x="4888348" y="4623621"/>
              <a:ext cx="46109"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58" name="Rectangle 257">
              <a:extLst>
                <a:ext uri="{FF2B5EF4-FFF2-40B4-BE49-F238E27FC236}">
                  <a16:creationId xmlns:a16="http://schemas.microsoft.com/office/drawing/2014/main" id="{EF0978FB-59A4-4D05-95CA-705C71F40042}"/>
                </a:ext>
              </a:extLst>
            </p:cNvPr>
            <p:cNvSpPr/>
            <p:nvPr/>
          </p:nvSpPr>
          <p:spPr>
            <a:xfrm>
              <a:off x="4959381" y="4623621"/>
              <a:ext cx="46110"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59" name="Rectangle 258">
              <a:extLst>
                <a:ext uri="{FF2B5EF4-FFF2-40B4-BE49-F238E27FC236}">
                  <a16:creationId xmlns:a16="http://schemas.microsoft.com/office/drawing/2014/main" id="{D287EB5A-84AC-417F-BEC3-92C5B15B9368}"/>
                </a:ext>
              </a:extLst>
            </p:cNvPr>
            <p:cNvSpPr/>
            <p:nvPr/>
          </p:nvSpPr>
          <p:spPr>
            <a:xfrm>
              <a:off x="5030415" y="4623621"/>
              <a:ext cx="46109"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60" name="Rectangle 259">
              <a:extLst>
                <a:ext uri="{FF2B5EF4-FFF2-40B4-BE49-F238E27FC236}">
                  <a16:creationId xmlns:a16="http://schemas.microsoft.com/office/drawing/2014/main" id="{80D7B2BD-D337-4B11-AF1F-5E95869A2CC0}"/>
                </a:ext>
              </a:extLst>
            </p:cNvPr>
            <p:cNvSpPr/>
            <p:nvPr/>
          </p:nvSpPr>
          <p:spPr>
            <a:xfrm>
              <a:off x="4534427" y="4692828"/>
              <a:ext cx="46109"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61" name="Rectangle 260">
              <a:extLst>
                <a:ext uri="{FF2B5EF4-FFF2-40B4-BE49-F238E27FC236}">
                  <a16:creationId xmlns:a16="http://schemas.microsoft.com/office/drawing/2014/main" id="{2CC4B764-5700-4391-AE35-D1DFEF836E80}"/>
                </a:ext>
              </a:extLst>
            </p:cNvPr>
            <p:cNvSpPr/>
            <p:nvPr/>
          </p:nvSpPr>
          <p:spPr>
            <a:xfrm>
              <a:off x="4605460" y="4692828"/>
              <a:ext cx="46110"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62" name="Rectangle 261">
              <a:extLst>
                <a:ext uri="{FF2B5EF4-FFF2-40B4-BE49-F238E27FC236}">
                  <a16:creationId xmlns:a16="http://schemas.microsoft.com/office/drawing/2014/main" id="{EB6740E7-8D47-4C52-BB0F-32F4E1102E76}"/>
                </a:ext>
              </a:extLst>
            </p:cNvPr>
            <p:cNvSpPr/>
            <p:nvPr/>
          </p:nvSpPr>
          <p:spPr>
            <a:xfrm>
              <a:off x="4676494" y="4692828"/>
              <a:ext cx="46109"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63" name="Rectangle 262">
              <a:extLst>
                <a:ext uri="{FF2B5EF4-FFF2-40B4-BE49-F238E27FC236}">
                  <a16:creationId xmlns:a16="http://schemas.microsoft.com/office/drawing/2014/main" id="{9ED81F9B-B8CA-4BDA-AE44-F3AB55682420}"/>
                </a:ext>
              </a:extLst>
            </p:cNvPr>
            <p:cNvSpPr/>
            <p:nvPr/>
          </p:nvSpPr>
          <p:spPr>
            <a:xfrm>
              <a:off x="4747527" y="4692828"/>
              <a:ext cx="44863"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64" name="Rectangle 263">
              <a:extLst>
                <a:ext uri="{FF2B5EF4-FFF2-40B4-BE49-F238E27FC236}">
                  <a16:creationId xmlns:a16="http://schemas.microsoft.com/office/drawing/2014/main" id="{354A0F2D-1D54-47C7-B526-0EF4433664D2}"/>
                </a:ext>
              </a:extLst>
            </p:cNvPr>
            <p:cNvSpPr/>
            <p:nvPr/>
          </p:nvSpPr>
          <p:spPr>
            <a:xfrm>
              <a:off x="4818561" y="4692828"/>
              <a:ext cx="44863"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65" name="Rectangle 264">
              <a:extLst>
                <a:ext uri="{FF2B5EF4-FFF2-40B4-BE49-F238E27FC236}">
                  <a16:creationId xmlns:a16="http://schemas.microsoft.com/office/drawing/2014/main" id="{CA576126-2EC1-4B64-B707-C9D2679F1F5D}"/>
                </a:ext>
              </a:extLst>
            </p:cNvPr>
            <p:cNvSpPr/>
            <p:nvPr/>
          </p:nvSpPr>
          <p:spPr>
            <a:xfrm>
              <a:off x="4888348" y="4692828"/>
              <a:ext cx="46109"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66" name="Rectangle 265">
              <a:extLst>
                <a:ext uri="{FF2B5EF4-FFF2-40B4-BE49-F238E27FC236}">
                  <a16:creationId xmlns:a16="http://schemas.microsoft.com/office/drawing/2014/main" id="{15C2F561-5987-4C33-B628-670F4C7B9352}"/>
                </a:ext>
              </a:extLst>
            </p:cNvPr>
            <p:cNvSpPr/>
            <p:nvPr/>
          </p:nvSpPr>
          <p:spPr>
            <a:xfrm>
              <a:off x="4959381" y="4692828"/>
              <a:ext cx="46110"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sp>
          <p:nvSpPr>
            <p:cNvPr id="267" name="Rectangle 266">
              <a:extLst>
                <a:ext uri="{FF2B5EF4-FFF2-40B4-BE49-F238E27FC236}">
                  <a16:creationId xmlns:a16="http://schemas.microsoft.com/office/drawing/2014/main" id="{7B70F3EB-7179-41B1-BD63-0E178E80DA90}"/>
                </a:ext>
              </a:extLst>
            </p:cNvPr>
            <p:cNvSpPr/>
            <p:nvPr/>
          </p:nvSpPr>
          <p:spPr>
            <a:xfrm>
              <a:off x="5030415" y="4692828"/>
              <a:ext cx="46109" cy="39547"/>
            </a:xfrm>
            <a:prstGeom prst="rect">
              <a:avLst/>
            </a:prstGeom>
            <a:solidFill>
              <a:schemeClr val="bg1"/>
            </a:solidFill>
            <a:ln w="9525" cap="rnd">
              <a:noFill/>
              <a:prstDash val="solid"/>
              <a:round/>
              <a:headEnd/>
              <a:tailEnd/>
            </a:ln>
            <a:effectLst/>
          </p:spPr>
          <p:txBody>
            <a:bodyPr/>
            <a:lstStyle/>
            <a:p>
              <a:pPr algn="ctr" defTabSz="775290">
                <a:defRPr/>
              </a:pPr>
              <a:endParaRPr lang="en-GB" sz="1526"/>
            </a:p>
          </p:txBody>
        </p:sp>
      </p:grpSp>
      <p:grpSp>
        <p:nvGrpSpPr>
          <p:cNvPr id="29818" name="Group 274">
            <a:extLst>
              <a:ext uri="{FF2B5EF4-FFF2-40B4-BE49-F238E27FC236}">
                <a16:creationId xmlns:a16="http://schemas.microsoft.com/office/drawing/2014/main" id="{A9770516-0B3B-4566-A160-2C3F38B243A3}"/>
              </a:ext>
            </a:extLst>
          </p:cNvPr>
          <p:cNvGrpSpPr>
            <a:grpSpLocks/>
          </p:cNvGrpSpPr>
          <p:nvPr/>
        </p:nvGrpSpPr>
        <p:grpSpPr bwMode="auto">
          <a:xfrm>
            <a:off x="1" y="5079023"/>
            <a:ext cx="8912469" cy="586154"/>
            <a:chOff x="0" y="5217124"/>
            <a:chExt cx="9654557" cy="635099"/>
          </a:xfrm>
        </p:grpSpPr>
        <p:sp>
          <p:nvSpPr>
            <p:cNvPr id="276" name="Freeform 2185">
              <a:extLst>
                <a:ext uri="{FF2B5EF4-FFF2-40B4-BE49-F238E27FC236}">
                  <a16:creationId xmlns:a16="http://schemas.microsoft.com/office/drawing/2014/main" id="{A66F485B-0345-4605-BC3A-0BBF00A3A1AE}"/>
                </a:ext>
              </a:extLst>
            </p:cNvPr>
            <p:cNvSpPr>
              <a:spLocks noEditPoints="1"/>
            </p:cNvSpPr>
            <p:nvPr/>
          </p:nvSpPr>
          <p:spPr bwMode="auto">
            <a:xfrm>
              <a:off x="0" y="5217124"/>
              <a:ext cx="636547" cy="635099"/>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lin ang="16200000" scaled="1"/>
              <a:tileRect/>
            </a:gradFill>
            <a:ln w="9525">
              <a:noFill/>
              <a:round/>
              <a:headEnd/>
              <a:tailEnd/>
            </a:ln>
          </p:spPr>
          <p:txBody>
            <a:bodyPr/>
            <a:lstStyle/>
            <a:p>
              <a:pPr defTabSz="775290">
                <a:defRPr/>
              </a:pPr>
              <a:endParaRPr lang="en-GB" sz="1526"/>
            </a:p>
          </p:txBody>
        </p:sp>
        <p:sp>
          <p:nvSpPr>
            <p:cNvPr id="277" name="Oval 276">
              <a:extLst>
                <a:ext uri="{FF2B5EF4-FFF2-40B4-BE49-F238E27FC236}">
                  <a16:creationId xmlns:a16="http://schemas.microsoft.com/office/drawing/2014/main" id="{32023243-D525-41F4-8AEF-2DE7E15A708C}"/>
                </a:ext>
              </a:extLst>
            </p:cNvPr>
            <p:cNvSpPr/>
            <p:nvPr/>
          </p:nvSpPr>
          <p:spPr>
            <a:xfrm>
              <a:off x="47622" y="5264756"/>
              <a:ext cx="539715" cy="539834"/>
            </a:xfrm>
            <a:prstGeom prst="ellipse">
              <a:avLst/>
            </a:prstGeom>
            <a:solidFill>
              <a:schemeClr val="accent5">
                <a:lumMod val="75000"/>
              </a:schemeClr>
            </a:solidFill>
            <a:ln w="9525" cap="rnd">
              <a:noFill/>
              <a:prstDash val="solid"/>
              <a:round/>
              <a:headEnd/>
              <a:tailEnd/>
            </a:ln>
          </p:spPr>
          <p:txBody>
            <a:bodyPr/>
            <a:lstStyle/>
            <a:p>
              <a:pPr algn="ctr" defTabSz="775290">
                <a:defRPr/>
              </a:pPr>
              <a:endParaRPr lang="en-GB" sz="1526"/>
            </a:p>
          </p:txBody>
        </p:sp>
        <p:grpSp>
          <p:nvGrpSpPr>
            <p:cNvPr id="30202" name="Group 277">
              <a:extLst>
                <a:ext uri="{FF2B5EF4-FFF2-40B4-BE49-F238E27FC236}">
                  <a16:creationId xmlns:a16="http://schemas.microsoft.com/office/drawing/2014/main" id="{0237E246-6055-46DF-806E-A5C366C75A08}"/>
                </a:ext>
              </a:extLst>
            </p:cNvPr>
            <p:cNvGrpSpPr>
              <a:grpSpLocks/>
            </p:cNvGrpSpPr>
            <p:nvPr/>
          </p:nvGrpSpPr>
          <p:grpSpPr bwMode="auto">
            <a:xfrm>
              <a:off x="109071" y="5325511"/>
              <a:ext cx="9545486" cy="417212"/>
              <a:chOff x="109071" y="5325511"/>
              <a:chExt cx="9545486" cy="417212"/>
            </a:xfrm>
          </p:grpSpPr>
          <p:sp>
            <p:nvSpPr>
              <p:cNvPr id="279" name="Freeform 2185">
                <a:extLst>
                  <a:ext uri="{FF2B5EF4-FFF2-40B4-BE49-F238E27FC236}">
                    <a16:creationId xmlns:a16="http://schemas.microsoft.com/office/drawing/2014/main" id="{4D0645E2-47CC-41E6-A5D0-3F51AF95A64D}"/>
                  </a:ext>
                </a:extLst>
              </p:cNvPr>
              <p:cNvSpPr>
                <a:spLocks noEditPoints="1"/>
              </p:cNvSpPr>
              <p:nvPr/>
            </p:nvSpPr>
            <p:spPr bwMode="auto">
              <a:xfrm>
                <a:off x="109531" y="5325091"/>
                <a:ext cx="417485" cy="417578"/>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lin ang="16200000" scaled="1"/>
                <a:tileRect/>
              </a:gradFill>
              <a:ln w="9525">
                <a:noFill/>
                <a:round/>
                <a:headEnd/>
                <a:tailEnd/>
              </a:ln>
            </p:spPr>
            <p:txBody>
              <a:bodyPr/>
              <a:lstStyle/>
              <a:p>
                <a:pPr defTabSz="775290">
                  <a:defRPr/>
                </a:pPr>
                <a:endParaRPr lang="en-GB" sz="1526"/>
              </a:p>
            </p:txBody>
          </p:sp>
          <p:sp>
            <p:nvSpPr>
              <p:cNvPr id="280" name="Oval 279">
                <a:extLst>
                  <a:ext uri="{FF2B5EF4-FFF2-40B4-BE49-F238E27FC236}">
                    <a16:creationId xmlns:a16="http://schemas.microsoft.com/office/drawing/2014/main" id="{26A1311C-8B98-4302-8430-669BD1194E70}"/>
                  </a:ext>
                </a:extLst>
              </p:cNvPr>
              <p:cNvSpPr/>
              <p:nvPr/>
            </p:nvSpPr>
            <p:spPr>
              <a:xfrm>
                <a:off x="260333" y="5477515"/>
                <a:ext cx="112706" cy="111142"/>
              </a:xfrm>
              <a:prstGeom prst="ellipse">
                <a:avLst/>
              </a:prstGeom>
              <a:solidFill>
                <a:schemeClr val="tx1">
                  <a:lumMod val="75000"/>
                  <a:lumOff val="2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281" name="Oval 280">
                <a:extLst>
                  <a:ext uri="{FF2B5EF4-FFF2-40B4-BE49-F238E27FC236}">
                    <a16:creationId xmlns:a16="http://schemas.microsoft.com/office/drawing/2014/main" id="{9A51FB40-1881-49F0-A12E-678724C5FAA8}"/>
                  </a:ext>
                </a:extLst>
              </p:cNvPr>
              <p:cNvSpPr/>
              <p:nvPr/>
            </p:nvSpPr>
            <p:spPr>
              <a:xfrm>
                <a:off x="9541852" y="5477515"/>
                <a:ext cx="112705" cy="111142"/>
              </a:xfrm>
              <a:prstGeom prst="ellipse">
                <a:avLst/>
              </a:prstGeom>
              <a:solidFill>
                <a:schemeClr val="tx1">
                  <a:lumMod val="75000"/>
                  <a:lumOff val="2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grpSp>
      </p:grpSp>
      <p:sp>
        <p:nvSpPr>
          <p:cNvPr id="282" name="Freeform 2185">
            <a:extLst>
              <a:ext uri="{FF2B5EF4-FFF2-40B4-BE49-F238E27FC236}">
                <a16:creationId xmlns:a16="http://schemas.microsoft.com/office/drawing/2014/main" id="{60FFE8AF-0EC5-4109-B9BB-B93456A181AB}"/>
              </a:ext>
            </a:extLst>
          </p:cNvPr>
          <p:cNvSpPr>
            <a:spLocks noEditPoints="1"/>
          </p:cNvSpPr>
          <p:nvPr/>
        </p:nvSpPr>
        <p:spPr bwMode="auto">
          <a:xfrm>
            <a:off x="6305551" y="5221166"/>
            <a:ext cx="317988" cy="317988"/>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283" name="Oval 282">
            <a:extLst>
              <a:ext uri="{FF2B5EF4-FFF2-40B4-BE49-F238E27FC236}">
                <a16:creationId xmlns:a16="http://schemas.microsoft.com/office/drawing/2014/main" id="{6DD6EF77-644B-4ECC-9834-05E84AA97845}"/>
              </a:ext>
            </a:extLst>
          </p:cNvPr>
          <p:cNvSpPr/>
          <p:nvPr/>
        </p:nvSpPr>
        <p:spPr>
          <a:xfrm>
            <a:off x="6419851" y="5336931"/>
            <a:ext cx="86457" cy="84992"/>
          </a:xfrm>
          <a:prstGeom prst="ellipse">
            <a:avLst/>
          </a:prstGeom>
          <a:solidFill>
            <a:schemeClr val="tx1">
              <a:lumMod val="65000"/>
              <a:lumOff val="3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cxnSp>
        <p:nvCxnSpPr>
          <p:cNvPr id="284" name="Straight Connector 283">
            <a:extLst>
              <a:ext uri="{FF2B5EF4-FFF2-40B4-BE49-F238E27FC236}">
                <a16:creationId xmlns:a16="http://schemas.microsoft.com/office/drawing/2014/main" id="{25BB904B-F75C-462A-9681-34B164036038}"/>
              </a:ext>
            </a:extLst>
          </p:cNvPr>
          <p:cNvCxnSpPr/>
          <p:nvPr/>
        </p:nvCxnSpPr>
        <p:spPr>
          <a:xfrm>
            <a:off x="611066" y="5404338"/>
            <a:ext cx="1477108"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9822" name="Group 284">
            <a:extLst>
              <a:ext uri="{FF2B5EF4-FFF2-40B4-BE49-F238E27FC236}">
                <a16:creationId xmlns:a16="http://schemas.microsoft.com/office/drawing/2014/main" id="{F8B4376A-ABD0-4290-A5E4-9ECFB58C55EF}"/>
              </a:ext>
            </a:extLst>
          </p:cNvPr>
          <p:cNvGrpSpPr>
            <a:grpSpLocks/>
          </p:cNvGrpSpPr>
          <p:nvPr/>
        </p:nvGrpSpPr>
        <p:grpSpPr bwMode="auto">
          <a:xfrm>
            <a:off x="6627936" y="5221166"/>
            <a:ext cx="317988" cy="317988"/>
            <a:chOff x="7509586" y="5370579"/>
            <a:chExt cx="344419" cy="344017"/>
          </a:xfrm>
        </p:grpSpPr>
        <p:sp>
          <p:nvSpPr>
            <p:cNvPr id="286" name="Freeform 2185">
              <a:extLst>
                <a:ext uri="{FF2B5EF4-FFF2-40B4-BE49-F238E27FC236}">
                  <a16:creationId xmlns:a16="http://schemas.microsoft.com/office/drawing/2014/main" id="{D6FF8979-C0ED-4A72-9BEB-79C5EAED8D3E}"/>
                </a:ext>
              </a:extLst>
            </p:cNvPr>
            <p:cNvSpPr>
              <a:spLocks noEditPoints="1"/>
            </p:cNvSpPr>
            <p:nvPr/>
          </p:nvSpPr>
          <p:spPr bwMode="auto">
            <a:xfrm>
              <a:off x="7509586"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287" name="Oval 286">
              <a:extLst>
                <a:ext uri="{FF2B5EF4-FFF2-40B4-BE49-F238E27FC236}">
                  <a16:creationId xmlns:a16="http://schemas.microsoft.com/office/drawing/2014/main" id="{6BAC5D17-64B8-44AD-8BE5-8FB059900F8E}"/>
                </a:ext>
              </a:extLst>
            </p:cNvPr>
            <p:cNvSpPr/>
            <p:nvPr/>
          </p:nvSpPr>
          <p:spPr>
            <a:xfrm>
              <a:off x="7633387" y="5495820"/>
              <a:ext cx="93644" cy="91949"/>
            </a:xfrm>
            <a:prstGeom prst="ellipse">
              <a:avLst/>
            </a:prstGeom>
            <a:solidFill>
              <a:schemeClr val="tx1">
                <a:lumMod val="65000"/>
                <a:lumOff val="3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288" name="Donut 287">
              <a:extLst>
                <a:ext uri="{FF2B5EF4-FFF2-40B4-BE49-F238E27FC236}">
                  <a16:creationId xmlns:a16="http://schemas.microsoft.com/office/drawing/2014/main" id="{6F8BC2CD-4C19-4104-9174-66CE276F35D8}"/>
                </a:ext>
              </a:extLst>
            </p:cNvPr>
            <p:cNvSpPr/>
            <p:nvPr/>
          </p:nvSpPr>
          <p:spPr>
            <a:xfrm>
              <a:off x="7534981" y="5399115"/>
              <a:ext cx="292042" cy="28218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grpSp>
      <p:sp>
        <p:nvSpPr>
          <p:cNvPr id="289" name="Donut 288">
            <a:extLst>
              <a:ext uri="{FF2B5EF4-FFF2-40B4-BE49-F238E27FC236}">
                <a16:creationId xmlns:a16="http://schemas.microsoft.com/office/drawing/2014/main" id="{2DF33339-E2E3-4A2B-B3C5-7C907A31E7D0}"/>
              </a:ext>
            </a:extLst>
          </p:cNvPr>
          <p:cNvSpPr/>
          <p:nvPr/>
        </p:nvSpPr>
        <p:spPr>
          <a:xfrm>
            <a:off x="6328997" y="5247543"/>
            <a:ext cx="269631" cy="260838"/>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cxnSp>
        <p:nvCxnSpPr>
          <p:cNvPr id="290" name="Straight Connector 289">
            <a:extLst>
              <a:ext uri="{FF2B5EF4-FFF2-40B4-BE49-F238E27FC236}">
                <a16:creationId xmlns:a16="http://schemas.microsoft.com/office/drawing/2014/main" id="{D597ABB7-4F9C-4AD8-BACC-F129C0D75C2B}"/>
              </a:ext>
            </a:extLst>
          </p:cNvPr>
          <p:cNvCxnSpPr/>
          <p:nvPr/>
        </p:nvCxnSpPr>
        <p:spPr>
          <a:xfrm>
            <a:off x="6945923" y="5380892"/>
            <a:ext cx="1604597"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9825" name="Group 290">
            <a:extLst>
              <a:ext uri="{FF2B5EF4-FFF2-40B4-BE49-F238E27FC236}">
                <a16:creationId xmlns:a16="http://schemas.microsoft.com/office/drawing/2014/main" id="{79F9295C-7F34-4812-9928-4C49E01FD919}"/>
              </a:ext>
            </a:extLst>
          </p:cNvPr>
          <p:cNvGrpSpPr>
            <a:grpSpLocks/>
          </p:cNvGrpSpPr>
          <p:nvPr/>
        </p:nvGrpSpPr>
        <p:grpSpPr bwMode="auto">
          <a:xfrm>
            <a:off x="7369420" y="5221166"/>
            <a:ext cx="316523" cy="317988"/>
            <a:chOff x="8147324" y="5370579"/>
            <a:chExt cx="344419" cy="344017"/>
          </a:xfrm>
        </p:grpSpPr>
        <p:sp>
          <p:nvSpPr>
            <p:cNvPr id="292" name="Freeform 2185">
              <a:extLst>
                <a:ext uri="{FF2B5EF4-FFF2-40B4-BE49-F238E27FC236}">
                  <a16:creationId xmlns:a16="http://schemas.microsoft.com/office/drawing/2014/main" id="{8831228A-059D-45BA-8F2E-91326C2FF996}"/>
                </a:ext>
              </a:extLst>
            </p:cNvPr>
            <p:cNvSpPr>
              <a:spLocks noEditPoints="1"/>
            </p:cNvSpPr>
            <p:nvPr/>
          </p:nvSpPr>
          <p:spPr bwMode="auto">
            <a:xfrm>
              <a:off x="8147324"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293" name="Donut 292">
              <a:extLst>
                <a:ext uri="{FF2B5EF4-FFF2-40B4-BE49-F238E27FC236}">
                  <a16:creationId xmlns:a16="http://schemas.microsoft.com/office/drawing/2014/main" id="{0DB6216C-7330-4DC5-8829-7AE25842BF5E}"/>
                </a:ext>
              </a:extLst>
            </p:cNvPr>
            <p:cNvSpPr/>
            <p:nvPr/>
          </p:nvSpPr>
          <p:spPr>
            <a:xfrm>
              <a:off x="8171241" y="5399115"/>
              <a:ext cx="293394" cy="28218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grpSp>
      <p:grpSp>
        <p:nvGrpSpPr>
          <p:cNvPr id="29826" name="Group 293">
            <a:extLst>
              <a:ext uri="{FF2B5EF4-FFF2-40B4-BE49-F238E27FC236}">
                <a16:creationId xmlns:a16="http://schemas.microsoft.com/office/drawing/2014/main" id="{821FB716-E369-4D5E-8052-AD650BEF8760}"/>
              </a:ext>
            </a:extLst>
          </p:cNvPr>
          <p:cNvGrpSpPr>
            <a:grpSpLocks/>
          </p:cNvGrpSpPr>
          <p:nvPr/>
        </p:nvGrpSpPr>
        <p:grpSpPr bwMode="auto">
          <a:xfrm>
            <a:off x="8109438" y="5221166"/>
            <a:ext cx="317989" cy="317988"/>
            <a:chOff x="8785062" y="5370579"/>
            <a:chExt cx="344419" cy="344017"/>
          </a:xfrm>
        </p:grpSpPr>
        <p:sp>
          <p:nvSpPr>
            <p:cNvPr id="295" name="Donut 294">
              <a:extLst>
                <a:ext uri="{FF2B5EF4-FFF2-40B4-BE49-F238E27FC236}">
                  <a16:creationId xmlns:a16="http://schemas.microsoft.com/office/drawing/2014/main" id="{82E35F5C-94E9-4D7C-AEA3-4DA705A0B686}"/>
                </a:ext>
              </a:extLst>
            </p:cNvPr>
            <p:cNvSpPr/>
            <p:nvPr/>
          </p:nvSpPr>
          <p:spPr>
            <a:xfrm>
              <a:off x="8810457" y="5399115"/>
              <a:ext cx="292041" cy="28218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sp>
          <p:nvSpPr>
            <p:cNvPr id="296" name="Freeform 2185">
              <a:extLst>
                <a:ext uri="{FF2B5EF4-FFF2-40B4-BE49-F238E27FC236}">
                  <a16:creationId xmlns:a16="http://schemas.microsoft.com/office/drawing/2014/main" id="{374C8009-3F84-448C-91F4-4C37DBD0E09F}"/>
                </a:ext>
              </a:extLst>
            </p:cNvPr>
            <p:cNvSpPr>
              <a:spLocks noEditPoints="1"/>
            </p:cNvSpPr>
            <p:nvPr/>
          </p:nvSpPr>
          <p:spPr bwMode="auto">
            <a:xfrm>
              <a:off x="8785062"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grpSp>
      <p:sp>
        <p:nvSpPr>
          <p:cNvPr id="297" name="Oval 296">
            <a:extLst>
              <a:ext uri="{FF2B5EF4-FFF2-40B4-BE49-F238E27FC236}">
                <a16:creationId xmlns:a16="http://schemas.microsoft.com/office/drawing/2014/main" id="{23B5E4D7-B852-4A24-B79B-CA1040D32D8F}"/>
              </a:ext>
            </a:extLst>
          </p:cNvPr>
          <p:cNvSpPr/>
          <p:nvPr/>
        </p:nvSpPr>
        <p:spPr>
          <a:xfrm>
            <a:off x="6428643" y="5344259"/>
            <a:ext cx="71803" cy="71803"/>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sp>
        <p:nvSpPr>
          <p:cNvPr id="298" name="Oval 297">
            <a:extLst>
              <a:ext uri="{FF2B5EF4-FFF2-40B4-BE49-F238E27FC236}">
                <a16:creationId xmlns:a16="http://schemas.microsoft.com/office/drawing/2014/main" id="{30D8FA2C-1C7D-45BF-BDEA-41949180ED77}"/>
              </a:ext>
            </a:extLst>
          </p:cNvPr>
          <p:cNvSpPr/>
          <p:nvPr/>
        </p:nvSpPr>
        <p:spPr>
          <a:xfrm>
            <a:off x="6753959" y="5344259"/>
            <a:ext cx="71803" cy="71803"/>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sp>
        <p:nvSpPr>
          <p:cNvPr id="299" name="Oval 298">
            <a:extLst>
              <a:ext uri="{FF2B5EF4-FFF2-40B4-BE49-F238E27FC236}">
                <a16:creationId xmlns:a16="http://schemas.microsoft.com/office/drawing/2014/main" id="{F702D84F-C361-4B7E-AEE5-923A6CE9EAA8}"/>
              </a:ext>
            </a:extLst>
          </p:cNvPr>
          <p:cNvSpPr/>
          <p:nvPr/>
        </p:nvSpPr>
        <p:spPr>
          <a:xfrm>
            <a:off x="7492512" y="5344259"/>
            <a:ext cx="70338" cy="71803"/>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sp>
        <p:nvSpPr>
          <p:cNvPr id="300" name="Oval 299">
            <a:extLst>
              <a:ext uri="{FF2B5EF4-FFF2-40B4-BE49-F238E27FC236}">
                <a16:creationId xmlns:a16="http://schemas.microsoft.com/office/drawing/2014/main" id="{3CDF76AD-AB45-47D2-B533-1D43CF5BC521}"/>
              </a:ext>
            </a:extLst>
          </p:cNvPr>
          <p:cNvSpPr/>
          <p:nvPr/>
        </p:nvSpPr>
        <p:spPr>
          <a:xfrm>
            <a:off x="8231067" y="5344259"/>
            <a:ext cx="71803" cy="71803"/>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grpSp>
        <p:nvGrpSpPr>
          <p:cNvPr id="29831" name="Group 300">
            <a:extLst>
              <a:ext uri="{FF2B5EF4-FFF2-40B4-BE49-F238E27FC236}">
                <a16:creationId xmlns:a16="http://schemas.microsoft.com/office/drawing/2014/main" id="{F95ED7C5-B05C-4098-9258-567073E88A91}"/>
              </a:ext>
            </a:extLst>
          </p:cNvPr>
          <p:cNvGrpSpPr>
            <a:grpSpLocks/>
          </p:cNvGrpSpPr>
          <p:nvPr/>
        </p:nvGrpSpPr>
        <p:grpSpPr bwMode="auto">
          <a:xfrm>
            <a:off x="8550520" y="5079023"/>
            <a:ext cx="587619" cy="586154"/>
            <a:chOff x="9137796" y="5148116"/>
            <a:chExt cx="768204" cy="767307"/>
          </a:xfrm>
        </p:grpSpPr>
        <p:sp>
          <p:nvSpPr>
            <p:cNvPr id="302" name="Freeform 2185">
              <a:extLst>
                <a:ext uri="{FF2B5EF4-FFF2-40B4-BE49-F238E27FC236}">
                  <a16:creationId xmlns:a16="http://schemas.microsoft.com/office/drawing/2014/main" id="{C1E7A07B-C281-470C-9D68-AEB970D461A1}"/>
                </a:ext>
              </a:extLst>
            </p:cNvPr>
            <p:cNvSpPr>
              <a:spLocks noEditPoints="1"/>
            </p:cNvSpPr>
            <p:nvPr/>
          </p:nvSpPr>
          <p:spPr bwMode="auto">
            <a:xfrm>
              <a:off x="9137796" y="5148116"/>
              <a:ext cx="768204" cy="76730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lin ang="16200000" scaled="1"/>
              <a:tileRect/>
            </a:gradFill>
            <a:ln w="9525">
              <a:noFill/>
              <a:round/>
              <a:headEnd/>
              <a:tailEnd/>
            </a:ln>
          </p:spPr>
          <p:txBody>
            <a:bodyPr/>
            <a:lstStyle/>
            <a:p>
              <a:pPr defTabSz="775290">
                <a:defRPr/>
              </a:pPr>
              <a:endParaRPr lang="en-GB" sz="1526"/>
            </a:p>
          </p:txBody>
        </p:sp>
        <p:sp>
          <p:nvSpPr>
            <p:cNvPr id="303" name="Oval 302">
              <a:extLst>
                <a:ext uri="{FF2B5EF4-FFF2-40B4-BE49-F238E27FC236}">
                  <a16:creationId xmlns:a16="http://schemas.microsoft.com/office/drawing/2014/main" id="{F7EF4E1C-431A-4A55-B874-5CCA2C527F98}"/>
                </a:ext>
              </a:extLst>
            </p:cNvPr>
            <p:cNvSpPr/>
            <p:nvPr/>
          </p:nvSpPr>
          <p:spPr>
            <a:xfrm>
              <a:off x="9195268" y="5205664"/>
              <a:ext cx="651346" cy="652211"/>
            </a:xfrm>
            <a:prstGeom prst="ellipse">
              <a:avLst/>
            </a:prstGeom>
            <a:solidFill>
              <a:schemeClr val="accent5">
                <a:lumMod val="75000"/>
              </a:schemeClr>
            </a:solidFill>
            <a:ln w="9525" cap="rnd">
              <a:noFill/>
              <a:prstDash val="solid"/>
              <a:round/>
              <a:headEnd/>
              <a:tailEnd/>
            </a:ln>
          </p:spPr>
          <p:txBody>
            <a:bodyPr/>
            <a:lstStyle/>
            <a:p>
              <a:pPr algn="ctr" defTabSz="775290">
                <a:defRPr/>
              </a:pPr>
              <a:endParaRPr lang="en-GB" sz="1526"/>
            </a:p>
          </p:txBody>
        </p:sp>
        <p:sp>
          <p:nvSpPr>
            <p:cNvPr id="304" name="Freeform 2185">
              <a:extLst>
                <a:ext uri="{FF2B5EF4-FFF2-40B4-BE49-F238E27FC236}">
                  <a16:creationId xmlns:a16="http://schemas.microsoft.com/office/drawing/2014/main" id="{54B77015-31B6-4991-B236-295D93B76524}"/>
                </a:ext>
              </a:extLst>
            </p:cNvPr>
            <p:cNvSpPr>
              <a:spLocks noEditPoints="1"/>
            </p:cNvSpPr>
            <p:nvPr/>
          </p:nvSpPr>
          <p:spPr bwMode="auto">
            <a:xfrm>
              <a:off x="9268065" y="5278558"/>
              <a:ext cx="505751" cy="504505"/>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solidFill>
              <a:schemeClr val="accent5">
                <a:lumMod val="40000"/>
                <a:lumOff val="60000"/>
              </a:schemeClr>
            </a:solidFill>
            <a:ln w="9525">
              <a:noFill/>
              <a:round/>
              <a:headEnd/>
              <a:tailEnd/>
            </a:ln>
          </p:spPr>
          <p:txBody>
            <a:bodyPr/>
            <a:lstStyle/>
            <a:p>
              <a:pPr defTabSz="775290">
                <a:defRPr/>
              </a:pPr>
              <a:endParaRPr lang="en-GB" sz="1526"/>
            </a:p>
          </p:txBody>
        </p:sp>
      </p:grpSp>
      <p:grpSp>
        <p:nvGrpSpPr>
          <p:cNvPr id="29832" name="Group 304">
            <a:extLst>
              <a:ext uri="{FF2B5EF4-FFF2-40B4-BE49-F238E27FC236}">
                <a16:creationId xmlns:a16="http://schemas.microsoft.com/office/drawing/2014/main" id="{E974EF5A-1AA3-4969-88B9-348DFB23F75B}"/>
              </a:ext>
            </a:extLst>
          </p:cNvPr>
          <p:cNvGrpSpPr>
            <a:grpSpLocks/>
          </p:cNvGrpSpPr>
          <p:nvPr/>
        </p:nvGrpSpPr>
        <p:grpSpPr bwMode="auto">
          <a:xfrm>
            <a:off x="583223" y="5531828"/>
            <a:ext cx="2467708" cy="155331"/>
            <a:chOff x="632155" y="5716048"/>
            <a:chExt cx="2672978" cy="168151"/>
          </a:xfrm>
        </p:grpSpPr>
        <p:sp>
          <p:nvSpPr>
            <p:cNvPr id="306" name="Parallelogram 305">
              <a:extLst>
                <a:ext uri="{FF2B5EF4-FFF2-40B4-BE49-F238E27FC236}">
                  <a16:creationId xmlns:a16="http://schemas.microsoft.com/office/drawing/2014/main" id="{8691FB55-3DBD-4059-81D7-F45E527282AD}"/>
                </a:ext>
              </a:extLst>
            </p:cNvPr>
            <p:cNvSpPr/>
            <p:nvPr/>
          </p:nvSpPr>
          <p:spPr>
            <a:xfrm>
              <a:off x="632155" y="5716048"/>
              <a:ext cx="220632"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07" name="Parallelogram 306">
              <a:extLst>
                <a:ext uri="{FF2B5EF4-FFF2-40B4-BE49-F238E27FC236}">
                  <a16:creationId xmlns:a16="http://schemas.microsoft.com/office/drawing/2014/main" id="{6F1A22D6-91A3-424E-A53D-F0BD80796D18}"/>
                </a:ext>
              </a:extLst>
            </p:cNvPr>
            <p:cNvSpPr/>
            <p:nvPr/>
          </p:nvSpPr>
          <p:spPr>
            <a:xfrm>
              <a:off x="854374" y="5716048"/>
              <a:ext cx="222219"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08" name="Parallelogram 307">
              <a:extLst>
                <a:ext uri="{FF2B5EF4-FFF2-40B4-BE49-F238E27FC236}">
                  <a16:creationId xmlns:a16="http://schemas.microsoft.com/office/drawing/2014/main" id="{CDCB2A99-C8D9-4D5E-80A6-53A64CF50DD0}"/>
                </a:ext>
              </a:extLst>
            </p:cNvPr>
            <p:cNvSpPr/>
            <p:nvPr/>
          </p:nvSpPr>
          <p:spPr>
            <a:xfrm>
              <a:off x="1078181" y="5716048"/>
              <a:ext cx="220631"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09" name="Parallelogram 308">
              <a:extLst>
                <a:ext uri="{FF2B5EF4-FFF2-40B4-BE49-F238E27FC236}">
                  <a16:creationId xmlns:a16="http://schemas.microsoft.com/office/drawing/2014/main" id="{FA04E3D2-007D-444B-BAC2-36C33DDF26C1}"/>
                </a:ext>
              </a:extLst>
            </p:cNvPr>
            <p:cNvSpPr/>
            <p:nvPr/>
          </p:nvSpPr>
          <p:spPr>
            <a:xfrm>
              <a:off x="1300400" y="5716048"/>
              <a:ext cx="222219"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10" name="Parallelogram 309">
              <a:extLst>
                <a:ext uri="{FF2B5EF4-FFF2-40B4-BE49-F238E27FC236}">
                  <a16:creationId xmlns:a16="http://schemas.microsoft.com/office/drawing/2014/main" id="{CB775B4B-2485-449C-A329-D012E91D8B0E}"/>
                </a:ext>
              </a:extLst>
            </p:cNvPr>
            <p:cNvSpPr/>
            <p:nvPr/>
          </p:nvSpPr>
          <p:spPr>
            <a:xfrm>
              <a:off x="1524206" y="5716048"/>
              <a:ext cx="220632"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11" name="Parallelogram 310">
              <a:extLst>
                <a:ext uri="{FF2B5EF4-FFF2-40B4-BE49-F238E27FC236}">
                  <a16:creationId xmlns:a16="http://schemas.microsoft.com/office/drawing/2014/main" id="{907E29A4-5F1C-4C2A-A208-40F6BA2D51BB}"/>
                </a:ext>
              </a:extLst>
            </p:cNvPr>
            <p:cNvSpPr/>
            <p:nvPr/>
          </p:nvSpPr>
          <p:spPr>
            <a:xfrm>
              <a:off x="1746425" y="5716048"/>
              <a:ext cx="220632"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12" name="Parallelogram 311">
              <a:extLst>
                <a:ext uri="{FF2B5EF4-FFF2-40B4-BE49-F238E27FC236}">
                  <a16:creationId xmlns:a16="http://schemas.microsoft.com/office/drawing/2014/main" id="{5FB3D7C8-A4A7-45C2-8EEA-C8DADCE2ED3D}"/>
                </a:ext>
              </a:extLst>
            </p:cNvPr>
            <p:cNvSpPr/>
            <p:nvPr/>
          </p:nvSpPr>
          <p:spPr>
            <a:xfrm>
              <a:off x="1970232" y="5716048"/>
              <a:ext cx="220631"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13" name="Parallelogram 312">
              <a:extLst>
                <a:ext uri="{FF2B5EF4-FFF2-40B4-BE49-F238E27FC236}">
                  <a16:creationId xmlns:a16="http://schemas.microsoft.com/office/drawing/2014/main" id="{AA6F535F-C030-4421-8636-5707FCA84AE4}"/>
                </a:ext>
              </a:extLst>
            </p:cNvPr>
            <p:cNvSpPr/>
            <p:nvPr/>
          </p:nvSpPr>
          <p:spPr>
            <a:xfrm>
              <a:off x="2192451" y="5716048"/>
              <a:ext cx="220631"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14" name="Parallelogram 313">
              <a:extLst>
                <a:ext uri="{FF2B5EF4-FFF2-40B4-BE49-F238E27FC236}">
                  <a16:creationId xmlns:a16="http://schemas.microsoft.com/office/drawing/2014/main" id="{DB97F056-82E2-4212-B805-705957CB5C74}"/>
                </a:ext>
              </a:extLst>
            </p:cNvPr>
            <p:cNvSpPr/>
            <p:nvPr/>
          </p:nvSpPr>
          <p:spPr>
            <a:xfrm>
              <a:off x="2414670" y="5716048"/>
              <a:ext cx="222219"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15" name="Parallelogram 314">
              <a:extLst>
                <a:ext uri="{FF2B5EF4-FFF2-40B4-BE49-F238E27FC236}">
                  <a16:creationId xmlns:a16="http://schemas.microsoft.com/office/drawing/2014/main" id="{CC0FA098-D385-4FBF-8CEB-726730489B62}"/>
                </a:ext>
              </a:extLst>
            </p:cNvPr>
            <p:cNvSpPr/>
            <p:nvPr/>
          </p:nvSpPr>
          <p:spPr>
            <a:xfrm>
              <a:off x="2638476" y="5716048"/>
              <a:ext cx="220632"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16" name="Parallelogram 315">
              <a:extLst>
                <a:ext uri="{FF2B5EF4-FFF2-40B4-BE49-F238E27FC236}">
                  <a16:creationId xmlns:a16="http://schemas.microsoft.com/office/drawing/2014/main" id="{5CFC2EB8-CBBB-4D74-9365-746112EC45CE}"/>
                </a:ext>
              </a:extLst>
            </p:cNvPr>
            <p:cNvSpPr/>
            <p:nvPr/>
          </p:nvSpPr>
          <p:spPr>
            <a:xfrm>
              <a:off x="2860695" y="5716048"/>
              <a:ext cx="222219"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17" name="Parallelogram 316">
              <a:extLst>
                <a:ext uri="{FF2B5EF4-FFF2-40B4-BE49-F238E27FC236}">
                  <a16:creationId xmlns:a16="http://schemas.microsoft.com/office/drawing/2014/main" id="{9FE67AEF-45AA-4A8D-9EC4-CD312D9ED668}"/>
                </a:ext>
              </a:extLst>
            </p:cNvPr>
            <p:cNvSpPr/>
            <p:nvPr/>
          </p:nvSpPr>
          <p:spPr>
            <a:xfrm>
              <a:off x="3084502" y="5716048"/>
              <a:ext cx="220631"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grpSp>
      <p:grpSp>
        <p:nvGrpSpPr>
          <p:cNvPr id="29833" name="Group 328">
            <a:extLst>
              <a:ext uri="{FF2B5EF4-FFF2-40B4-BE49-F238E27FC236}">
                <a16:creationId xmlns:a16="http://schemas.microsoft.com/office/drawing/2014/main" id="{5EED9121-A256-4C12-9AF0-EF4C57A82193}"/>
              </a:ext>
            </a:extLst>
          </p:cNvPr>
          <p:cNvGrpSpPr>
            <a:grpSpLocks/>
          </p:cNvGrpSpPr>
          <p:nvPr/>
        </p:nvGrpSpPr>
        <p:grpSpPr bwMode="auto">
          <a:xfrm>
            <a:off x="6194181" y="5829300"/>
            <a:ext cx="2407626" cy="127489"/>
            <a:chOff x="632155" y="5716048"/>
            <a:chExt cx="2672978" cy="168151"/>
          </a:xfrm>
        </p:grpSpPr>
        <p:sp>
          <p:nvSpPr>
            <p:cNvPr id="330" name="Parallelogram 329">
              <a:extLst>
                <a:ext uri="{FF2B5EF4-FFF2-40B4-BE49-F238E27FC236}">
                  <a16:creationId xmlns:a16="http://schemas.microsoft.com/office/drawing/2014/main" id="{A2B19987-A143-4F7B-8FD3-13B829CC04EE}"/>
                </a:ext>
              </a:extLst>
            </p:cNvPr>
            <p:cNvSpPr/>
            <p:nvPr/>
          </p:nvSpPr>
          <p:spPr>
            <a:xfrm>
              <a:off x="632155" y="5716048"/>
              <a:ext cx="221257"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31" name="Parallelogram 330">
              <a:extLst>
                <a:ext uri="{FF2B5EF4-FFF2-40B4-BE49-F238E27FC236}">
                  <a16:creationId xmlns:a16="http://schemas.microsoft.com/office/drawing/2014/main" id="{F84D9BCC-4811-46E8-9ED0-46E3B2B14960}"/>
                </a:ext>
              </a:extLst>
            </p:cNvPr>
            <p:cNvSpPr/>
            <p:nvPr/>
          </p:nvSpPr>
          <p:spPr>
            <a:xfrm>
              <a:off x="855038" y="5716048"/>
              <a:ext cx="221257"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32" name="Parallelogram 331">
              <a:extLst>
                <a:ext uri="{FF2B5EF4-FFF2-40B4-BE49-F238E27FC236}">
                  <a16:creationId xmlns:a16="http://schemas.microsoft.com/office/drawing/2014/main" id="{4D3AFB0D-01AD-4942-917E-520F5F0FCDEE}"/>
                </a:ext>
              </a:extLst>
            </p:cNvPr>
            <p:cNvSpPr/>
            <p:nvPr/>
          </p:nvSpPr>
          <p:spPr>
            <a:xfrm>
              <a:off x="1077923" y="5716048"/>
              <a:ext cx="221257"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33" name="Parallelogram 332">
              <a:extLst>
                <a:ext uri="{FF2B5EF4-FFF2-40B4-BE49-F238E27FC236}">
                  <a16:creationId xmlns:a16="http://schemas.microsoft.com/office/drawing/2014/main" id="{375F74C8-BF02-44D9-999E-658DB445031A}"/>
                </a:ext>
              </a:extLst>
            </p:cNvPr>
            <p:cNvSpPr/>
            <p:nvPr/>
          </p:nvSpPr>
          <p:spPr>
            <a:xfrm>
              <a:off x="1300806" y="5716048"/>
              <a:ext cx="221257"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34" name="Parallelogram 333">
              <a:extLst>
                <a:ext uri="{FF2B5EF4-FFF2-40B4-BE49-F238E27FC236}">
                  <a16:creationId xmlns:a16="http://schemas.microsoft.com/office/drawing/2014/main" id="{9E798339-911B-4887-BFF7-D52AA1DBC172}"/>
                </a:ext>
              </a:extLst>
            </p:cNvPr>
            <p:cNvSpPr/>
            <p:nvPr/>
          </p:nvSpPr>
          <p:spPr>
            <a:xfrm>
              <a:off x="1523690" y="5716048"/>
              <a:ext cx="221257"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35" name="Parallelogram 334">
              <a:extLst>
                <a:ext uri="{FF2B5EF4-FFF2-40B4-BE49-F238E27FC236}">
                  <a16:creationId xmlns:a16="http://schemas.microsoft.com/office/drawing/2014/main" id="{EE20A302-6995-4558-863B-1F318802569C}"/>
                </a:ext>
              </a:extLst>
            </p:cNvPr>
            <p:cNvSpPr/>
            <p:nvPr/>
          </p:nvSpPr>
          <p:spPr>
            <a:xfrm>
              <a:off x="1746573" y="5716048"/>
              <a:ext cx="221257"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36" name="Parallelogram 335">
              <a:extLst>
                <a:ext uri="{FF2B5EF4-FFF2-40B4-BE49-F238E27FC236}">
                  <a16:creationId xmlns:a16="http://schemas.microsoft.com/office/drawing/2014/main" id="{012F9FC5-EA02-4D48-B191-1ED175B84C6C}"/>
                </a:ext>
              </a:extLst>
            </p:cNvPr>
            <p:cNvSpPr/>
            <p:nvPr/>
          </p:nvSpPr>
          <p:spPr>
            <a:xfrm>
              <a:off x="1969458" y="5716048"/>
              <a:ext cx="221257"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37" name="Parallelogram 336">
              <a:extLst>
                <a:ext uri="{FF2B5EF4-FFF2-40B4-BE49-F238E27FC236}">
                  <a16:creationId xmlns:a16="http://schemas.microsoft.com/office/drawing/2014/main" id="{A74BDA80-EE34-4829-8D61-E316347B3D37}"/>
                </a:ext>
              </a:extLst>
            </p:cNvPr>
            <p:cNvSpPr/>
            <p:nvPr/>
          </p:nvSpPr>
          <p:spPr>
            <a:xfrm>
              <a:off x="2192341" y="5716048"/>
              <a:ext cx="221257"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38" name="Parallelogram 337">
              <a:extLst>
                <a:ext uri="{FF2B5EF4-FFF2-40B4-BE49-F238E27FC236}">
                  <a16:creationId xmlns:a16="http://schemas.microsoft.com/office/drawing/2014/main" id="{2AB7E0ED-2BDF-4F85-A784-CD02EF4940A2}"/>
                </a:ext>
              </a:extLst>
            </p:cNvPr>
            <p:cNvSpPr/>
            <p:nvPr/>
          </p:nvSpPr>
          <p:spPr>
            <a:xfrm>
              <a:off x="2415225" y="5716048"/>
              <a:ext cx="221257"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39" name="Parallelogram 338">
              <a:extLst>
                <a:ext uri="{FF2B5EF4-FFF2-40B4-BE49-F238E27FC236}">
                  <a16:creationId xmlns:a16="http://schemas.microsoft.com/office/drawing/2014/main" id="{654B7F5E-0727-43C6-B63B-B4E6881A48E1}"/>
                </a:ext>
              </a:extLst>
            </p:cNvPr>
            <p:cNvSpPr/>
            <p:nvPr/>
          </p:nvSpPr>
          <p:spPr>
            <a:xfrm>
              <a:off x="2638109" y="5716048"/>
              <a:ext cx="221257"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40" name="Parallelogram 339">
              <a:extLst>
                <a:ext uri="{FF2B5EF4-FFF2-40B4-BE49-F238E27FC236}">
                  <a16:creationId xmlns:a16="http://schemas.microsoft.com/office/drawing/2014/main" id="{6E9C0819-0630-43BE-A50B-F3EC45CC765B}"/>
                </a:ext>
              </a:extLst>
            </p:cNvPr>
            <p:cNvSpPr/>
            <p:nvPr/>
          </p:nvSpPr>
          <p:spPr>
            <a:xfrm>
              <a:off x="2860993" y="5716048"/>
              <a:ext cx="221257"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341" name="Parallelogram 340">
              <a:extLst>
                <a:ext uri="{FF2B5EF4-FFF2-40B4-BE49-F238E27FC236}">
                  <a16:creationId xmlns:a16="http://schemas.microsoft.com/office/drawing/2014/main" id="{FD46A220-5875-4702-8667-0C83CFD0D73D}"/>
                </a:ext>
              </a:extLst>
            </p:cNvPr>
            <p:cNvSpPr/>
            <p:nvPr/>
          </p:nvSpPr>
          <p:spPr>
            <a:xfrm>
              <a:off x="3083876" y="5716048"/>
              <a:ext cx="221257" cy="168151"/>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grpSp>
      <p:sp>
        <p:nvSpPr>
          <p:cNvPr id="342" name="Oval 341">
            <a:extLst>
              <a:ext uri="{FF2B5EF4-FFF2-40B4-BE49-F238E27FC236}">
                <a16:creationId xmlns:a16="http://schemas.microsoft.com/office/drawing/2014/main" id="{1E7DFFF3-5C21-4540-9DE0-7843EC794944}"/>
              </a:ext>
            </a:extLst>
          </p:cNvPr>
          <p:cNvSpPr/>
          <p:nvPr/>
        </p:nvSpPr>
        <p:spPr>
          <a:xfrm>
            <a:off x="8792308" y="5319347"/>
            <a:ext cx="104043" cy="104043"/>
          </a:xfrm>
          <a:prstGeom prst="ellipse">
            <a:avLst/>
          </a:prstGeom>
          <a:solidFill>
            <a:schemeClr val="tx1">
              <a:lumMod val="75000"/>
              <a:lumOff val="2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348" name="Rectangle 347">
            <a:extLst>
              <a:ext uri="{FF2B5EF4-FFF2-40B4-BE49-F238E27FC236}">
                <a16:creationId xmlns:a16="http://schemas.microsoft.com/office/drawing/2014/main" id="{82FA38E3-F4E7-4D8B-9027-F4865F87F28C}"/>
              </a:ext>
            </a:extLst>
          </p:cNvPr>
          <p:cNvSpPr/>
          <p:nvPr/>
        </p:nvSpPr>
        <p:spPr>
          <a:xfrm>
            <a:off x="2240574" y="5870331"/>
            <a:ext cx="429357" cy="644769"/>
          </a:xfrm>
          <a:prstGeom prst="rect">
            <a:avLst/>
          </a:prstGeom>
          <a:gradFill flip="none" rotWithShape="1">
            <a:gsLst>
              <a:gs pos="0">
                <a:schemeClr val="tx1"/>
              </a:gs>
              <a:gs pos="100000">
                <a:schemeClr val="tx1">
                  <a:lumMod val="85000"/>
                  <a:lumOff val="15000"/>
                </a:schemeClr>
              </a:gs>
            </a:gsLst>
            <a:lin ang="2700000" scaled="1"/>
            <a:tileRect/>
          </a:gradFill>
          <a:ln w="9525" cap="rnd">
            <a:noFill/>
            <a:prstDash val="solid"/>
            <a:round/>
            <a:headEnd/>
            <a:tailEnd/>
          </a:ln>
        </p:spPr>
        <p:txBody>
          <a:bodyPr/>
          <a:lstStyle/>
          <a:p>
            <a:pPr algn="ctr" defTabSz="775290">
              <a:defRPr/>
            </a:pPr>
            <a:endParaRPr lang="en-GB" sz="1526"/>
          </a:p>
        </p:txBody>
      </p:sp>
      <p:sp>
        <p:nvSpPr>
          <p:cNvPr id="349" name="Rectangle 1">
            <a:extLst>
              <a:ext uri="{FF2B5EF4-FFF2-40B4-BE49-F238E27FC236}">
                <a16:creationId xmlns:a16="http://schemas.microsoft.com/office/drawing/2014/main" id="{9611C1F9-5FA0-4B6B-8EFE-840B63BA7345}"/>
              </a:ext>
            </a:extLst>
          </p:cNvPr>
          <p:cNvSpPr/>
          <p:nvPr/>
        </p:nvSpPr>
        <p:spPr>
          <a:xfrm>
            <a:off x="2722685" y="5816112"/>
            <a:ext cx="457200" cy="697523"/>
          </a:xfrm>
          <a:custGeom>
            <a:avLst/>
            <a:gdLst/>
            <a:ahLst/>
            <a:cxnLst/>
            <a:rect l="l" t="t" r="r" b="b"/>
            <a:pathLst>
              <a:path w="496454" h="759580">
                <a:moveTo>
                  <a:pt x="190426" y="0"/>
                </a:moveTo>
                <a:lnTo>
                  <a:pt x="496454" y="0"/>
                </a:lnTo>
                <a:lnTo>
                  <a:pt x="496454" y="72986"/>
                </a:lnTo>
                <a:lnTo>
                  <a:pt x="190426" y="72986"/>
                </a:lnTo>
                <a:close/>
                <a:moveTo>
                  <a:pt x="189065" y="0"/>
                </a:moveTo>
                <a:lnTo>
                  <a:pt x="190425" y="108"/>
                </a:lnTo>
                <a:lnTo>
                  <a:pt x="190425" y="72538"/>
                </a:lnTo>
                <a:cubicBezTo>
                  <a:pt x="124937" y="73860"/>
                  <a:pt x="72536" y="127332"/>
                  <a:pt x="72536" y="192843"/>
                </a:cubicBezTo>
                <a:lnTo>
                  <a:pt x="73820" y="192843"/>
                </a:lnTo>
                <a:lnTo>
                  <a:pt x="73820" y="759580"/>
                </a:lnTo>
                <a:lnTo>
                  <a:pt x="0" y="759580"/>
                </a:lnTo>
                <a:lnTo>
                  <a:pt x="0" y="192843"/>
                </a:lnTo>
                <a:lnTo>
                  <a:pt x="1" y="192843"/>
                </a:lnTo>
                <a:cubicBezTo>
                  <a:pt x="1" y="87805"/>
                  <a:pt x="84048" y="2078"/>
                  <a:pt x="189065" y="0"/>
                </a:cubicBezTo>
                <a:close/>
              </a:path>
            </a:pathLst>
          </a:custGeom>
          <a:solidFill>
            <a:schemeClr val="accent5">
              <a:lumMod val="75000"/>
            </a:schemeClr>
          </a:solidFill>
          <a:ln w="9525" cap="rnd">
            <a:solidFill>
              <a:schemeClr val="accent5"/>
            </a:solidFill>
            <a:prstDash val="solid"/>
            <a:round/>
            <a:headEnd/>
            <a:tailEnd/>
          </a:ln>
        </p:spPr>
        <p:txBody>
          <a:bodyPr/>
          <a:lstStyle/>
          <a:p>
            <a:pPr algn="ctr" defTabSz="775290">
              <a:defRPr/>
            </a:pPr>
            <a:endParaRPr lang="en-GB" sz="1526"/>
          </a:p>
        </p:txBody>
      </p:sp>
      <p:sp>
        <p:nvSpPr>
          <p:cNvPr id="350" name="Rectangle 349">
            <a:extLst>
              <a:ext uri="{FF2B5EF4-FFF2-40B4-BE49-F238E27FC236}">
                <a16:creationId xmlns:a16="http://schemas.microsoft.com/office/drawing/2014/main" id="{1A7BF53D-22BF-41A6-BFC9-07219B9AA0B7}"/>
              </a:ext>
            </a:extLst>
          </p:cNvPr>
          <p:cNvSpPr/>
          <p:nvPr/>
        </p:nvSpPr>
        <p:spPr>
          <a:xfrm>
            <a:off x="2878016" y="5792666"/>
            <a:ext cx="33704" cy="117231"/>
          </a:xfrm>
          <a:prstGeom prst="rect">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sp>
        <p:nvSpPr>
          <p:cNvPr id="351" name="Rectangle 350">
            <a:extLst>
              <a:ext uri="{FF2B5EF4-FFF2-40B4-BE49-F238E27FC236}">
                <a16:creationId xmlns:a16="http://schemas.microsoft.com/office/drawing/2014/main" id="{E59FDF11-62DC-4127-B126-92D06E189E84}"/>
              </a:ext>
            </a:extLst>
          </p:cNvPr>
          <p:cNvSpPr/>
          <p:nvPr/>
        </p:nvSpPr>
        <p:spPr>
          <a:xfrm>
            <a:off x="3034813" y="5792666"/>
            <a:ext cx="32238" cy="117231"/>
          </a:xfrm>
          <a:prstGeom prst="rect">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cxnSp>
        <p:nvCxnSpPr>
          <p:cNvPr id="352" name="Straight Connector 351">
            <a:extLst>
              <a:ext uri="{FF2B5EF4-FFF2-40B4-BE49-F238E27FC236}">
                <a16:creationId xmlns:a16="http://schemas.microsoft.com/office/drawing/2014/main" id="{E165834A-A2E8-4CD1-BACA-D5C8ED5A0967}"/>
              </a:ext>
            </a:extLst>
          </p:cNvPr>
          <p:cNvCxnSpPr/>
          <p:nvPr/>
        </p:nvCxnSpPr>
        <p:spPr>
          <a:xfrm>
            <a:off x="2892669" y="5791200"/>
            <a:ext cx="0" cy="118697"/>
          </a:xfrm>
          <a:prstGeom prst="line">
            <a:avLst/>
          </a:prstGeom>
          <a:ln w="127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3" name="Rectangle 1">
            <a:extLst>
              <a:ext uri="{FF2B5EF4-FFF2-40B4-BE49-F238E27FC236}">
                <a16:creationId xmlns:a16="http://schemas.microsoft.com/office/drawing/2014/main" id="{F83007D7-8250-4AF2-97D4-0081F3F249FA}"/>
              </a:ext>
            </a:extLst>
          </p:cNvPr>
          <p:cNvSpPr/>
          <p:nvPr/>
        </p:nvSpPr>
        <p:spPr>
          <a:xfrm>
            <a:off x="2907323" y="6098931"/>
            <a:ext cx="271097" cy="410308"/>
          </a:xfrm>
          <a:custGeom>
            <a:avLst/>
            <a:gdLst/>
            <a:ahLst/>
            <a:cxnLst/>
            <a:rect l="l" t="t" r="r" b="b"/>
            <a:pathLst>
              <a:path w="496454" h="759580">
                <a:moveTo>
                  <a:pt x="190426" y="0"/>
                </a:moveTo>
                <a:lnTo>
                  <a:pt x="496454" y="0"/>
                </a:lnTo>
                <a:lnTo>
                  <a:pt x="496454" y="72986"/>
                </a:lnTo>
                <a:lnTo>
                  <a:pt x="190426" y="72986"/>
                </a:lnTo>
                <a:close/>
                <a:moveTo>
                  <a:pt x="189065" y="0"/>
                </a:moveTo>
                <a:lnTo>
                  <a:pt x="190425" y="108"/>
                </a:lnTo>
                <a:lnTo>
                  <a:pt x="190425" y="72538"/>
                </a:lnTo>
                <a:cubicBezTo>
                  <a:pt x="124937" y="73860"/>
                  <a:pt x="72536" y="127332"/>
                  <a:pt x="72536" y="192843"/>
                </a:cubicBezTo>
                <a:lnTo>
                  <a:pt x="73820" y="192843"/>
                </a:lnTo>
                <a:lnTo>
                  <a:pt x="73820" y="759580"/>
                </a:lnTo>
                <a:lnTo>
                  <a:pt x="0" y="759580"/>
                </a:lnTo>
                <a:lnTo>
                  <a:pt x="0" y="192843"/>
                </a:lnTo>
                <a:lnTo>
                  <a:pt x="1" y="192843"/>
                </a:lnTo>
                <a:cubicBezTo>
                  <a:pt x="1" y="87805"/>
                  <a:pt x="84048" y="2078"/>
                  <a:pt x="189065" y="0"/>
                </a:cubicBezTo>
                <a:close/>
              </a:path>
            </a:pathLst>
          </a:custGeom>
          <a:solidFill>
            <a:schemeClr val="accent5">
              <a:lumMod val="75000"/>
            </a:schemeClr>
          </a:solidFill>
          <a:ln w="9525" cap="rnd">
            <a:solidFill>
              <a:schemeClr val="accent5"/>
            </a:solidFill>
            <a:prstDash val="solid"/>
            <a:round/>
            <a:headEnd/>
            <a:tailEnd/>
          </a:ln>
        </p:spPr>
        <p:txBody>
          <a:bodyPr/>
          <a:lstStyle/>
          <a:p>
            <a:pPr algn="ctr" defTabSz="775290">
              <a:defRPr/>
            </a:pPr>
            <a:endParaRPr lang="en-GB" sz="1526"/>
          </a:p>
        </p:txBody>
      </p:sp>
      <p:sp>
        <p:nvSpPr>
          <p:cNvPr id="354" name="Rectangle 353">
            <a:extLst>
              <a:ext uri="{FF2B5EF4-FFF2-40B4-BE49-F238E27FC236}">
                <a16:creationId xmlns:a16="http://schemas.microsoft.com/office/drawing/2014/main" id="{13DB4DE2-049D-4E2A-B2EB-478A79599AD5}"/>
              </a:ext>
            </a:extLst>
          </p:cNvPr>
          <p:cNvSpPr/>
          <p:nvPr/>
        </p:nvSpPr>
        <p:spPr>
          <a:xfrm>
            <a:off x="3001108" y="6056435"/>
            <a:ext cx="33704" cy="117231"/>
          </a:xfrm>
          <a:prstGeom prst="rect">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grpSp>
        <p:nvGrpSpPr>
          <p:cNvPr id="371" name="Group 4">
            <a:extLst>
              <a:ext uri="{FF2B5EF4-FFF2-40B4-BE49-F238E27FC236}">
                <a16:creationId xmlns:a16="http://schemas.microsoft.com/office/drawing/2014/main" id="{D6C822E8-8F9B-4EF8-91A3-0081DD5BF96A}"/>
              </a:ext>
            </a:extLst>
          </p:cNvPr>
          <p:cNvGrpSpPr>
            <a:grpSpLocks noChangeAspect="1"/>
          </p:cNvGrpSpPr>
          <p:nvPr/>
        </p:nvGrpSpPr>
        <p:grpSpPr bwMode="auto">
          <a:xfrm>
            <a:off x="2335823" y="5887915"/>
            <a:ext cx="253512" cy="253512"/>
            <a:chOff x="671" y="675"/>
            <a:chExt cx="1158" cy="1159"/>
          </a:xfrm>
        </p:grpSpPr>
        <p:sp>
          <p:nvSpPr>
            <p:cNvPr id="372" name="AutoShape 3">
              <a:extLst>
                <a:ext uri="{FF2B5EF4-FFF2-40B4-BE49-F238E27FC236}">
                  <a16:creationId xmlns:a16="http://schemas.microsoft.com/office/drawing/2014/main" id="{89CC62AF-D7D1-4AFF-A26F-79B07D23C149}"/>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373" name="Freeform 5">
              <a:extLst>
                <a:ext uri="{FF2B5EF4-FFF2-40B4-BE49-F238E27FC236}">
                  <a16:creationId xmlns:a16="http://schemas.microsoft.com/office/drawing/2014/main" id="{289CEEE8-FBFC-408A-9DE5-E21A6FADA8A9}"/>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374" name="Oval 6">
              <a:extLst>
                <a:ext uri="{FF2B5EF4-FFF2-40B4-BE49-F238E27FC236}">
                  <a16:creationId xmlns:a16="http://schemas.microsoft.com/office/drawing/2014/main" id="{45707E7D-0024-4D4D-A06C-625B15495065}"/>
                </a:ext>
              </a:extLst>
            </p:cNvPr>
            <p:cNvSpPr>
              <a:spLocks noChangeArrowheads="1"/>
            </p:cNvSpPr>
            <p:nvPr/>
          </p:nvSpPr>
          <p:spPr bwMode="auto">
            <a:xfrm>
              <a:off x="1026" y="1037"/>
              <a:ext cx="442" cy="435"/>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375" name="Group 4">
            <a:extLst>
              <a:ext uri="{FF2B5EF4-FFF2-40B4-BE49-F238E27FC236}">
                <a16:creationId xmlns:a16="http://schemas.microsoft.com/office/drawing/2014/main" id="{18092E7A-DD64-4882-80B6-206D71D08EB1}"/>
              </a:ext>
            </a:extLst>
          </p:cNvPr>
          <p:cNvGrpSpPr>
            <a:grpSpLocks noChangeAspect="1"/>
          </p:cNvGrpSpPr>
          <p:nvPr/>
        </p:nvGrpSpPr>
        <p:grpSpPr bwMode="auto">
          <a:xfrm>
            <a:off x="2494085" y="6120912"/>
            <a:ext cx="175846" cy="175846"/>
            <a:chOff x="671" y="675"/>
            <a:chExt cx="1158" cy="1159"/>
          </a:xfrm>
        </p:grpSpPr>
        <p:sp>
          <p:nvSpPr>
            <p:cNvPr id="376" name="AutoShape 3">
              <a:extLst>
                <a:ext uri="{FF2B5EF4-FFF2-40B4-BE49-F238E27FC236}">
                  <a16:creationId xmlns:a16="http://schemas.microsoft.com/office/drawing/2014/main" id="{B321D24A-E442-42A9-90F8-E14AEB172D72}"/>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377" name="Freeform 5">
              <a:extLst>
                <a:ext uri="{FF2B5EF4-FFF2-40B4-BE49-F238E27FC236}">
                  <a16:creationId xmlns:a16="http://schemas.microsoft.com/office/drawing/2014/main" id="{81BAABF9-7066-493D-99AE-076000D5A513}"/>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378" name="Oval 6">
              <a:extLst>
                <a:ext uri="{FF2B5EF4-FFF2-40B4-BE49-F238E27FC236}">
                  <a16:creationId xmlns:a16="http://schemas.microsoft.com/office/drawing/2014/main" id="{64134BCF-86DF-4320-9603-F6439C5DC56B}"/>
                </a:ext>
              </a:extLst>
            </p:cNvPr>
            <p:cNvSpPr>
              <a:spLocks noChangeArrowheads="1"/>
            </p:cNvSpPr>
            <p:nvPr/>
          </p:nvSpPr>
          <p:spPr bwMode="auto">
            <a:xfrm>
              <a:off x="1028" y="1032"/>
              <a:ext cx="444" cy="444"/>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379" name="Group 4">
            <a:extLst>
              <a:ext uri="{FF2B5EF4-FFF2-40B4-BE49-F238E27FC236}">
                <a16:creationId xmlns:a16="http://schemas.microsoft.com/office/drawing/2014/main" id="{80CE5E42-065C-415D-925B-80C54FE1C446}"/>
              </a:ext>
            </a:extLst>
          </p:cNvPr>
          <p:cNvGrpSpPr>
            <a:grpSpLocks noChangeAspect="1"/>
          </p:cNvGrpSpPr>
          <p:nvPr/>
        </p:nvGrpSpPr>
        <p:grpSpPr bwMode="auto">
          <a:xfrm>
            <a:off x="2290397" y="6119446"/>
            <a:ext cx="117231" cy="117231"/>
            <a:chOff x="671" y="675"/>
            <a:chExt cx="1158" cy="1159"/>
          </a:xfrm>
        </p:grpSpPr>
        <p:sp>
          <p:nvSpPr>
            <p:cNvPr id="380" name="AutoShape 3">
              <a:extLst>
                <a:ext uri="{FF2B5EF4-FFF2-40B4-BE49-F238E27FC236}">
                  <a16:creationId xmlns:a16="http://schemas.microsoft.com/office/drawing/2014/main" id="{A45F8F15-6983-4701-9872-B75155EC483E}"/>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381" name="Freeform 5">
              <a:extLst>
                <a:ext uri="{FF2B5EF4-FFF2-40B4-BE49-F238E27FC236}">
                  <a16:creationId xmlns:a16="http://schemas.microsoft.com/office/drawing/2014/main" id="{6FA0370F-C6D4-49F1-B6FD-52F8CF85959E}"/>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382" name="Oval 6">
              <a:extLst>
                <a:ext uri="{FF2B5EF4-FFF2-40B4-BE49-F238E27FC236}">
                  <a16:creationId xmlns:a16="http://schemas.microsoft.com/office/drawing/2014/main" id="{C031E0E2-26EE-40C6-B5D6-925E2D5EDB58}"/>
                </a:ext>
              </a:extLst>
            </p:cNvPr>
            <p:cNvSpPr>
              <a:spLocks noChangeArrowheads="1"/>
            </p:cNvSpPr>
            <p:nvPr/>
          </p:nvSpPr>
          <p:spPr bwMode="auto">
            <a:xfrm>
              <a:off x="1033" y="1037"/>
              <a:ext cx="434" cy="435"/>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383" name="Group 4">
            <a:extLst>
              <a:ext uri="{FF2B5EF4-FFF2-40B4-BE49-F238E27FC236}">
                <a16:creationId xmlns:a16="http://schemas.microsoft.com/office/drawing/2014/main" id="{64346F05-78B0-4195-AE46-ABEED5C78F01}"/>
              </a:ext>
            </a:extLst>
          </p:cNvPr>
          <p:cNvGrpSpPr>
            <a:grpSpLocks noChangeAspect="1"/>
          </p:cNvGrpSpPr>
          <p:nvPr/>
        </p:nvGrpSpPr>
        <p:grpSpPr bwMode="auto">
          <a:xfrm>
            <a:off x="2162908" y="6229351"/>
            <a:ext cx="199292" cy="197826"/>
            <a:chOff x="671" y="675"/>
            <a:chExt cx="1158" cy="1159"/>
          </a:xfrm>
        </p:grpSpPr>
        <p:sp>
          <p:nvSpPr>
            <p:cNvPr id="384" name="AutoShape 3">
              <a:extLst>
                <a:ext uri="{FF2B5EF4-FFF2-40B4-BE49-F238E27FC236}">
                  <a16:creationId xmlns:a16="http://schemas.microsoft.com/office/drawing/2014/main" id="{E3E145E5-142B-43F3-8A7D-BFB8C92CFC64}"/>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385" name="Freeform 5">
              <a:extLst>
                <a:ext uri="{FF2B5EF4-FFF2-40B4-BE49-F238E27FC236}">
                  <a16:creationId xmlns:a16="http://schemas.microsoft.com/office/drawing/2014/main" id="{B7F1830E-918A-4729-90E2-BB7A0B98D975}"/>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386" name="Oval 6">
              <a:extLst>
                <a:ext uri="{FF2B5EF4-FFF2-40B4-BE49-F238E27FC236}">
                  <a16:creationId xmlns:a16="http://schemas.microsoft.com/office/drawing/2014/main" id="{D8CC8E46-3807-4738-898D-FF853A7083BA}"/>
                </a:ext>
              </a:extLst>
            </p:cNvPr>
            <p:cNvSpPr>
              <a:spLocks noChangeArrowheads="1"/>
            </p:cNvSpPr>
            <p:nvPr/>
          </p:nvSpPr>
          <p:spPr bwMode="auto">
            <a:xfrm>
              <a:off x="1029" y="1036"/>
              <a:ext cx="443" cy="43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387" name="Group 4">
            <a:extLst>
              <a:ext uri="{FF2B5EF4-FFF2-40B4-BE49-F238E27FC236}">
                <a16:creationId xmlns:a16="http://schemas.microsoft.com/office/drawing/2014/main" id="{BD6FA9BA-E46D-404D-98D8-EA5982A10545}"/>
              </a:ext>
            </a:extLst>
          </p:cNvPr>
          <p:cNvGrpSpPr>
            <a:grpSpLocks noChangeAspect="1"/>
          </p:cNvGrpSpPr>
          <p:nvPr/>
        </p:nvGrpSpPr>
        <p:grpSpPr bwMode="auto">
          <a:xfrm>
            <a:off x="2370992" y="6285035"/>
            <a:ext cx="175846" cy="175846"/>
            <a:chOff x="671" y="675"/>
            <a:chExt cx="1158" cy="1159"/>
          </a:xfrm>
        </p:grpSpPr>
        <p:sp>
          <p:nvSpPr>
            <p:cNvPr id="388" name="AutoShape 3">
              <a:extLst>
                <a:ext uri="{FF2B5EF4-FFF2-40B4-BE49-F238E27FC236}">
                  <a16:creationId xmlns:a16="http://schemas.microsoft.com/office/drawing/2014/main" id="{13DB633E-C912-4D26-8821-FCF788A220A2}"/>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389" name="Freeform 5">
              <a:extLst>
                <a:ext uri="{FF2B5EF4-FFF2-40B4-BE49-F238E27FC236}">
                  <a16:creationId xmlns:a16="http://schemas.microsoft.com/office/drawing/2014/main" id="{A7C2B457-0B1C-419D-9E26-15DA732D666D}"/>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390" name="Oval 6">
              <a:extLst>
                <a:ext uri="{FF2B5EF4-FFF2-40B4-BE49-F238E27FC236}">
                  <a16:creationId xmlns:a16="http://schemas.microsoft.com/office/drawing/2014/main" id="{BAA49639-1209-44CE-9DB0-4B874AFF5EB5}"/>
                </a:ext>
              </a:extLst>
            </p:cNvPr>
            <p:cNvSpPr>
              <a:spLocks noChangeArrowheads="1"/>
            </p:cNvSpPr>
            <p:nvPr/>
          </p:nvSpPr>
          <p:spPr bwMode="auto">
            <a:xfrm>
              <a:off x="1028" y="1032"/>
              <a:ext cx="444" cy="444"/>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391" name="Group 4">
            <a:extLst>
              <a:ext uri="{FF2B5EF4-FFF2-40B4-BE49-F238E27FC236}">
                <a16:creationId xmlns:a16="http://schemas.microsoft.com/office/drawing/2014/main" id="{B53E45BE-180A-42E0-A62D-0D7A02AE2114}"/>
              </a:ext>
            </a:extLst>
          </p:cNvPr>
          <p:cNvGrpSpPr>
            <a:grpSpLocks noChangeAspect="1"/>
          </p:cNvGrpSpPr>
          <p:nvPr/>
        </p:nvGrpSpPr>
        <p:grpSpPr bwMode="auto">
          <a:xfrm>
            <a:off x="2157046" y="5990493"/>
            <a:ext cx="159727" cy="159727"/>
            <a:chOff x="671" y="675"/>
            <a:chExt cx="1158" cy="1159"/>
          </a:xfrm>
        </p:grpSpPr>
        <p:sp>
          <p:nvSpPr>
            <p:cNvPr id="392" name="AutoShape 3">
              <a:extLst>
                <a:ext uri="{FF2B5EF4-FFF2-40B4-BE49-F238E27FC236}">
                  <a16:creationId xmlns:a16="http://schemas.microsoft.com/office/drawing/2014/main" id="{AEC5CFFA-B34E-4B9B-A0C3-C6E40666BB2C}"/>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393" name="Freeform 5">
              <a:extLst>
                <a:ext uri="{FF2B5EF4-FFF2-40B4-BE49-F238E27FC236}">
                  <a16:creationId xmlns:a16="http://schemas.microsoft.com/office/drawing/2014/main" id="{D73F067C-A31C-4B44-998B-F6E0499C9B8A}"/>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394" name="Oval 6">
              <a:extLst>
                <a:ext uri="{FF2B5EF4-FFF2-40B4-BE49-F238E27FC236}">
                  <a16:creationId xmlns:a16="http://schemas.microsoft.com/office/drawing/2014/main" id="{C0862070-A403-4A01-9F1E-D19FA1887AE3}"/>
                </a:ext>
              </a:extLst>
            </p:cNvPr>
            <p:cNvSpPr>
              <a:spLocks noChangeArrowheads="1"/>
            </p:cNvSpPr>
            <p:nvPr/>
          </p:nvSpPr>
          <p:spPr bwMode="auto">
            <a:xfrm>
              <a:off x="1032" y="1037"/>
              <a:ext cx="436" cy="436"/>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sp>
        <p:nvSpPr>
          <p:cNvPr id="395" name="Rectangle 394">
            <a:extLst>
              <a:ext uri="{FF2B5EF4-FFF2-40B4-BE49-F238E27FC236}">
                <a16:creationId xmlns:a16="http://schemas.microsoft.com/office/drawing/2014/main" id="{1CD03F7F-5A8D-4EE5-BD74-EDDF1BBBF01B}"/>
              </a:ext>
            </a:extLst>
          </p:cNvPr>
          <p:cNvSpPr/>
          <p:nvPr/>
        </p:nvSpPr>
        <p:spPr>
          <a:xfrm>
            <a:off x="7221416" y="6013939"/>
            <a:ext cx="619858" cy="274027"/>
          </a:xfrm>
          <a:prstGeom prst="rect">
            <a:avLst/>
          </a:prstGeom>
          <a:solidFill>
            <a:schemeClr val="accent5"/>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grpSp>
        <p:nvGrpSpPr>
          <p:cNvPr id="29849" name="Group 395">
            <a:extLst>
              <a:ext uri="{FF2B5EF4-FFF2-40B4-BE49-F238E27FC236}">
                <a16:creationId xmlns:a16="http://schemas.microsoft.com/office/drawing/2014/main" id="{F977133E-172A-46DE-96BF-94F703FED94B}"/>
              </a:ext>
            </a:extLst>
          </p:cNvPr>
          <p:cNvGrpSpPr>
            <a:grpSpLocks/>
          </p:cNvGrpSpPr>
          <p:nvPr/>
        </p:nvGrpSpPr>
        <p:grpSpPr bwMode="auto">
          <a:xfrm>
            <a:off x="7253654" y="6044713"/>
            <a:ext cx="225669" cy="225669"/>
            <a:chOff x="3076576" y="4241942"/>
            <a:chExt cx="226219" cy="227711"/>
          </a:xfrm>
        </p:grpSpPr>
        <p:sp>
          <p:nvSpPr>
            <p:cNvPr id="397" name="Oval 396">
              <a:extLst>
                <a:ext uri="{FF2B5EF4-FFF2-40B4-BE49-F238E27FC236}">
                  <a16:creationId xmlns:a16="http://schemas.microsoft.com/office/drawing/2014/main" id="{61644405-D81C-490E-B6FE-0A66DBDA4B2D}"/>
                </a:ext>
              </a:extLst>
            </p:cNvPr>
            <p:cNvSpPr/>
            <p:nvPr/>
          </p:nvSpPr>
          <p:spPr>
            <a:xfrm>
              <a:off x="3076576" y="4241942"/>
              <a:ext cx="226219" cy="226232"/>
            </a:xfrm>
            <a:prstGeom prst="ellipse">
              <a:avLst/>
            </a:prstGeom>
            <a:solidFill>
              <a:schemeClr val="bg1"/>
            </a:solidFill>
            <a:ln w="9525" cap="rnd">
              <a:noFill/>
              <a:prstDash val="solid"/>
              <a:round/>
              <a:headEnd/>
              <a:tailEnd/>
            </a:ln>
          </p:spPr>
          <p:txBody>
            <a:bodyPr/>
            <a:lstStyle/>
            <a:p>
              <a:pPr algn="ctr" defTabSz="775290">
                <a:defRPr/>
              </a:pPr>
              <a:endParaRPr lang="en-GB" sz="1526"/>
            </a:p>
          </p:txBody>
        </p:sp>
        <p:sp>
          <p:nvSpPr>
            <p:cNvPr id="398" name="Oval 397">
              <a:extLst>
                <a:ext uri="{FF2B5EF4-FFF2-40B4-BE49-F238E27FC236}">
                  <a16:creationId xmlns:a16="http://schemas.microsoft.com/office/drawing/2014/main" id="{8C036B1A-4C9E-4E23-AC71-8493DBD622F7}"/>
                </a:ext>
              </a:extLst>
            </p:cNvPr>
            <p:cNvSpPr/>
            <p:nvPr/>
          </p:nvSpPr>
          <p:spPr>
            <a:xfrm>
              <a:off x="3079514" y="4244899"/>
              <a:ext cx="220343" cy="215882"/>
            </a:xfrm>
            <a:prstGeom prst="ellipse">
              <a:avLst/>
            </a:prstGeom>
            <a:noFill/>
            <a:ln w="12700" cap="rnd">
              <a:solidFill>
                <a:schemeClr val="tx1"/>
              </a:solidFill>
              <a:prstDash val="sysDot"/>
              <a:round/>
              <a:headEnd/>
              <a:tailEnd/>
            </a:ln>
          </p:spPr>
          <p:txBody>
            <a:bodyPr/>
            <a:lstStyle/>
            <a:p>
              <a:pPr algn="ctr" defTabSz="775290">
                <a:defRPr/>
              </a:pPr>
              <a:endParaRPr lang="en-GB" sz="1526"/>
            </a:p>
          </p:txBody>
        </p:sp>
        <p:sp>
          <p:nvSpPr>
            <p:cNvPr id="399" name="Oval 2783">
              <a:extLst>
                <a:ext uri="{FF2B5EF4-FFF2-40B4-BE49-F238E27FC236}">
                  <a16:creationId xmlns:a16="http://schemas.microsoft.com/office/drawing/2014/main" id="{D1FC5844-6D51-467E-8F95-D60D44AFF799}"/>
                </a:ext>
              </a:extLst>
            </p:cNvPr>
            <p:cNvSpPr/>
            <p:nvPr/>
          </p:nvSpPr>
          <p:spPr>
            <a:xfrm>
              <a:off x="3108893" y="4392764"/>
              <a:ext cx="165992" cy="76889"/>
            </a:xfrm>
            <a:custGeom>
              <a:avLst/>
              <a:gdLst/>
              <a:ahLst/>
              <a:cxnLst/>
              <a:rect l="l" t="t" r="r" b="b"/>
              <a:pathLst>
                <a:path w="167010" h="76712">
                  <a:moveTo>
                    <a:pt x="83505" y="0"/>
                  </a:moveTo>
                  <a:cubicBezTo>
                    <a:pt x="116987" y="0"/>
                    <a:pt x="147070" y="14547"/>
                    <a:pt x="167010" y="38356"/>
                  </a:cubicBezTo>
                  <a:cubicBezTo>
                    <a:pt x="147070" y="62165"/>
                    <a:pt x="116987" y="76712"/>
                    <a:pt x="83505" y="76712"/>
                  </a:cubicBezTo>
                  <a:cubicBezTo>
                    <a:pt x="50024" y="76712"/>
                    <a:pt x="19940" y="62165"/>
                    <a:pt x="0" y="38356"/>
                  </a:cubicBezTo>
                  <a:cubicBezTo>
                    <a:pt x="19940" y="14547"/>
                    <a:pt x="50024" y="0"/>
                    <a:pt x="83505" y="0"/>
                  </a:cubicBezTo>
                  <a:close/>
                </a:path>
              </a:pathLst>
            </a:custGeom>
            <a:solidFill>
              <a:schemeClr val="accent3"/>
            </a:solidFill>
            <a:ln w="9525" cap="rnd">
              <a:noFill/>
              <a:prstDash val="solid"/>
              <a:round/>
              <a:headEnd/>
              <a:tailEnd/>
            </a:ln>
          </p:spPr>
          <p:txBody>
            <a:bodyPr/>
            <a:lstStyle/>
            <a:p>
              <a:pPr algn="ctr" defTabSz="775290">
                <a:defRPr/>
              </a:pPr>
              <a:endParaRPr lang="en-GB" sz="1526"/>
            </a:p>
          </p:txBody>
        </p:sp>
      </p:grpSp>
      <p:sp>
        <p:nvSpPr>
          <p:cNvPr id="400" name="Oval 399">
            <a:extLst>
              <a:ext uri="{FF2B5EF4-FFF2-40B4-BE49-F238E27FC236}">
                <a16:creationId xmlns:a16="http://schemas.microsoft.com/office/drawing/2014/main" id="{1F3B77BD-46EA-47D1-A7F9-489692CA1850}"/>
              </a:ext>
            </a:extLst>
          </p:cNvPr>
          <p:cNvSpPr/>
          <p:nvPr/>
        </p:nvSpPr>
        <p:spPr>
          <a:xfrm>
            <a:off x="7253654" y="6040316"/>
            <a:ext cx="230066" cy="231531"/>
          </a:xfrm>
          <a:prstGeom prst="ellipse">
            <a:avLst/>
          </a:prstGeom>
          <a:noFill/>
          <a:ln w="12700" cap="rnd">
            <a:solidFill>
              <a:schemeClr val="tx1"/>
            </a:solidFill>
            <a:prstDash val="solid"/>
            <a:round/>
            <a:headEnd/>
            <a:tailEnd/>
          </a:ln>
        </p:spPr>
        <p:txBody>
          <a:bodyPr/>
          <a:lstStyle/>
          <a:p>
            <a:pPr algn="ctr" defTabSz="775290">
              <a:defRPr/>
            </a:pPr>
            <a:endParaRPr lang="en-GB" sz="1526"/>
          </a:p>
        </p:txBody>
      </p:sp>
      <p:grpSp>
        <p:nvGrpSpPr>
          <p:cNvPr id="401" name="Group 400">
            <a:extLst>
              <a:ext uri="{FF2B5EF4-FFF2-40B4-BE49-F238E27FC236}">
                <a16:creationId xmlns:a16="http://schemas.microsoft.com/office/drawing/2014/main" id="{9300FFD6-92E6-4763-B2AE-9D711CCE9774}"/>
              </a:ext>
            </a:extLst>
          </p:cNvPr>
          <p:cNvGrpSpPr>
            <a:grpSpLocks/>
          </p:cNvGrpSpPr>
          <p:nvPr/>
        </p:nvGrpSpPr>
        <p:grpSpPr bwMode="auto">
          <a:xfrm rot="18024001">
            <a:off x="7266843" y="6043247"/>
            <a:ext cx="235927" cy="235926"/>
            <a:chOff x="4848224" y="2788443"/>
            <a:chExt cx="238134" cy="238134"/>
          </a:xfrm>
        </p:grpSpPr>
        <p:sp>
          <p:nvSpPr>
            <p:cNvPr id="402" name="Oval 401">
              <a:extLst>
                <a:ext uri="{FF2B5EF4-FFF2-40B4-BE49-F238E27FC236}">
                  <a16:creationId xmlns:a16="http://schemas.microsoft.com/office/drawing/2014/main" id="{C6F83FE8-36B2-4091-A523-3C8C2E778EF8}"/>
                </a:ext>
              </a:extLst>
            </p:cNvPr>
            <p:cNvSpPr/>
            <p:nvPr/>
          </p:nvSpPr>
          <p:spPr>
            <a:xfrm>
              <a:off x="4848224" y="2788443"/>
              <a:ext cx="238134" cy="238134"/>
            </a:xfrm>
            <a:prstGeom prst="ellipse">
              <a:avLst/>
            </a:prstGeom>
            <a:noFill/>
            <a:ln w="9525" cap="rnd">
              <a:noFill/>
              <a:prstDash val="solid"/>
              <a:round/>
              <a:headEnd/>
              <a:tailEnd/>
            </a:ln>
          </p:spPr>
          <p:txBody>
            <a:bodyPr/>
            <a:lstStyle/>
            <a:p>
              <a:pPr algn="ctr" defTabSz="775290">
                <a:defRPr/>
              </a:pPr>
              <a:endParaRPr lang="en-GB" sz="1526"/>
            </a:p>
          </p:txBody>
        </p:sp>
        <p:cxnSp>
          <p:nvCxnSpPr>
            <p:cNvPr id="403" name="Straight Connector 402">
              <a:extLst>
                <a:ext uri="{FF2B5EF4-FFF2-40B4-BE49-F238E27FC236}">
                  <a16:creationId xmlns:a16="http://schemas.microsoft.com/office/drawing/2014/main" id="{F0EC0AF8-B11F-48D4-BF7A-866C69F6EE49}"/>
                </a:ext>
              </a:extLst>
            </p:cNvPr>
            <p:cNvCxnSpPr>
              <a:stCxn id="402" idx="0"/>
            </p:cNvCxnSpPr>
            <p:nvPr/>
          </p:nvCxnSpPr>
          <p:spPr>
            <a:xfrm>
              <a:off x="4963947" y="2786354"/>
              <a:ext cx="0" cy="12276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9379BDC7-E4B6-4B45-9950-7AE64B7D342A}"/>
                </a:ext>
              </a:extLst>
            </p:cNvPr>
            <p:cNvCxnSpPr>
              <a:endCxn id="402" idx="6"/>
            </p:cNvCxnSpPr>
            <p:nvPr/>
          </p:nvCxnSpPr>
          <p:spPr>
            <a:xfrm>
              <a:off x="4967483" y="2907840"/>
              <a:ext cx="118327" cy="0"/>
            </a:xfrm>
            <a:prstGeom prst="line">
              <a:avLst/>
            </a:prstGeom>
            <a:ln w="6350">
              <a:noFill/>
            </a:ln>
          </p:spPr>
          <p:style>
            <a:lnRef idx="1">
              <a:schemeClr val="accent1"/>
            </a:lnRef>
            <a:fillRef idx="0">
              <a:schemeClr val="accent1"/>
            </a:fillRef>
            <a:effectRef idx="0">
              <a:schemeClr val="accent1"/>
            </a:effectRef>
            <a:fontRef idx="minor">
              <a:schemeClr val="tx1"/>
            </a:fontRef>
          </p:style>
        </p:cxnSp>
      </p:grpSp>
      <p:cxnSp>
        <p:nvCxnSpPr>
          <p:cNvPr id="405" name="Straight Connector 404">
            <a:extLst>
              <a:ext uri="{FF2B5EF4-FFF2-40B4-BE49-F238E27FC236}">
                <a16:creationId xmlns:a16="http://schemas.microsoft.com/office/drawing/2014/main" id="{527C804C-88FF-45FA-8F47-F1417EA2FFE7}"/>
              </a:ext>
            </a:extLst>
          </p:cNvPr>
          <p:cNvCxnSpPr/>
          <p:nvPr/>
        </p:nvCxnSpPr>
        <p:spPr>
          <a:xfrm>
            <a:off x="948104" y="5404338"/>
            <a:ext cx="1090246"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06" name="Group 405">
            <a:extLst>
              <a:ext uri="{FF2B5EF4-FFF2-40B4-BE49-F238E27FC236}">
                <a16:creationId xmlns:a16="http://schemas.microsoft.com/office/drawing/2014/main" id="{9FA9FC0B-DAF7-4C4A-897A-BB9C014F0ACA}"/>
              </a:ext>
            </a:extLst>
          </p:cNvPr>
          <p:cNvGrpSpPr>
            <a:grpSpLocks/>
          </p:cNvGrpSpPr>
          <p:nvPr/>
        </p:nvGrpSpPr>
        <p:grpSpPr bwMode="auto">
          <a:xfrm rot="18024001">
            <a:off x="7586297" y="6018335"/>
            <a:ext cx="279888" cy="279888"/>
            <a:chOff x="4848224" y="2788443"/>
            <a:chExt cx="238134" cy="238134"/>
          </a:xfrm>
        </p:grpSpPr>
        <p:sp>
          <p:nvSpPr>
            <p:cNvPr id="407" name="Oval 406">
              <a:extLst>
                <a:ext uri="{FF2B5EF4-FFF2-40B4-BE49-F238E27FC236}">
                  <a16:creationId xmlns:a16="http://schemas.microsoft.com/office/drawing/2014/main" id="{FC55778F-684B-427E-8936-D21A1B5CBECC}"/>
                </a:ext>
              </a:extLst>
            </p:cNvPr>
            <p:cNvSpPr/>
            <p:nvPr/>
          </p:nvSpPr>
          <p:spPr>
            <a:xfrm>
              <a:off x="4848224" y="2788443"/>
              <a:ext cx="238134" cy="238134"/>
            </a:xfrm>
            <a:prstGeom prst="ellipse">
              <a:avLst/>
            </a:prstGeom>
            <a:noFill/>
            <a:ln w="9525" cap="rnd">
              <a:noFill/>
              <a:prstDash val="solid"/>
              <a:round/>
              <a:headEnd/>
              <a:tailEnd/>
            </a:ln>
          </p:spPr>
          <p:txBody>
            <a:bodyPr/>
            <a:lstStyle/>
            <a:p>
              <a:pPr algn="ctr" defTabSz="775290">
                <a:defRPr/>
              </a:pPr>
              <a:endParaRPr lang="en-GB" sz="1526"/>
            </a:p>
          </p:txBody>
        </p:sp>
        <p:cxnSp>
          <p:nvCxnSpPr>
            <p:cNvPr id="408" name="Straight Connector 407">
              <a:extLst>
                <a:ext uri="{FF2B5EF4-FFF2-40B4-BE49-F238E27FC236}">
                  <a16:creationId xmlns:a16="http://schemas.microsoft.com/office/drawing/2014/main" id="{BC24B76B-03AA-4EB5-A409-261AADE0911B}"/>
                </a:ext>
              </a:extLst>
            </p:cNvPr>
            <p:cNvCxnSpPr>
              <a:stCxn id="407" idx="0"/>
            </p:cNvCxnSpPr>
            <p:nvPr/>
          </p:nvCxnSpPr>
          <p:spPr>
            <a:xfrm>
              <a:off x="4967325" y="2787954"/>
              <a:ext cx="0" cy="12343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3447F0EC-B38F-4C46-877F-318791DC22F5}"/>
                </a:ext>
              </a:extLst>
            </p:cNvPr>
            <p:cNvCxnSpPr>
              <a:endCxn id="407" idx="6"/>
            </p:cNvCxnSpPr>
            <p:nvPr/>
          </p:nvCxnSpPr>
          <p:spPr>
            <a:xfrm>
              <a:off x="4970212" y="2905021"/>
              <a:ext cx="118443" cy="0"/>
            </a:xfrm>
            <a:prstGeom prst="line">
              <a:avLst/>
            </a:prstGeom>
            <a:ln w="6350">
              <a:noFill/>
            </a:ln>
          </p:spPr>
          <p:style>
            <a:lnRef idx="1">
              <a:schemeClr val="accent1"/>
            </a:lnRef>
            <a:fillRef idx="0">
              <a:schemeClr val="accent1"/>
            </a:fillRef>
            <a:effectRef idx="0">
              <a:schemeClr val="accent1"/>
            </a:effectRef>
            <a:fontRef idx="minor">
              <a:schemeClr val="tx1"/>
            </a:fontRef>
          </p:style>
        </p:cxnSp>
      </p:grpSp>
      <p:grpSp>
        <p:nvGrpSpPr>
          <p:cNvPr id="410" name="Group 409">
            <a:extLst>
              <a:ext uri="{FF2B5EF4-FFF2-40B4-BE49-F238E27FC236}">
                <a16:creationId xmlns:a16="http://schemas.microsoft.com/office/drawing/2014/main" id="{AA8917B6-38C7-46B9-A432-C2CECB909E5A}"/>
              </a:ext>
            </a:extLst>
          </p:cNvPr>
          <p:cNvGrpSpPr>
            <a:grpSpLocks/>
          </p:cNvGrpSpPr>
          <p:nvPr/>
        </p:nvGrpSpPr>
        <p:grpSpPr bwMode="auto">
          <a:xfrm>
            <a:off x="731228" y="5221166"/>
            <a:ext cx="317988" cy="317988"/>
            <a:chOff x="765886" y="5370579"/>
            <a:chExt cx="344419" cy="344017"/>
          </a:xfrm>
        </p:grpSpPr>
        <p:grpSp>
          <p:nvGrpSpPr>
            <p:cNvPr id="30132" name="Group 410">
              <a:extLst>
                <a:ext uri="{FF2B5EF4-FFF2-40B4-BE49-F238E27FC236}">
                  <a16:creationId xmlns:a16="http://schemas.microsoft.com/office/drawing/2014/main" id="{09A0B2EC-2375-487B-A307-9FDA4EDCDF40}"/>
                </a:ext>
              </a:extLst>
            </p:cNvPr>
            <p:cNvGrpSpPr>
              <a:grpSpLocks/>
            </p:cNvGrpSpPr>
            <p:nvPr/>
          </p:nvGrpSpPr>
          <p:grpSpPr bwMode="auto">
            <a:xfrm>
              <a:off x="765886" y="5370579"/>
              <a:ext cx="344419" cy="344017"/>
              <a:chOff x="765886" y="5370579"/>
              <a:chExt cx="344419" cy="344017"/>
            </a:xfrm>
          </p:grpSpPr>
          <p:grpSp>
            <p:nvGrpSpPr>
              <p:cNvPr id="30135" name="Group 413">
                <a:extLst>
                  <a:ext uri="{FF2B5EF4-FFF2-40B4-BE49-F238E27FC236}">
                    <a16:creationId xmlns:a16="http://schemas.microsoft.com/office/drawing/2014/main" id="{1E9782AA-DB1F-47C7-8A8E-77E8CD4B1ED0}"/>
                  </a:ext>
                </a:extLst>
              </p:cNvPr>
              <p:cNvGrpSpPr>
                <a:grpSpLocks/>
              </p:cNvGrpSpPr>
              <p:nvPr/>
            </p:nvGrpSpPr>
            <p:grpSpPr bwMode="auto">
              <a:xfrm>
                <a:off x="765886" y="5370579"/>
                <a:ext cx="344419" cy="344017"/>
                <a:chOff x="765886" y="5370579"/>
                <a:chExt cx="344419" cy="344017"/>
              </a:xfrm>
            </p:grpSpPr>
            <p:sp>
              <p:nvSpPr>
                <p:cNvPr id="416" name="Freeform 2185">
                  <a:extLst>
                    <a:ext uri="{FF2B5EF4-FFF2-40B4-BE49-F238E27FC236}">
                      <a16:creationId xmlns:a16="http://schemas.microsoft.com/office/drawing/2014/main" id="{4F4B278E-8B27-435B-96E8-509CB11F34AC}"/>
                    </a:ext>
                  </a:extLst>
                </p:cNvPr>
                <p:cNvSpPr>
                  <a:spLocks noEditPoints="1"/>
                </p:cNvSpPr>
                <p:nvPr/>
              </p:nvSpPr>
              <p:spPr bwMode="auto">
                <a:xfrm>
                  <a:off x="765886"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417" name="Donut 416">
                  <a:extLst>
                    <a:ext uri="{FF2B5EF4-FFF2-40B4-BE49-F238E27FC236}">
                      <a16:creationId xmlns:a16="http://schemas.microsoft.com/office/drawing/2014/main" id="{36A473B0-2EB8-4413-9416-479DDF6ACCB3}"/>
                    </a:ext>
                  </a:extLst>
                </p:cNvPr>
                <p:cNvSpPr/>
                <p:nvPr/>
              </p:nvSpPr>
              <p:spPr>
                <a:xfrm>
                  <a:off x="792868" y="5399115"/>
                  <a:ext cx="293630" cy="28218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grpSp>
          <p:sp>
            <p:nvSpPr>
              <p:cNvPr id="415" name="Oval 414">
                <a:extLst>
                  <a:ext uri="{FF2B5EF4-FFF2-40B4-BE49-F238E27FC236}">
                    <a16:creationId xmlns:a16="http://schemas.microsoft.com/office/drawing/2014/main" id="{264A06DF-95D7-4900-A134-081F003F9E76}"/>
                  </a:ext>
                </a:extLst>
              </p:cNvPr>
              <p:cNvSpPr/>
              <p:nvPr/>
            </p:nvSpPr>
            <p:spPr>
              <a:xfrm>
                <a:off x="899210" y="5503747"/>
                <a:ext cx="77772" cy="77681"/>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grpSp>
        <p:cxnSp>
          <p:nvCxnSpPr>
            <p:cNvPr id="412" name="Straight Connector 411">
              <a:extLst>
                <a:ext uri="{FF2B5EF4-FFF2-40B4-BE49-F238E27FC236}">
                  <a16:creationId xmlns:a16="http://schemas.microsoft.com/office/drawing/2014/main" id="{4C52DCD8-50CF-4D82-836C-51D522EA899D}"/>
                </a:ext>
              </a:extLst>
            </p:cNvPr>
            <p:cNvCxnSpPr>
              <a:stCxn id="417" idx="2"/>
              <a:endCxn id="417" idx="6"/>
            </p:cNvCxnSpPr>
            <p:nvPr/>
          </p:nvCxnSpPr>
          <p:spPr>
            <a:xfrm>
              <a:off x="792868" y="5540209"/>
              <a:ext cx="29363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76304564-F281-419D-83BC-3076CC07CC66}"/>
                </a:ext>
              </a:extLst>
            </p:cNvPr>
            <p:cNvCxnSpPr>
              <a:stCxn id="417" idx="0"/>
              <a:endCxn id="417" idx="4"/>
            </p:cNvCxnSpPr>
            <p:nvPr/>
          </p:nvCxnSpPr>
          <p:spPr>
            <a:xfrm>
              <a:off x="940477" y="5399115"/>
              <a:ext cx="0" cy="282189"/>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18" name="Group 417">
            <a:extLst>
              <a:ext uri="{FF2B5EF4-FFF2-40B4-BE49-F238E27FC236}">
                <a16:creationId xmlns:a16="http://schemas.microsoft.com/office/drawing/2014/main" id="{F1302E9E-5311-45F1-BA49-3A66553CF578}"/>
              </a:ext>
            </a:extLst>
          </p:cNvPr>
          <p:cNvGrpSpPr>
            <a:grpSpLocks/>
          </p:cNvGrpSpPr>
          <p:nvPr/>
        </p:nvGrpSpPr>
        <p:grpSpPr bwMode="auto">
          <a:xfrm>
            <a:off x="1383323" y="5221166"/>
            <a:ext cx="317989" cy="317988"/>
            <a:chOff x="1498631" y="5370579"/>
            <a:chExt cx="344419" cy="344017"/>
          </a:xfrm>
        </p:grpSpPr>
        <p:grpSp>
          <p:nvGrpSpPr>
            <p:cNvPr id="30124" name="Group 418">
              <a:extLst>
                <a:ext uri="{FF2B5EF4-FFF2-40B4-BE49-F238E27FC236}">
                  <a16:creationId xmlns:a16="http://schemas.microsoft.com/office/drawing/2014/main" id="{82273FAA-55BE-49F4-A511-2C53DBFCB013}"/>
                </a:ext>
              </a:extLst>
            </p:cNvPr>
            <p:cNvGrpSpPr>
              <a:grpSpLocks/>
            </p:cNvGrpSpPr>
            <p:nvPr/>
          </p:nvGrpSpPr>
          <p:grpSpPr bwMode="auto">
            <a:xfrm>
              <a:off x="1498631" y="5370579"/>
              <a:ext cx="344419" cy="344017"/>
              <a:chOff x="1498631" y="5370579"/>
              <a:chExt cx="344419" cy="344017"/>
            </a:xfrm>
          </p:grpSpPr>
          <p:grpSp>
            <p:nvGrpSpPr>
              <p:cNvPr id="30127" name="Group 421">
                <a:extLst>
                  <a:ext uri="{FF2B5EF4-FFF2-40B4-BE49-F238E27FC236}">
                    <a16:creationId xmlns:a16="http://schemas.microsoft.com/office/drawing/2014/main" id="{BBAD61A0-4715-47D8-B288-7F7298CB523F}"/>
                  </a:ext>
                </a:extLst>
              </p:cNvPr>
              <p:cNvGrpSpPr>
                <a:grpSpLocks/>
              </p:cNvGrpSpPr>
              <p:nvPr/>
            </p:nvGrpSpPr>
            <p:grpSpPr bwMode="auto">
              <a:xfrm>
                <a:off x="1498631" y="5370579"/>
                <a:ext cx="344419" cy="344017"/>
                <a:chOff x="1403624" y="5370579"/>
                <a:chExt cx="344419" cy="344017"/>
              </a:xfrm>
            </p:grpSpPr>
            <p:sp>
              <p:nvSpPr>
                <p:cNvPr id="424" name="Oval 423">
                  <a:extLst>
                    <a:ext uri="{FF2B5EF4-FFF2-40B4-BE49-F238E27FC236}">
                      <a16:creationId xmlns:a16="http://schemas.microsoft.com/office/drawing/2014/main" id="{9BAC8701-B1A3-476D-83E2-6F6AD816317C}"/>
                    </a:ext>
                  </a:extLst>
                </p:cNvPr>
                <p:cNvSpPr/>
                <p:nvPr/>
              </p:nvSpPr>
              <p:spPr>
                <a:xfrm>
                  <a:off x="1527424" y="5495820"/>
                  <a:ext cx="93644" cy="91949"/>
                </a:xfrm>
                <a:prstGeom prst="ellipse">
                  <a:avLst/>
                </a:prstGeom>
                <a:solidFill>
                  <a:schemeClr val="tx1">
                    <a:lumMod val="65000"/>
                    <a:lumOff val="3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425" name="Freeform 2185">
                  <a:extLst>
                    <a:ext uri="{FF2B5EF4-FFF2-40B4-BE49-F238E27FC236}">
                      <a16:creationId xmlns:a16="http://schemas.microsoft.com/office/drawing/2014/main" id="{DCADD8F2-6E95-4E38-8FB7-03EC882FC59B}"/>
                    </a:ext>
                  </a:extLst>
                </p:cNvPr>
                <p:cNvSpPr>
                  <a:spLocks noEditPoints="1"/>
                </p:cNvSpPr>
                <p:nvPr/>
              </p:nvSpPr>
              <p:spPr bwMode="auto">
                <a:xfrm>
                  <a:off x="1403624"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426" name="Donut 425">
                  <a:extLst>
                    <a:ext uri="{FF2B5EF4-FFF2-40B4-BE49-F238E27FC236}">
                      <a16:creationId xmlns:a16="http://schemas.microsoft.com/office/drawing/2014/main" id="{F10B9B3F-BD04-4C6E-BF0A-8D5D2A0DD1FC}"/>
                    </a:ext>
                  </a:extLst>
                </p:cNvPr>
                <p:cNvSpPr/>
                <p:nvPr/>
              </p:nvSpPr>
              <p:spPr>
                <a:xfrm>
                  <a:off x="1425845" y="5399115"/>
                  <a:ext cx="292041" cy="28218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grpSp>
          <p:sp>
            <p:nvSpPr>
              <p:cNvPr id="423" name="Oval 422">
                <a:extLst>
                  <a:ext uri="{FF2B5EF4-FFF2-40B4-BE49-F238E27FC236}">
                    <a16:creationId xmlns:a16="http://schemas.microsoft.com/office/drawing/2014/main" id="{8E5A7FD3-A6AF-4816-A7EC-2B2E399EE363}"/>
                  </a:ext>
                </a:extLst>
              </p:cNvPr>
              <p:cNvSpPr/>
              <p:nvPr/>
            </p:nvSpPr>
            <p:spPr>
              <a:xfrm>
                <a:off x="1625606" y="5503747"/>
                <a:ext cx="76185" cy="77681"/>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grpSp>
        <p:cxnSp>
          <p:nvCxnSpPr>
            <p:cNvPr id="420" name="Straight Connector 419">
              <a:extLst>
                <a:ext uri="{FF2B5EF4-FFF2-40B4-BE49-F238E27FC236}">
                  <a16:creationId xmlns:a16="http://schemas.microsoft.com/office/drawing/2014/main" id="{7A8A3B3A-F23F-4461-9778-398143F7A4F1}"/>
                </a:ext>
              </a:extLst>
            </p:cNvPr>
            <p:cNvCxnSpPr>
              <a:stCxn id="425" idx="7"/>
              <a:endCxn id="426" idx="4"/>
            </p:cNvCxnSpPr>
            <p:nvPr/>
          </p:nvCxnSpPr>
          <p:spPr>
            <a:xfrm flipH="1">
              <a:off x="1666872" y="5403871"/>
              <a:ext cx="4762" cy="277434"/>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FFD94420-2776-49CF-9001-3C2E3D1C74AB}"/>
                </a:ext>
              </a:extLst>
            </p:cNvPr>
            <p:cNvCxnSpPr>
              <a:stCxn id="426" idx="2"/>
              <a:endCxn id="426" idx="6"/>
            </p:cNvCxnSpPr>
            <p:nvPr/>
          </p:nvCxnSpPr>
          <p:spPr>
            <a:xfrm>
              <a:off x="1520852" y="5540209"/>
              <a:ext cx="29204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7" name="Group 426">
            <a:extLst>
              <a:ext uri="{FF2B5EF4-FFF2-40B4-BE49-F238E27FC236}">
                <a16:creationId xmlns:a16="http://schemas.microsoft.com/office/drawing/2014/main" id="{7314BCA7-B892-4EEB-A7C4-8D14ACA63F6A}"/>
              </a:ext>
            </a:extLst>
          </p:cNvPr>
          <p:cNvGrpSpPr>
            <a:grpSpLocks/>
          </p:cNvGrpSpPr>
          <p:nvPr/>
        </p:nvGrpSpPr>
        <p:grpSpPr bwMode="auto">
          <a:xfrm>
            <a:off x="2060331" y="5221166"/>
            <a:ext cx="317989" cy="317988"/>
            <a:chOff x="2231376" y="5370579"/>
            <a:chExt cx="344419" cy="344017"/>
          </a:xfrm>
        </p:grpSpPr>
        <p:grpSp>
          <p:nvGrpSpPr>
            <p:cNvPr id="30117" name="Group 427">
              <a:extLst>
                <a:ext uri="{FF2B5EF4-FFF2-40B4-BE49-F238E27FC236}">
                  <a16:creationId xmlns:a16="http://schemas.microsoft.com/office/drawing/2014/main" id="{927F2AB8-BEA2-43D7-8467-F4F90490607D}"/>
                </a:ext>
              </a:extLst>
            </p:cNvPr>
            <p:cNvGrpSpPr>
              <a:grpSpLocks/>
            </p:cNvGrpSpPr>
            <p:nvPr/>
          </p:nvGrpSpPr>
          <p:grpSpPr bwMode="auto">
            <a:xfrm>
              <a:off x="2231376" y="5370579"/>
              <a:ext cx="344419" cy="344017"/>
              <a:chOff x="2231376" y="5370579"/>
              <a:chExt cx="344419" cy="344017"/>
            </a:xfrm>
          </p:grpSpPr>
          <p:grpSp>
            <p:nvGrpSpPr>
              <p:cNvPr id="30120" name="Group 430">
                <a:extLst>
                  <a:ext uri="{FF2B5EF4-FFF2-40B4-BE49-F238E27FC236}">
                    <a16:creationId xmlns:a16="http://schemas.microsoft.com/office/drawing/2014/main" id="{11BDB8C6-70A9-4C64-8B47-EF5FE6170750}"/>
                  </a:ext>
                </a:extLst>
              </p:cNvPr>
              <p:cNvGrpSpPr>
                <a:grpSpLocks/>
              </p:cNvGrpSpPr>
              <p:nvPr/>
            </p:nvGrpSpPr>
            <p:grpSpPr bwMode="auto">
              <a:xfrm>
                <a:off x="2231376" y="5370579"/>
                <a:ext cx="344419" cy="344017"/>
                <a:chOff x="2041362" y="5370579"/>
                <a:chExt cx="344419" cy="344017"/>
              </a:xfrm>
            </p:grpSpPr>
            <p:sp>
              <p:nvSpPr>
                <p:cNvPr id="433" name="Freeform 2185">
                  <a:extLst>
                    <a:ext uri="{FF2B5EF4-FFF2-40B4-BE49-F238E27FC236}">
                      <a16:creationId xmlns:a16="http://schemas.microsoft.com/office/drawing/2014/main" id="{DDCAC263-B803-4597-AEDC-16644E7CE941}"/>
                    </a:ext>
                  </a:extLst>
                </p:cNvPr>
                <p:cNvSpPr>
                  <a:spLocks noEditPoints="1"/>
                </p:cNvSpPr>
                <p:nvPr/>
              </p:nvSpPr>
              <p:spPr bwMode="auto">
                <a:xfrm>
                  <a:off x="2041362"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434" name="Donut 433">
                  <a:extLst>
                    <a:ext uri="{FF2B5EF4-FFF2-40B4-BE49-F238E27FC236}">
                      <a16:creationId xmlns:a16="http://schemas.microsoft.com/office/drawing/2014/main" id="{38079154-7B29-4262-92EA-0C8A66928190}"/>
                    </a:ext>
                  </a:extLst>
                </p:cNvPr>
                <p:cNvSpPr/>
                <p:nvPr/>
              </p:nvSpPr>
              <p:spPr>
                <a:xfrm>
                  <a:off x="2066757" y="5399115"/>
                  <a:ext cx="292041" cy="28218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grpSp>
          <p:sp>
            <p:nvSpPr>
              <p:cNvPr id="432" name="Oval 431">
                <a:extLst>
                  <a:ext uri="{FF2B5EF4-FFF2-40B4-BE49-F238E27FC236}">
                    <a16:creationId xmlns:a16="http://schemas.microsoft.com/office/drawing/2014/main" id="{E4C6C97C-FC36-4341-AB1D-BD3BB8031C1C}"/>
                  </a:ext>
                </a:extLst>
              </p:cNvPr>
              <p:cNvSpPr/>
              <p:nvPr/>
            </p:nvSpPr>
            <p:spPr>
              <a:xfrm>
                <a:off x="2364699" y="5503747"/>
                <a:ext cx="77772" cy="77681"/>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grpSp>
        <p:cxnSp>
          <p:nvCxnSpPr>
            <p:cNvPr id="429" name="Straight Connector 428">
              <a:extLst>
                <a:ext uri="{FF2B5EF4-FFF2-40B4-BE49-F238E27FC236}">
                  <a16:creationId xmlns:a16="http://schemas.microsoft.com/office/drawing/2014/main" id="{79B453CC-F8D4-45FC-A13A-D511217EE849}"/>
                </a:ext>
              </a:extLst>
            </p:cNvPr>
            <p:cNvCxnSpPr>
              <a:stCxn id="434" idx="2"/>
              <a:endCxn id="434" idx="6"/>
            </p:cNvCxnSpPr>
            <p:nvPr/>
          </p:nvCxnSpPr>
          <p:spPr>
            <a:xfrm>
              <a:off x="2256771" y="5540209"/>
              <a:ext cx="29204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B7546415-8516-4707-A76D-51BACDF1CBE4}"/>
                </a:ext>
              </a:extLst>
            </p:cNvPr>
            <p:cNvCxnSpPr>
              <a:stCxn id="434" idx="0"/>
              <a:endCxn id="434" idx="4"/>
            </p:cNvCxnSpPr>
            <p:nvPr/>
          </p:nvCxnSpPr>
          <p:spPr>
            <a:xfrm>
              <a:off x="2402792" y="5399115"/>
              <a:ext cx="0" cy="282189"/>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35" name="Group 434">
            <a:extLst>
              <a:ext uri="{FF2B5EF4-FFF2-40B4-BE49-F238E27FC236}">
                <a16:creationId xmlns:a16="http://schemas.microsoft.com/office/drawing/2014/main" id="{78C08D65-5B60-428C-A079-84750FB4F01D}"/>
              </a:ext>
            </a:extLst>
          </p:cNvPr>
          <p:cNvGrpSpPr>
            <a:grpSpLocks/>
          </p:cNvGrpSpPr>
          <p:nvPr/>
        </p:nvGrpSpPr>
        <p:grpSpPr bwMode="auto">
          <a:xfrm>
            <a:off x="2376854" y="5221166"/>
            <a:ext cx="317989" cy="317988"/>
            <a:chOff x="2575442" y="5370579"/>
            <a:chExt cx="344419" cy="344017"/>
          </a:xfrm>
        </p:grpSpPr>
        <p:grpSp>
          <p:nvGrpSpPr>
            <p:cNvPr id="30109" name="Group 435">
              <a:extLst>
                <a:ext uri="{FF2B5EF4-FFF2-40B4-BE49-F238E27FC236}">
                  <a16:creationId xmlns:a16="http://schemas.microsoft.com/office/drawing/2014/main" id="{DC35BD86-9693-4868-A767-EB31EE6D584F}"/>
                </a:ext>
              </a:extLst>
            </p:cNvPr>
            <p:cNvGrpSpPr>
              <a:grpSpLocks/>
            </p:cNvGrpSpPr>
            <p:nvPr/>
          </p:nvGrpSpPr>
          <p:grpSpPr bwMode="auto">
            <a:xfrm>
              <a:off x="2575442" y="5370579"/>
              <a:ext cx="344419" cy="344017"/>
              <a:chOff x="2575442" y="5370579"/>
              <a:chExt cx="344419" cy="344017"/>
            </a:xfrm>
          </p:grpSpPr>
          <p:grpSp>
            <p:nvGrpSpPr>
              <p:cNvPr id="30112" name="Group 438">
                <a:extLst>
                  <a:ext uri="{FF2B5EF4-FFF2-40B4-BE49-F238E27FC236}">
                    <a16:creationId xmlns:a16="http://schemas.microsoft.com/office/drawing/2014/main" id="{38F954FB-BE5F-49AE-9CE5-9C8445D883DD}"/>
                  </a:ext>
                </a:extLst>
              </p:cNvPr>
              <p:cNvGrpSpPr>
                <a:grpSpLocks/>
              </p:cNvGrpSpPr>
              <p:nvPr/>
            </p:nvGrpSpPr>
            <p:grpSpPr bwMode="auto">
              <a:xfrm>
                <a:off x="2575442" y="5370579"/>
                <a:ext cx="344419" cy="344017"/>
                <a:chOff x="2575442" y="5370579"/>
                <a:chExt cx="344419" cy="344017"/>
              </a:xfrm>
            </p:grpSpPr>
            <p:sp>
              <p:nvSpPr>
                <p:cNvPr id="441" name="Freeform 2185">
                  <a:extLst>
                    <a:ext uri="{FF2B5EF4-FFF2-40B4-BE49-F238E27FC236}">
                      <a16:creationId xmlns:a16="http://schemas.microsoft.com/office/drawing/2014/main" id="{74D320D2-3834-4737-9949-DC06A6D9C474}"/>
                    </a:ext>
                  </a:extLst>
                </p:cNvPr>
                <p:cNvSpPr>
                  <a:spLocks noEditPoints="1"/>
                </p:cNvSpPr>
                <p:nvPr/>
              </p:nvSpPr>
              <p:spPr bwMode="auto">
                <a:xfrm>
                  <a:off x="2575442"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442" name="Oval 441">
                  <a:extLst>
                    <a:ext uri="{FF2B5EF4-FFF2-40B4-BE49-F238E27FC236}">
                      <a16:creationId xmlns:a16="http://schemas.microsoft.com/office/drawing/2014/main" id="{7A9BA8D4-3A0D-4FA3-B57A-028F25DC3A5B}"/>
                    </a:ext>
                  </a:extLst>
                </p:cNvPr>
                <p:cNvSpPr/>
                <p:nvPr/>
              </p:nvSpPr>
              <p:spPr>
                <a:xfrm>
                  <a:off x="2699242" y="5495820"/>
                  <a:ext cx="93644" cy="91949"/>
                </a:xfrm>
                <a:prstGeom prst="ellipse">
                  <a:avLst/>
                </a:prstGeom>
                <a:solidFill>
                  <a:schemeClr val="tx1">
                    <a:lumMod val="65000"/>
                    <a:lumOff val="3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443" name="Donut 442">
                  <a:extLst>
                    <a:ext uri="{FF2B5EF4-FFF2-40B4-BE49-F238E27FC236}">
                      <a16:creationId xmlns:a16="http://schemas.microsoft.com/office/drawing/2014/main" id="{743B2338-906A-4242-8103-0A3A56E4A296}"/>
                    </a:ext>
                  </a:extLst>
                </p:cNvPr>
                <p:cNvSpPr/>
                <p:nvPr/>
              </p:nvSpPr>
              <p:spPr>
                <a:xfrm>
                  <a:off x="2600837" y="5399115"/>
                  <a:ext cx="292041" cy="28218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grpSp>
          <p:sp>
            <p:nvSpPr>
              <p:cNvPr id="440" name="Oval 439">
                <a:extLst>
                  <a:ext uri="{FF2B5EF4-FFF2-40B4-BE49-F238E27FC236}">
                    <a16:creationId xmlns:a16="http://schemas.microsoft.com/office/drawing/2014/main" id="{14ED3D90-5B52-4F9C-8FFA-FF753049ABF8}"/>
                  </a:ext>
                </a:extLst>
              </p:cNvPr>
              <p:cNvSpPr/>
              <p:nvPr/>
            </p:nvSpPr>
            <p:spPr>
              <a:xfrm>
                <a:off x="2707179" y="5503747"/>
                <a:ext cx="77771" cy="77681"/>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grpSp>
        <p:cxnSp>
          <p:nvCxnSpPr>
            <p:cNvPr id="437" name="Straight Connector 436">
              <a:extLst>
                <a:ext uri="{FF2B5EF4-FFF2-40B4-BE49-F238E27FC236}">
                  <a16:creationId xmlns:a16="http://schemas.microsoft.com/office/drawing/2014/main" id="{278BF224-83C6-4488-8CF8-C92EBCCCC00C}"/>
                </a:ext>
              </a:extLst>
            </p:cNvPr>
            <p:cNvCxnSpPr>
              <a:stCxn id="443" idx="0"/>
              <a:endCxn id="441" idx="5"/>
            </p:cNvCxnSpPr>
            <p:nvPr/>
          </p:nvCxnSpPr>
          <p:spPr>
            <a:xfrm>
              <a:off x="2746858" y="5399115"/>
              <a:ext cx="1588" cy="282189"/>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BEE6BD3D-F172-422B-85E2-C43D124EEECB}"/>
                </a:ext>
              </a:extLst>
            </p:cNvPr>
            <p:cNvCxnSpPr>
              <a:stCxn id="443" idx="2"/>
              <a:endCxn id="443" idx="6"/>
            </p:cNvCxnSpPr>
            <p:nvPr/>
          </p:nvCxnSpPr>
          <p:spPr>
            <a:xfrm>
              <a:off x="2600837" y="5540209"/>
              <a:ext cx="29204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44" name="Group 4">
            <a:extLst>
              <a:ext uri="{FF2B5EF4-FFF2-40B4-BE49-F238E27FC236}">
                <a16:creationId xmlns:a16="http://schemas.microsoft.com/office/drawing/2014/main" id="{ADE1B919-B6ED-4D11-84CC-87DBA9DB052E}"/>
              </a:ext>
            </a:extLst>
          </p:cNvPr>
          <p:cNvGrpSpPr>
            <a:grpSpLocks noChangeAspect="1"/>
          </p:cNvGrpSpPr>
          <p:nvPr/>
        </p:nvGrpSpPr>
        <p:grpSpPr bwMode="auto">
          <a:xfrm>
            <a:off x="3531577" y="5971443"/>
            <a:ext cx="521677" cy="524608"/>
            <a:chOff x="671" y="675"/>
            <a:chExt cx="1158" cy="1159"/>
          </a:xfrm>
        </p:grpSpPr>
        <p:sp>
          <p:nvSpPr>
            <p:cNvPr id="445" name="AutoShape 3">
              <a:extLst>
                <a:ext uri="{FF2B5EF4-FFF2-40B4-BE49-F238E27FC236}">
                  <a16:creationId xmlns:a16="http://schemas.microsoft.com/office/drawing/2014/main" id="{6826C9C7-DC83-4714-A506-9BF81ECB1A30}"/>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446" name="Freeform 5">
              <a:extLst>
                <a:ext uri="{FF2B5EF4-FFF2-40B4-BE49-F238E27FC236}">
                  <a16:creationId xmlns:a16="http://schemas.microsoft.com/office/drawing/2014/main" id="{8527B9F4-4844-401C-80A7-E9F8B8B5E0CA}"/>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447" name="Oval 6">
              <a:extLst>
                <a:ext uri="{FF2B5EF4-FFF2-40B4-BE49-F238E27FC236}">
                  <a16:creationId xmlns:a16="http://schemas.microsoft.com/office/drawing/2014/main" id="{ECBF30B4-2CFF-4B82-A74F-B821FBEA2B78}"/>
                </a:ext>
              </a:extLst>
            </p:cNvPr>
            <p:cNvSpPr>
              <a:spLocks noChangeArrowheads="1"/>
            </p:cNvSpPr>
            <p:nvPr/>
          </p:nvSpPr>
          <p:spPr bwMode="auto">
            <a:xfrm>
              <a:off x="944" y="947"/>
              <a:ext cx="608" cy="615"/>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448" name="Group 4">
            <a:extLst>
              <a:ext uri="{FF2B5EF4-FFF2-40B4-BE49-F238E27FC236}">
                <a16:creationId xmlns:a16="http://schemas.microsoft.com/office/drawing/2014/main" id="{8EC6D936-B333-413E-9E12-6745809A1259}"/>
              </a:ext>
            </a:extLst>
          </p:cNvPr>
          <p:cNvGrpSpPr>
            <a:grpSpLocks noChangeAspect="1"/>
          </p:cNvGrpSpPr>
          <p:nvPr/>
        </p:nvGrpSpPr>
        <p:grpSpPr bwMode="auto">
          <a:xfrm>
            <a:off x="3950678" y="5842490"/>
            <a:ext cx="260838" cy="260838"/>
            <a:chOff x="671" y="675"/>
            <a:chExt cx="1158" cy="1159"/>
          </a:xfrm>
        </p:grpSpPr>
        <p:sp>
          <p:nvSpPr>
            <p:cNvPr id="449" name="AutoShape 3">
              <a:extLst>
                <a:ext uri="{FF2B5EF4-FFF2-40B4-BE49-F238E27FC236}">
                  <a16:creationId xmlns:a16="http://schemas.microsoft.com/office/drawing/2014/main" id="{B6FABA77-6BD8-44F9-9B11-5290978E26F6}"/>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450" name="Freeform 5">
              <a:extLst>
                <a:ext uri="{FF2B5EF4-FFF2-40B4-BE49-F238E27FC236}">
                  <a16:creationId xmlns:a16="http://schemas.microsoft.com/office/drawing/2014/main" id="{92AE66F9-AA23-4B81-A1F1-62A6C1522E35}"/>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451" name="Oval 6">
              <a:extLst>
                <a:ext uri="{FF2B5EF4-FFF2-40B4-BE49-F238E27FC236}">
                  <a16:creationId xmlns:a16="http://schemas.microsoft.com/office/drawing/2014/main" id="{699F3768-4A77-4E54-8D7C-AF4A72F99CEC}"/>
                </a:ext>
              </a:extLst>
            </p:cNvPr>
            <p:cNvSpPr>
              <a:spLocks noChangeArrowheads="1"/>
            </p:cNvSpPr>
            <p:nvPr/>
          </p:nvSpPr>
          <p:spPr bwMode="auto">
            <a:xfrm>
              <a:off x="944" y="948"/>
              <a:ext cx="612" cy="612"/>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452" name="Group 4">
            <a:extLst>
              <a:ext uri="{FF2B5EF4-FFF2-40B4-BE49-F238E27FC236}">
                <a16:creationId xmlns:a16="http://schemas.microsoft.com/office/drawing/2014/main" id="{31006447-ABE8-4CB9-B3EE-12658A631580}"/>
              </a:ext>
            </a:extLst>
          </p:cNvPr>
          <p:cNvGrpSpPr>
            <a:grpSpLocks noChangeAspect="1"/>
          </p:cNvGrpSpPr>
          <p:nvPr/>
        </p:nvGrpSpPr>
        <p:grpSpPr bwMode="auto">
          <a:xfrm>
            <a:off x="4037136" y="6249866"/>
            <a:ext cx="200757" cy="200757"/>
            <a:chOff x="671" y="675"/>
            <a:chExt cx="1158" cy="1159"/>
          </a:xfrm>
        </p:grpSpPr>
        <p:sp>
          <p:nvSpPr>
            <p:cNvPr id="453" name="AutoShape 3">
              <a:extLst>
                <a:ext uri="{FF2B5EF4-FFF2-40B4-BE49-F238E27FC236}">
                  <a16:creationId xmlns:a16="http://schemas.microsoft.com/office/drawing/2014/main" id="{3E0C7366-231D-4444-8FF0-DEE0F94E85B8}"/>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454" name="Freeform 5">
              <a:extLst>
                <a:ext uri="{FF2B5EF4-FFF2-40B4-BE49-F238E27FC236}">
                  <a16:creationId xmlns:a16="http://schemas.microsoft.com/office/drawing/2014/main" id="{4F5025D8-4C51-45EC-8FE3-58AE38A8A0BE}"/>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455" name="Oval 6">
              <a:extLst>
                <a:ext uri="{FF2B5EF4-FFF2-40B4-BE49-F238E27FC236}">
                  <a16:creationId xmlns:a16="http://schemas.microsoft.com/office/drawing/2014/main" id="{56CE05F4-14F9-49E3-AEA9-CB1FA327DF06}"/>
                </a:ext>
              </a:extLst>
            </p:cNvPr>
            <p:cNvSpPr>
              <a:spLocks noChangeArrowheads="1"/>
            </p:cNvSpPr>
            <p:nvPr/>
          </p:nvSpPr>
          <p:spPr bwMode="auto">
            <a:xfrm>
              <a:off x="941" y="946"/>
              <a:ext cx="609" cy="61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456" name="Group 4">
            <a:extLst>
              <a:ext uri="{FF2B5EF4-FFF2-40B4-BE49-F238E27FC236}">
                <a16:creationId xmlns:a16="http://schemas.microsoft.com/office/drawing/2014/main" id="{921CC943-D66F-4552-8EF8-B1D434C19E3F}"/>
              </a:ext>
            </a:extLst>
          </p:cNvPr>
          <p:cNvGrpSpPr>
            <a:grpSpLocks noChangeAspect="1"/>
          </p:cNvGrpSpPr>
          <p:nvPr/>
        </p:nvGrpSpPr>
        <p:grpSpPr bwMode="auto">
          <a:xfrm>
            <a:off x="4210051" y="5936274"/>
            <a:ext cx="200757" cy="202223"/>
            <a:chOff x="671" y="675"/>
            <a:chExt cx="1158" cy="1159"/>
          </a:xfrm>
        </p:grpSpPr>
        <p:sp>
          <p:nvSpPr>
            <p:cNvPr id="457" name="AutoShape 3">
              <a:extLst>
                <a:ext uri="{FF2B5EF4-FFF2-40B4-BE49-F238E27FC236}">
                  <a16:creationId xmlns:a16="http://schemas.microsoft.com/office/drawing/2014/main" id="{2C3003C2-ECBC-453E-BE05-7E3481685BAF}"/>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458" name="Freeform 5">
              <a:extLst>
                <a:ext uri="{FF2B5EF4-FFF2-40B4-BE49-F238E27FC236}">
                  <a16:creationId xmlns:a16="http://schemas.microsoft.com/office/drawing/2014/main" id="{F4CA448C-9034-4C9B-ADA9-D368D49F2538}"/>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459" name="Oval 6">
              <a:extLst>
                <a:ext uri="{FF2B5EF4-FFF2-40B4-BE49-F238E27FC236}">
                  <a16:creationId xmlns:a16="http://schemas.microsoft.com/office/drawing/2014/main" id="{8CB743CD-DF5D-4EF0-AEFE-2FC9E935283A}"/>
                </a:ext>
              </a:extLst>
            </p:cNvPr>
            <p:cNvSpPr>
              <a:spLocks noChangeArrowheads="1"/>
            </p:cNvSpPr>
            <p:nvPr/>
          </p:nvSpPr>
          <p:spPr bwMode="auto">
            <a:xfrm>
              <a:off x="941" y="952"/>
              <a:ext cx="609" cy="605"/>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460" name="Group 4">
            <a:extLst>
              <a:ext uri="{FF2B5EF4-FFF2-40B4-BE49-F238E27FC236}">
                <a16:creationId xmlns:a16="http://schemas.microsoft.com/office/drawing/2014/main" id="{75FC59A0-51ED-49EB-BF26-70DDDF971854}"/>
              </a:ext>
            </a:extLst>
          </p:cNvPr>
          <p:cNvGrpSpPr>
            <a:grpSpLocks noChangeAspect="1"/>
          </p:cNvGrpSpPr>
          <p:nvPr/>
        </p:nvGrpSpPr>
        <p:grpSpPr bwMode="auto">
          <a:xfrm>
            <a:off x="4375639" y="6244004"/>
            <a:ext cx="252046" cy="250580"/>
            <a:chOff x="671" y="675"/>
            <a:chExt cx="1158" cy="1159"/>
          </a:xfrm>
        </p:grpSpPr>
        <p:sp>
          <p:nvSpPr>
            <p:cNvPr id="461" name="AutoShape 3">
              <a:extLst>
                <a:ext uri="{FF2B5EF4-FFF2-40B4-BE49-F238E27FC236}">
                  <a16:creationId xmlns:a16="http://schemas.microsoft.com/office/drawing/2014/main" id="{7AF47101-35CD-46EC-A6A3-49F7306AD9CE}"/>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462" name="Freeform 5">
              <a:extLst>
                <a:ext uri="{FF2B5EF4-FFF2-40B4-BE49-F238E27FC236}">
                  <a16:creationId xmlns:a16="http://schemas.microsoft.com/office/drawing/2014/main" id="{1C12E267-EBE7-4CAE-9D8E-611B896F689D}"/>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463" name="Oval 6">
              <a:extLst>
                <a:ext uri="{FF2B5EF4-FFF2-40B4-BE49-F238E27FC236}">
                  <a16:creationId xmlns:a16="http://schemas.microsoft.com/office/drawing/2014/main" id="{A041B81F-4E4C-4A73-8620-7A46C15AC195}"/>
                </a:ext>
              </a:extLst>
            </p:cNvPr>
            <p:cNvSpPr>
              <a:spLocks noChangeArrowheads="1"/>
            </p:cNvSpPr>
            <p:nvPr/>
          </p:nvSpPr>
          <p:spPr bwMode="auto">
            <a:xfrm>
              <a:off x="940" y="946"/>
              <a:ext cx="613" cy="617"/>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464" name="Group 4">
            <a:extLst>
              <a:ext uri="{FF2B5EF4-FFF2-40B4-BE49-F238E27FC236}">
                <a16:creationId xmlns:a16="http://schemas.microsoft.com/office/drawing/2014/main" id="{CD9531A8-7F6A-4E37-8356-C8867357DB16}"/>
              </a:ext>
            </a:extLst>
          </p:cNvPr>
          <p:cNvGrpSpPr>
            <a:grpSpLocks noChangeAspect="1"/>
          </p:cNvGrpSpPr>
          <p:nvPr/>
        </p:nvGrpSpPr>
        <p:grpSpPr bwMode="auto">
          <a:xfrm>
            <a:off x="4242289" y="6264519"/>
            <a:ext cx="133350" cy="133350"/>
            <a:chOff x="671" y="675"/>
            <a:chExt cx="1158" cy="1159"/>
          </a:xfrm>
        </p:grpSpPr>
        <p:sp>
          <p:nvSpPr>
            <p:cNvPr id="465" name="AutoShape 3">
              <a:extLst>
                <a:ext uri="{FF2B5EF4-FFF2-40B4-BE49-F238E27FC236}">
                  <a16:creationId xmlns:a16="http://schemas.microsoft.com/office/drawing/2014/main" id="{9F7C1565-81BE-496B-B3EB-D7CB7374A710}"/>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466" name="Freeform 5">
              <a:extLst>
                <a:ext uri="{FF2B5EF4-FFF2-40B4-BE49-F238E27FC236}">
                  <a16:creationId xmlns:a16="http://schemas.microsoft.com/office/drawing/2014/main" id="{63ED06FA-59AA-4F16-84AA-BA8CC98C133C}"/>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467" name="Oval 6">
              <a:extLst>
                <a:ext uri="{FF2B5EF4-FFF2-40B4-BE49-F238E27FC236}">
                  <a16:creationId xmlns:a16="http://schemas.microsoft.com/office/drawing/2014/main" id="{50A1D17D-D3ED-4CA8-BC64-A632E95AFAB0}"/>
                </a:ext>
              </a:extLst>
            </p:cNvPr>
            <p:cNvSpPr>
              <a:spLocks noChangeArrowheads="1"/>
            </p:cNvSpPr>
            <p:nvPr/>
          </p:nvSpPr>
          <p:spPr bwMode="auto">
            <a:xfrm>
              <a:off x="938" y="942"/>
              <a:ext cx="611" cy="624"/>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468" name="Group 4">
            <a:extLst>
              <a:ext uri="{FF2B5EF4-FFF2-40B4-BE49-F238E27FC236}">
                <a16:creationId xmlns:a16="http://schemas.microsoft.com/office/drawing/2014/main" id="{8F3FBEFB-D03C-4D1E-B5E1-B660C6724723}"/>
              </a:ext>
            </a:extLst>
          </p:cNvPr>
          <p:cNvGrpSpPr>
            <a:grpSpLocks noChangeAspect="1"/>
          </p:cNvGrpSpPr>
          <p:nvPr/>
        </p:nvGrpSpPr>
        <p:grpSpPr bwMode="auto">
          <a:xfrm>
            <a:off x="4384431" y="5865935"/>
            <a:ext cx="131885" cy="131885"/>
            <a:chOff x="671" y="675"/>
            <a:chExt cx="1158" cy="1159"/>
          </a:xfrm>
        </p:grpSpPr>
        <p:sp>
          <p:nvSpPr>
            <p:cNvPr id="469" name="AutoShape 3">
              <a:extLst>
                <a:ext uri="{FF2B5EF4-FFF2-40B4-BE49-F238E27FC236}">
                  <a16:creationId xmlns:a16="http://schemas.microsoft.com/office/drawing/2014/main" id="{41AA3A6A-0761-41E4-96A4-DA3AF49DD430}"/>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470" name="Freeform 5">
              <a:extLst>
                <a:ext uri="{FF2B5EF4-FFF2-40B4-BE49-F238E27FC236}">
                  <a16:creationId xmlns:a16="http://schemas.microsoft.com/office/drawing/2014/main" id="{6D0666A8-F105-4D6B-85F1-018CCB9AF996}"/>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471" name="Oval 6">
              <a:extLst>
                <a:ext uri="{FF2B5EF4-FFF2-40B4-BE49-F238E27FC236}">
                  <a16:creationId xmlns:a16="http://schemas.microsoft.com/office/drawing/2014/main" id="{9DE10CBE-40F0-44E0-B46E-5552B872D22D}"/>
                </a:ext>
              </a:extLst>
            </p:cNvPr>
            <p:cNvSpPr>
              <a:spLocks noChangeArrowheads="1"/>
            </p:cNvSpPr>
            <p:nvPr/>
          </p:nvSpPr>
          <p:spPr bwMode="auto">
            <a:xfrm>
              <a:off x="941" y="945"/>
              <a:ext cx="618" cy="61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sp>
        <p:nvSpPr>
          <p:cNvPr id="472" name="Frame 471">
            <a:extLst>
              <a:ext uri="{FF2B5EF4-FFF2-40B4-BE49-F238E27FC236}">
                <a16:creationId xmlns:a16="http://schemas.microsoft.com/office/drawing/2014/main" id="{3DFAB7FF-4024-4C26-8F3A-B6E19EE40702}"/>
              </a:ext>
            </a:extLst>
          </p:cNvPr>
          <p:cNvSpPr/>
          <p:nvPr/>
        </p:nvSpPr>
        <p:spPr>
          <a:xfrm>
            <a:off x="3527182" y="5833697"/>
            <a:ext cx="1800957" cy="662354"/>
          </a:xfrm>
          <a:prstGeom prst="frame">
            <a:avLst>
              <a:gd name="adj1" fmla="val 7928"/>
            </a:avLst>
          </a:prstGeom>
          <a:solidFill>
            <a:schemeClr val="accent2"/>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a:solidFill>
                <a:schemeClr val="tx1"/>
              </a:solidFill>
            </a:endParaRPr>
          </a:p>
        </p:txBody>
      </p:sp>
      <p:sp>
        <p:nvSpPr>
          <p:cNvPr id="473" name="Rectangle 1883">
            <a:extLst>
              <a:ext uri="{FF2B5EF4-FFF2-40B4-BE49-F238E27FC236}">
                <a16:creationId xmlns:a16="http://schemas.microsoft.com/office/drawing/2014/main" id="{3AB8A86D-4621-4B29-9DD7-4E427B1EAC3D}"/>
              </a:ext>
            </a:extLst>
          </p:cNvPr>
          <p:cNvSpPr>
            <a:spLocks noChangeArrowheads="1"/>
          </p:cNvSpPr>
          <p:nvPr/>
        </p:nvSpPr>
        <p:spPr bwMode="auto">
          <a:xfrm>
            <a:off x="4787412" y="6339254"/>
            <a:ext cx="357554" cy="104043"/>
          </a:xfrm>
          <a:prstGeom prst="rect">
            <a:avLst/>
          </a:prstGeom>
          <a:solidFill>
            <a:schemeClr val="accent5">
              <a:lumMod val="75000"/>
            </a:schemeClr>
          </a:solidFill>
          <a:ln w="6350">
            <a:solidFill>
              <a:schemeClr val="tx1">
                <a:lumMod val="85000"/>
                <a:lumOff val="15000"/>
              </a:schemeClr>
            </a:solidFill>
            <a:miter lim="800000"/>
            <a:headEnd/>
            <a:tailEnd/>
          </a:ln>
        </p:spPr>
        <p:txBody>
          <a:bodyPr/>
          <a:lstStyle/>
          <a:p>
            <a:pPr defTabSz="775290">
              <a:defRPr/>
            </a:pPr>
            <a:endParaRPr lang="en-GB" sz="1526"/>
          </a:p>
        </p:txBody>
      </p:sp>
      <p:sp>
        <p:nvSpPr>
          <p:cNvPr id="474" name="Freeform 18881">
            <a:extLst>
              <a:ext uri="{FF2B5EF4-FFF2-40B4-BE49-F238E27FC236}">
                <a16:creationId xmlns:a16="http://schemas.microsoft.com/office/drawing/2014/main" id="{62C75DA8-818D-4DF9-A848-E3E397E09CBC}"/>
              </a:ext>
            </a:extLst>
          </p:cNvPr>
          <p:cNvSpPr>
            <a:spLocks/>
          </p:cNvSpPr>
          <p:nvPr/>
        </p:nvSpPr>
        <p:spPr bwMode="auto">
          <a:xfrm>
            <a:off x="4702420" y="5958254"/>
            <a:ext cx="111369" cy="424962"/>
          </a:xfrm>
          <a:custGeom>
            <a:avLst/>
            <a:gdLst>
              <a:gd name="T0" fmla="*/ 14 w 201"/>
              <a:gd name="T1" fmla="*/ 136 h 136"/>
              <a:gd name="T2" fmla="*/ 187 w 201"/>
              <a:gd name="T3" fmla="*/ 136 h 136"/>
              <a:gd name="T4" fmla="*/ 201 w 201"/>
              <a:gd name="T5" fmla="*/ 122 h 136"/>
              <a:gd name="T6" fmla="*/ 201 w 201"/>
              <a:gd name="T7" fmla="*/ 13 h 136"/>
              <a:gd name="T8" fmla="*/ 187 w 201"/>
              <a:gd name="T9" fmla="*/ 0 h 136"/>
              <a:gd name="T10" fmla="*/ 14 w 201"/>
              <a:gd name="T11" fmla="*/ 0 h 136"/>
              <a:gd name="T12" fmla="*/ 0 w 201"/>
              <a:gd name="T13" fmla="*/ 13 h 136"/>
              <a:gd name="T14" fmla="*/ 0 w 201"/>
              <a:gd name="T15" fmla="*/ 122 h 136"/>
              <a:gd name="T16" fmla="*/ 14 w 201"/>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36">
                <a:moveTo>
                  <a:pt x="14" y="136"/>
                </a:moveTo>
                <a:cubicBezTo>
                  <a:pt x="187" y="136"/>
                  <a:pt x="187" y="136"/>
                  <a:pt x="187" y="136"/>
                </a:cubicBezTo>
                <a:cubicBezTo>
                  <a:pt x="194" y="136"/>
                  <a:pt x="201" y="130"/>
                  <a:pt x="201" y="122"/>
                </a:cubicBezTo>
                <a:cubicBezTo>
                  <a:pt x="201" y="13"/>
                  <a:pt x="201" y="13"/>
                  <a:pt x="201" y="13"/>
                </a:cubicBezTo>
                <a:cubicBezTo>
                  <a:pt x="201" y="6"/>
                  <a:pt x="194" y="0"/>
                  <a:pt x="187" y="0"/>
                </a:cubicBezTo>
                <a:cubicBezTo>
                  <a:pt x="14" y="0"/>
                  <a:pt x="14" y="0"/>
                  <a:pt x="14" y="0"/>
                </a:cubicBezTo>
                <a:cubicBezTo>
                  <a:pt x="6" y="0"/>
                  <a:pt x="0" y="6"/>
                  <a:pt x="0" y="13"/>
                </a:cubicBezTo>
                <a:cubicBezTo>
                  <a:pt x="0" y="122"/>
                  <a:pt x="0" y="122"/>
                  <a:pt x="0" y="122"/>
                </a:cubicBezTo>
                <a:cubicBezTo>
                  <a:pt x="0" y="130"/>
                  <a:pt x="6" y="136"/>
                  <a:pt x="14" y="136"/>
                </a:cubicBezTo>
              </a:path>
            </a:pathLst>
          </a:custGeom>
          <a:solidFill>
            <a:srgbClr val="646565"/>
          </a:solidFill>
          <a:ln w="6350">
            <a:solidFill>
              <a:schemeClr val="tx1">
                <a:lumMod val="85000"/>
                <a:lumOff val="15000"/>
              </a:schemeClr>
            </a:solidFill>
            <a:round/>
            <a:headEnd/>
            <a:tailEnd/>
          </a:ln>
          <a:effectLst>
            <a:outerShdw blurRad="50800" dist="38100" dir="2700000" algn="tl" rotWithShape="0">
              <a:prstClr val="black">
                <a:alpha val="40000"/>
              </a:prstClr>
            </a:outerShdw>
          </a:effectLst>
        </p:spPr>
        <p:txBody>
          <a:bodyPr/>
          <a:lstStyle/>
          <a:p>
            <a:pPr defTabSz="775290">
              <a:defRPr/>
            </a:pPr>
            <a:endParaRPr lang="en-GB" sz="1526"/>
          </a:p>
        </p:txBody>
      </p:sp>
      <p:sp>
        <p:nvSpPr>
          <p:cNvPr id="475" name="Freeform 1888">
            <a:extLst>
              <a:ext uri="{FF2B5EF4-FFF2-40B4-BE49-F238E27FC236}">
                <a16:creationId xmlns:a16="http://schemas.microsoft.com/office/drawing/2014/main" id="{BCA39DE1-9A46-4FA7-AEF1-FF02061C37F6}"/>
              </a:ext>
            </a:extLst>
          </p:cNvPr>
          <p:cNvSpPr>
            <a:spLocks/>
          </p:cNvSpPr>
          <p:nvPr/>
        </p:nvSpPr>
        <p:spPr bwMode="auto">
          <a:xfrm>
            <a:off x="5144966" y="5958254"/>
            <a:ext cx="54219" cy="424962"/>
          </a:xfrm>
          <a:custGeom>
            <a:avLst/>
            <a:gdLst>
              <a:gd name="T0" fmla="*/ 14 w 201"/>
              <a:gd name="T1" fmla="*/ 136 h 136"/>
              <a:gd name="T2" fmla="*/ 187 w 201"/>
              <a:gd name="T3" fmla="*/ 136 h 136"/>
              <a:gd name="T4" fmla="*/ 201 w 201"/>
              <a:gd name="T5" fmla="*/ 122 h 136"/>
              <a:gd name="T6" fmla="*/ 201 w 201"/>
              <a:gd name="T7" fmla="*/ 13 h 136"/>
              <a:gd name="T8" fmla="*/ 187 w 201"/>
              <a:gd name="T9" fmla="*/ 0 h 136"/>
              <a:gd name="T10" fmla="*/ 14 w 201"/>
              <a:gd name="T11" fmla="*/ 0 h 136"/>
              <a:gd name="T12" fmla="*/ 0 w 201"/>
              <a:gd name="T13" fmla="*/ 13 h 136"/>
              <a:gd name="T14" fmla="*/ 0 w 201"/>
              <a:gd name="T15" fmla="*/ 122 h 136"/>
              <a:gd name="T16" fmla="*/ 14 w 201"/>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36">
                <a:moveTo>
                  <a:pt x="14" y="136"/>
                </a:moveTo>
                <a:cubicBezTo>
                  <a:pt x="187" y="136"/>
                  <a:pt x="187" y="136"/>
                  <a:pt x="187" y="136"/>
                </a:cubicBezTo>
                <a:cubicBezTo>
                  <a:pt x="194" y="136"/>
                  <a:pt x="201" y="130"/>
                  <a:pt x="201" y="122"/>
                </a:cubicBezTo>
                <a:cubicBezTo>
                  <a:pt x="201" y="13"/>
                  <a:pt x="201" y="13"/>
                  <a:pt x="201" y="13"/>
                </a:cubicBezTo>
                <a:cubicBezTo>
                  <a:pt x="201" y="6"/>
                  <a:pt x="194" y="0"/>
                  <a:pt x="187" y="0"/>
                </a:cubicBezTo>
                <a:cubicBezTo>
                  <a:pt x="14" y="0"/>
                  <a:pt x="14" y="0"/>
                  <a:pt x="14" y="0"/>
                </a:cubicBezTo>
                <a:cubicBezTo>
                  <a:pt x="6" y="0"/>
                  <a:pt x="0" y="6"/>
                  <a:pt x="0" y="13"/>
                </a:cubicBezTo>
                <a:cubicBezTo>
                  <a:pt x="0" y="122"/>
                  <a:pt x="0" y="122"/>
                  <a:pt x="0" y="122"/>
                </a:cubicBezTo>
                <a:cubicBezTo>
                  <a:pt x="0" y="130"/>
                  <a:pt x="6" y="136"/>
                  <a:pt x="14" y="136"/>
                </a:cubicBezTo>
              </a:path>
            </a:pathLst>
          </a:custGeom>
          <a:solidFill>
            <a:srgbClr val="646565"/>
          </a:solidFill>
          <a:ln w="6350">
            <a:solidFill>
              <a:schemeClr val="tx1">
                <a:lumMod val="85000"/>
                <a:lumOff val="15000"/>
              </a:schemeClr>
            </a:solidFill>
            <a:round/>
            <a:headEnd/>
            <a:tailEnd/>
          </a:ln>
          <a:effectLst>
            <a:outerShdw blurRad="50800" dist="38100" dir="2700000" algn="tl" rotWithShape="0">
              <a:prstClr val="black">
                <a:alpha val="40000"/>
              </a:prstClr>
            </a:outerShdw>
          </a:effectLst>
        </p:spPr>
        <p:txBody>
          <a:bodyPr/>
          <a:lstStyle/>
          <a:p>
            <a:pPr defTabSz="775290">
              <a:defRPr/>
            </a:pPr>
            <a:endParaRPr lang="en-GB" sz="1526"/>
          </a:p>
        </p:txBody>
      </p:sp>
      <p:grpSp>
        <p:nvGrpSpPr>
          <p:cNvPr id="29869" name="Group 475">
            <a:extLst>
              <a:ext uri="{FF2B5EF4-FFF2-40B4-BE49-F238E27FC236}">
                <a16:creationId xmlns:a16="http://schemas.microsoft.com/office/drawing/2014/main" id="{61CAE2F1-FDCB-4054-B15A-C720C1772342}"/>
              </a:ext>
            </a:extLst>
          </p:cNvPr>
          <p:cNvGrpSpPr>
            <a:grpSpLocks/>
          </p:cNvGrpSpPr>
          <p:nvPr/>
        </p:nvGrpSpPr>
        <p:grpSpPr bwMode="auto">
          <a:xfrm>
            <a:off x="7584831" y="6044713"/>
            <a:ext cx="224204" cy="225669"/>
            <a:chOff x="3076576" y="4241942"/>
            <a:chExt cx="226219" cy="227711"/>
          </a:xfrm>
        </p:grpSpPr>
        <p:sp>
          <p:nvSpPr>
            <p:cNvPr id="477" name="Oval 476">
              <a:extLst>
                <a:ext uri="{FF2B5EF4-FFF2-40B4-BE49-F238E27FC236}">
                  <a16:creationId xmlns:a16="http://schemas.microsoft.com/office/drawing/2014/main" id="{8129AFD0-0F39-45FA-A1E2-B7DA666472B0}"/>
                </a:ext>
              </a:extLst>
            </p:cNvPr>
            <p:cNvSpPr/>
            <p:nvPr/>
          </p:nvSpPr>
          <p:spPr>
            <a:xfrm>
              <a:off x="3076576" y="4241942"/>
              <a:ext cx="226219" cy="226232"/>
            </a:xfrm>
            <a:prstGeom prst="ellipse">
              <a:avLst/>
            </a:prstGeom>
            <a:solidFill>
              <a:schemeClr val="bg1"/>
            </a:solidFill>
            <a:ln w="9525" cap="rnd">
              <a:noFill/>
              <a:prstDash val="solid"/>
              <a:round/>
              <a:headEnd/>
              <a:tailEnd/>
            </a:ln>
          </p:spPr>
          <p:txBody>
            <a:bodyPr/>
            <a:lstStyle/>
            <a:p>
              <a:pPr algn="ctr" defTabSz="775290">
                <a:defRPr/>
              </a:pPr>
              <a:endParaRPr lang="en-GB" sz="1526"/>
            </a:p>
          </p:txBody>
        </p:sp>
        <p:sp>
          <p:nvSpPr>
            <p:cNvPr id="478" name="Oval 477">
              <a:extLst>
                <a:ext uri="{FF2B5EF4-FFF2-40B4-BE49-F238E27FC236}">
                  <a16:creationId xmlns:a16="http://schemas.microsoft.com/office/drawing/2014/main" id="{2041BCAC-8E1F-4138-B7B1-62A061F20D98}"/>
                </a:ext>
              </a:extLst>
            </p:cNvPr>
            <p:cNvSpPr/>
            <p:nvPr/>
          </p:nvSpPr>
          <p:spPr>
            <a:xfrm>
              <a:off x="3079533" y="4244899"/>
              <a:ext cx="220305" cy="215882"/>
            </a:xfrm>
            <a:prstGeom prst="ellipse">
              <a:avLst/>
            </a:prstGeom>
            <a:noFill/>
            <a:ln w="12700" cap="rnd">
              <a:solidFill>
                <a:schemeClr val="tx1"/>
              </a:solidFill>
              <a:prstDash val="sysDot"/>
              <a:round/>
              <a:headEnd/>
              <a:tailEnd/>
            </a:ln>
          </p:spPr>
          <p:txBody>
            <a:bodyPr/>
            <a:lstStyle/>
            <a:p>
              <a:pPr algn="ctr" defTabSz="775290">
                <a:defRPr/>
              </a:pPr>
              <a:endParaRPr lang="en-GB" sz="1526"/>
            </a:p>
          </p:txBody>
        </p:sp>
        <p:sp>
          <p:nvSpPr>
            <p:cNvPr id="479" name="Oval 2783">
              <a:extLst>
                <a:ext uri="{FF2B5EF4-FFF2-40B4-BE49-F238E27FC236}">
                  <a16:creationId xmlns:a16="http://schemas.microsoft.com/office/drawing/2014/main" id="{77FBAFB9-81DD-427F-ABC2-F1105AFCFAB5}"/>
                </a:ext>
              </a:extLst>
            </p:cNvPr>
            <p:cNvSpPr/>
            <p:nvPr/>
          </p:nvSpPr>
          <p:spPr>
            <a:xfrm>
              <a:off x="3109104" y="4392764"/>
              <a:ext cx="167077" cy="76889"/>
            </a:xfrm>
            <a:custGeom>
              <a:avLst/>
              <a:gdLst/>
              <a:ahLst/>
              <a:cxnLst/>
              <a:rect l="l" t="t" r="r" b="b"/>
              <a:pathLst>
                <a:path w="167010" h="76712">
                  <a:moveTo>
                    <a:pt x="83505" y="0"/>
                  </a:moveTo>
                  <a:cubicBezTo>
                    <a:pt x="116987" y="0"/>
                    <a:pt x="147070" y="14547"/>
                    <a:pt x="167010" y="38356"/>
                  </a:cubicBezTo>
                  <a:cubicBezTo>
                    <a:pt x="147070" y="62165"/>
                    <a:pt x="116987" y="76712"/>
                    <a:pt x="83505" y="76712"/>
                  </a:cubicBezTo>
                  <a:cubicBezTo>
                    <a:pt x="50024" y="76712"/>
                    <a:pt x="19940" y="62165"/>
                    <a:pt x="0" y="38356"/>
                  </a:cubicBezTo>
                  <a:cubicBezTo>
                    <a:pt x="19940" y="14547"/>
                    <a:pt x="50024" y="0"/>
                    <a:pt x="83505" y="0"/>
                  </a:cubicBezTo>
                  <a:close/>
                </a:path>
              </a:pathLst>
            </a:custGeom>
            <a:solidFill>
              <a:schemeClr val="accent4"/>
            </a:solidFill>
            <a:ln w="9525" cap="rnd">
              <a:noFill/>
              <a:prstDash val="solid"/>
              <a:round/>
              <a:headEnd/>
              <a:tailEnd/>
            </a:ln>
          </p:spPr>
          <p:txBody>
            <a:bodyPr/>
            <a:lstStyle/>
            <a:p>
              <a:pPr algn="ctr" defTabSz="775290">
                <a:defRPr/>
              </a:pPr>
              <a:endParaRPr lang="en-GB" sz="1526"/>
            </a:p>
          </p:txBody>
        </p:sp>
      </p:grpSp>
      <p:sp>
        <p:nvSpPr>
          <p:cNvPr id="480" name="Oval 479">
            <a:extLst>
              <a:ext uri="{FF2B5EF4-FFF2-40B4-BE49-F238E27FC236}">
                <a16:creationId xmlns:a16="http://schemas.microsoft.com/office/drawing/2014/main" id="{89AC6742-74CE-42BD-80E7-96D1EE21B089}"/>
              </a:ext>
            </a:extLst>
          </p:cNvPr>
          <p:cNvSpPr/>
          <p:nvPr/>
        </p:nvSpPr>
        <p:spPr>
          <a:xfrm>
            <a:off x="7584831" y="6040316"/>
            <a:ext cx="230066" cy="231531"/>
          </a:xfrm>
          <a:prstGeom prst="ellipse">
            <a:avLst/>
          </a:prstGeom>
          <a:noFill/>
          <a:ln w="12700" cap="rnd">
            <a:solidFill>
              <a:schemeClr val="tx1"/>
            </a:solidFill>
            <a:prstDash val="solid"/>
            <a:round/>
            <a:headEnd/>
            <a:tailEnd/>
          </a:ln>
        </p:spPr>
        <p:txBody>
          <a:bodyPr/>
          <a:lstStyle/>
          <a:p>
            <a:pPr algn="ctr" defTabSz="775290">
              <a:defRPr/>
            </a:pPr>
            <a:endParaRPr lang="en-GB" sz="1526"/>
          </a:p>
        </p:txBody>
      </p:sp>
      <p:grpSp>
        <p:nvGrpSpPr>
          <p:cNvPr id="481" name="Group 480">
            <a:extLst>
              <a:ext uri="{FF2B5EF4-FFF2-40B4-BE49-F238E27FC236}">
                <a16:creationId xmlns:a16="http://schemas.microsoft.com/office/drawing/2014/main" id="{0761159E-BA20-4C76-A667-4FDB6B30A168}"/>
              </a:ext>
            </a:extLst>
          </p:cNvPr>
          <p:cNvGrpSpPr>
            <a:grpSpLocks/>
          </p:cNvGrpSpPr>
          <p:nvPr/>
        </p:nvGrpSpPr>
        <p:grpSpPr bwMode="auto">
          <a:xfrm rot="18024001">
            <a:off x="7598020" y="6043247"/>
            <a:ext cx="235927" cy="235926"/>
            <a:chOff x="4848224" y="2788443"/>
            <a:chExt cx="238134" cy="238134"/>
          </a:xfrm>
        </p:grpSpPr>
        <p:sp>
          <p:nvSpPr>
            <p:cNvPr id="482" name="Oval 481">
              <a:extLst>
                <a:ext uri="{FF2B5EF4-FFF2-40B4-BE49-F238E27FC236}">
                  <a16:creationId xmlns:a16="http://schemas.microsoft.com/office/drawing/2014/main" id="{8AE7C1F3-9ABA-440C-A9F9-9329C53ADADF}"/>
                </a:ext>
              </a:extLst>
            </p:cNvPr>
            <p:cNvSpPr/>
            <p:nvPr/>
          </p:nvSpPr>
          <p:spPr>
            <a:xfrm>
              <a:off x="4848224" y="2788443"/>
              <a:ext cx="238134" cy="238134"/>
            </a:xfrm>
            <a:prstGeom prst="ellipse">
              <a:avLst/>
            </a:prstGeom>
            <a:noFill/>
            <a:ln w="9525" cap="rnd">
              <a:noFill/>
              <a:prstDash val="solid"/>
              <a:round/>
              <a:headEnd/>
              <a:tailEnd/>
            </a:ln>
          </p:spPr>
          <p:txBody>
            <a:bodyPr/>
            <a:lstStyle/>
            <a:p>
              <a:pPr algn="ctr" defTabSz="775290">
                <a:defRPr/>
              </a:pPr>
              <a:endParaRPr lang="en-GB" sz="1526"/>
            </a:p>
          </p:txBody>
        </p:sp>
        <p:cxnSp>
          <p:nvCxnSpPr>
            <p:cNvPr id="483" name="Straight Connector 482">
              <a:extLst>
                <a:ext uri="{FF2B5EF4-FFF2-40B4-BE49-F238E27FC236}">
                  <a16:creationId xmlns:a16="http://schemas.microsoft.com/office/drawing/2014/main" id="{E326EA74-2820-4702-8C67-92D261536C9F}"/>
                </a:ext>
              </a:extLst>
            </p:cNvPr>
            <p:cNvCxnSpPr>
              <a:stCxn id="482" idx="0"/>
            </p:cNvCxnSpPr>
            <p:nvPr/>
          </p:nvCxnSpPr>
          <p:spPr>
            <a:xfrm>
              <a:off x="4963947" y="2786354"/>
              <a:ext cx="0" cy="12276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2C6B6010-050D-4EF9-8052-430333C1C889}"/>
                </a:ext>
              </a:extLst>
            </p:cNvPr>
            <p:cNvCxnSpPr>
              <a:endCxn id="482" idx="6"/>
            </p:cNvCxnSpPr>
            <p:nvPr/>
          </p:nvCxnSpPr>
          <p:spPr>
            <a:xfrm>
              <a:off x="4967483" y="2907840"/>
              <a:ext cx="118327" cy="0"/>
            </a:xfrm>
            <a:prstGeom prst="line">
              <a:avLst/>
            </a:prstGeom>
            <a:ln w="6350">
              <a:noFill/>
            </a:ln>
          </p:spPr>
          <p:style>
            <a:lnRef idx="1">
              <a:schemeClr val="accent1"/>
            </a:lnRef>
            <a:fillRef idx="0">
              <a:schemeClr val="accent1"/>
            </a:fillRef>
            <a:effectRef idx="0">
              <a:schemeClr val="accent1"/>
            </a:effectRef>
            <a:fontRef idx="minor">
              <a:schemeClr val="tx1"/>
            </a:fontRef>
          </p:style>
        </p:cxnSp>
      </p:grpSp>
      <p:sp>
        <p:nvSpPr>
          <p:cNvPr id="485" name="Rectangle 484">
            <a:extLst>
              <a:ext uri="{FF2B5EF4-FFF2-40B4-BE49-F238E27FC236}">
                <a16:creationId xmlns:a16="http://schemas.microsoft.com/office/drawing/2014/main" id="{19D224DC-D527-4167-B579-CF2FE8CEC02E}"/>
              </a:ext>
            </a:extLst>
          </p:cNvPr>
          <p:cNvSpPr/>
          <p:nvPr/>
        </p:nvSpPr>
        <p:spPr>
          <a:xfrm>
            <a:off x="5682762" y="5747238"/>
            <a:ext cx="911469" cy="767862"/>
          </a:xfrm>
          <a:prstGeom prst="rect">
            <a:avLst/>
          </a:prstGeom>
          <a:solidFill>
            <a:schemeClr val="tx1"/>
          </a:solidFill>
          <a:ln w="9525" cap="rnd">
            <a:noFill/>
            <a:prstDash val="solid"/>
            <a:round/>
            <a:headEnd/>
            <a:tailEnd/>
          </a:ln>
        </p:spPr>
        <p:txBody>
          <a:bodyPr/>
          <a:lstStyle/>
          <a:p>
            <a:pPr algn="ctr" defTabSz="775290">
              <a:defRPr/>
            </a:pPr>
            <a:endParaRPr lang="en-GB" sz="1526"/>
          </a:p>
        </p:txBody>
      </p:sp>
      <p:sp>
        <p:nvSpPr>
          <p:cNvPr id="486" name="Rectangle 485">
            <a:extLst>
              <a:ext uri="{FF2B5EF4-FFF2-40B4-BE49-F238E27FC236}">
                <a16:creationId xmlns:a16="http://schemas.microsoft.com/office/drawing/2014/main" id="{46C938B1-9268-47F9-934F-69B9E8B987E0}"/>
              </a:ext>
            </a:extLst>
          </p:cNvPr>
          <p:cNvSpPr/>
          <p:nvPr/>
        </p:nvSpPr>
        <p:spPr>
          <a:xfrm>
            <a:off x="5754566" y="5813181"/>
            <a:ext cx="766396" cy="644769"/>
          </a:xfrm>
          <a:prstGeom prst="rect">
            <a:avLst/>
          </a:prstGeom>
          <a:solidFill>
            <a:schemeClr val="tx1">
              <a:lumMod val="75000"/>
              <a:lumOff val="25000"/>
            </a:schemeClr>
          </a:solidFill>
          <a:ln w="9525" cap="rnd">
            <a:noFill/>
            <a:prstDash val="solid"/>
            <a:round/>
            <a:headEnd/>
            <a:tailEnd/>
          </a:ln>
        </p:spPr>
        <p:txBody>
          <a:bodyPr/>
          <a:lstStyle/>
          <a:p>
            <a:pPr algn="ctr" defTabSz="775290">
              <a:defRPr/>
            </a:pPr>
            <a:endParaRPr lang="en-GB" sz="1526"/>
          </a:p>
        </p:txBody>
      </p:sp>
      <p:grpSp>
        <p:nvGrpSpPr>
          <p:cNvPr id="487" name="Group 4">
            <a:extLst>
              <a:ext uri="{FF2B5EF4-FFF2-40B4-BE49-F238E27FC236}">
                <a16:creationId xmlns:a16="http://schemas.microsoft.com/office/drawing/2014/main" id="{7CD06AE2-4B62-4F9A-9449-68EADA7300B1}"/>
              </a:ext>
            </a:extLst>
          </p:cNvPr>
          <p:cNvGrpSpPr>
            <a:grpSpLocks noChangeAspect="1"/>
          </p:cNvGrpSpPr>
          <p:nvPr/>
        </p:nvGrpSpPr>
        <p:grpSpPr bwMode="auto">
          <a:xfrm>
            <a:off x="6327531" y="6015404"/>
            <a:ext cx="232997" cy="232996"/>
            <a:chOff x="671" y="675"/>
            <a:chExt cx="1158" cy="1159"/>
          </a:xfrm>
        </p:grpSpPr>
        <p:sp>
          <p:nvSpPr>
            <p:cNvPr id="488" name="AutoShape 3">
              <a:extLst>
                <a:ext uri="{FF2B5EF4-FFF2-40B4-BE49-F238E27FC236}">
                  <a16:creationId xmlns:a16="http://schemas.microsoft.com/office/drawing/2014/main" id="{DD75C60A-61FF-4CC7-887F-2E587D7938F8}"/>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489" name="Freeform 5">
              <a:extLst>
                <a:ext uri="{FF2B5EF4-FFF2-40B4-BE49-F238E27FC236}">
                  <a16:creationId xmlns:a16="http://schemas.microsoft.com/office/drawing/2014/main" id="{77D6A668-CADF-4710-908B-F6E24D759C4C}"/>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490" name="Oval 6">
              <a:extLst>
                <a:ext uri="{FF2B5EF4-FFF2-40B4-BE49-F238E27FC236}">
                  <a16:creationId xmlns:a16="http://schemas.microsoft.com/office/drawing/2014/main" id="{D581216D-E607-41A0-A2B2-16811D7623BA}"/>
                </a:ext>
              </a:extLst>
            </p:cNvPr>
            <p:cNvSpPr>
              <a:spLocks noChangeArrowheads="1"/>
            </p:cNvSpPr>
            <p:nvPr/>
          </p:nvSpPr>
          <p:spPr bwMode="auto">
            <a:xfrm>
              <a:off x="940" y="945"/>
              <a:ext cx="612" cy="620"/>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491" name="Group 4">
            <a:extLst>
              <a:ext uri="{FF2B5EF4-FFF2-40B4-BE49-F238E27FC236}">
                <a16:creationId xmlns:a16="http://schemas.microsoft.com/office/drawing/2014/main" id="{D529F2C6-6A55-4194-85F2-EB15CB4D04D1}"/>
              </a:ext>
            </a:extLst>
          </p:cNvPr>
          <p:cNvGrpSpPr>
            <a:grpSpLocks noChangeAspect="1"/>
          </p:cNvGrpSpPr>
          <p:nvPr/>
        </p:nvGrpSpPr>
        <p:grpSpPr bwMode="auto">
          <a:xfrm>
            <a:off x="6405197" y="5857143"/>
            <a:ext cx="148003" cy="149469"/>
            <a:chOff x="671" y="675"/>
            <a:chExt cx="1158" cy="1159"/>
          </a:xfrm>
        </p:grpSpPr>
        <p:sp>
          <p:nvSpPr>
            <p:cNvPr id="492" name="AutoShape 3">
              <a:extLst>
                <a:ext uri="{FF2B5EF4-FFF2-40B4-BE49-F238E27FC236}">
                  <a16:creationId xmlns:a16="http://schemas.microsoft.com/office/drawing/2014/main" id="{963CA22C-76D5-4774-8AFE-9179E9AFE9AD}"/>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493" name="Freeform 5">
              <a:extLst>
                <a:ext uri="{FF2B5EF4-FFF2-40B4-BE49-F238E27FC236}">
                  <a16:creationId xmlns:a16="http://schemas.microsoft.com/office/drawing/2014/main" id="{93D29DE6-476F-405D-B68D-4B35CD0BA396}"/>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494" name="Oval 6">
              <a:extLst>
                <a:ext uri="{FF2B5EF4-FFF2-40B4-BE49-F238E27FC236}">
                  <a16:creationId xmlns:a16="http://schemas.microsoft.com/office/drawing/2014/main" id="{BA397E79-F4B2-4671-8636-8D076BD7ED84}"/>
                </a:ext>
              </a:extLst>
            </p:cNvPr>
            <p:cNvSpPr>
              <a:spLocks noChangeArrowheads="1"/>
            </p:cNvSpPr>
            <p:nvPr/>
          </p:nvSpPr>
          <p:spPr bwMode="auto">
            <a:xfrm>
              <a:off x="946" y="948"/>
              <a:ext cx="608" cy="614"/>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495" name="Group 494">
            <a:extLst>
              <a:ext uri="{FF2B5EF4-FFF2-40B4-BE49-F238E27FC236}">
                <a16:creationId xmlns:a16="http://schemas.microsoft.com/office/drawing/2014/main" id="{9EF1E289-E0E8-46AE-AC1E-1E74E2836F82}"/>
              </a:ext>
            </a:extLst>
          </p:cNvPr>
          <p:cNvGrpSpPr/>
          <p:nvPr/>
        </p:nvGrpSpPr>
        <p:grpSpPr>
          <a:xfrm>
            <a:off x="5769519" y="6400849"/>
            <a:ext cx="593069" cy="42202"/>
            <a:chOff x="4361919" y="5112033"/>
            <a:chExt cx="1160081" cy="82550"/>
          </a:xfrm>
          <a:effectLst>
            <a:outerShdw blurRad="50800" dist="38100" dir="2700000" algn="tl" rotWithShape="0">
              <a:prstClr val="black">
                <a:alpha val="40000"/>
              </a:prstClr>
            </a:outerShdw>
          </a:effectLst>
        </p:grpSpPr>
        <p:sp>
          <p:nvSpPr>
            <p:cNvPr id="496" name="Rectangle 1861">
              <a:extLst>
                <a:ext uri="{FF2B5EF4-FFF2-40B4-BE49-F238E27FC236}">
                  <a16:creationId xmlns:a16="http://schemas.microsoft.com/office/drawing/2014/main" id="{BA4BC709-469A-4036-AEE2-C6A14834FA8F}"/>
                </a:ext>
              </a:extLst>
            </p:cNvPr>
            <p:cNvSpPr>
              <a:spLocks noChangeArrowheads="1"/>
            </p:cNvSpPr>
            <p:nvPr/>
          </p:nvSpPr>
          <p:spPr bwMode="auto">
            <a:xfrm>
              <a:off x="5018000" y="5140608"/>
              <a:ext cx="504000" cy="23813"/>
            </a:xfrm>
            <a:prstGeom prst="rect">
              <a:avLst/>
            </a:prstGeom>
            <a:solidFill>
              <a:srgbClr val="646565"/>
            </a:solidFill>
            <a:ln w="6350">
              <a:noFill/>
              <a:miter lim="800000"/>
              <a:headEnd/>
              <a:tailEnd/>
            </a:ln>
          </p:spPr>
          <p:txBody>
            <a:bodyPr/>
            <a:lstStyle/>
            <a:p>
              <a:pPr defTabSz="775290">
                <a:defRPr/>
              </a:pPr>
              <a:endParaRPr lang="en-GB" sz="1526"/>
            </a:p>
          </p:txBody>
        </p:sp>
        <p:grpSp>
          <p:nvGrpSpPr>
            <p:cNvPr id="497" name="Group 496">
              <a:extLst>
                <a:ext uri="{FF2B5EF4-FFF2-40B4-BE49-F238E27FC236}">
                  <a16:creationId xmlns:a16="http://schemas.microsoft.com/office/drawing/2014/main" id="{FFAAF342-3118-4A05-A874-7C6BC6E87163}"/>
                </a:ext>
              </a:extLst>
            </p:cNvPr>
            <p:cNvGrpSpPr/>
            <p:nvPr/>
          </p:nvGrpSpPr>
          <p:grpSpPr>
            <a:xfrm>
              <a:off x="4729137" y="5112033"/>
              <a:ext cx="407130" cy="82550"/>
              <a:chOff x="3167560" y="5112033"/>
              <a:chExt cx="407130" cy="82550"/>
            </a:xfrm>
          </p:grpSpPr>
          <p:sp>
            <p:nvSpPr>
              <p:cNvPr id="507" name="Freeform 1863">
                <a:extLst>
                  <a:ext uri="{FF2B5EF4-FFF2-40B4-BE49-F238E27FC236}">
                    <a16:creationId xmlns:a16="http://schemas.microsoft.com/office/drawing/2014/main" id="{E5D924DE-64DE-44EB-B3FD-057317DE7D96}"/>
                  </a:ext>
                </a:extLst>
              </p:cNvPr>
              <p:cNvSpPr>
                <a:spLocks/>
              </p:cNvSpPr>
              <p:nvPr/>
            </p:nvSpPr>
            <p:spPr bwMode="auto">
              <a:xfrm>
                <a:off x="3173376" y="5124733"/>
                <a:ext cx="385804" cy="55563"/>
              </a:xfrm>
              <a:custGeom>
                <a:avLst/>
                <a:gdLst>
                  <a:gd name="T0" fmla="*/ 190 w 199"/>
                  <a:gd name="T1" fmla="*/ 35 h 35"/>
                  <a:gd name="T2" fmla="*/ 0 w 199"/>
                  <a:gd name="T3" fmla="*/ 35 h 35"/>
                  <a:gd name="T4" fmla="*/ 9 w 199"/>
                  <a:gd name="T5" fmla="*/ 0 h 35"/>
                  <a:gd name="T6" fmla="*/ 199 w 199"/>
                  <a:gd name="T7" fmla="*/ 0 h 35"/>
                  <a:gd name="T8" fmla="*/ 190 w 199"/>
                  <a:gd name="T9" fmla="*/ 35 h 35"/>
                </a:gdLst>
                <a:ahLst/>
                <a:cxnLst>
                  <a:cxn ang="0">
                    <a:pos x="T0" y="T1"/>
                  </a:cxn>
                  <a:cxn ang="0">
                    <a:pos x="T2" y="T3"/>
                  </a:cxn>
                  <a:cxn ang="0">
                    <a:pos x="T4" y="T5"/>
                  </a:cxn>
                  <a:cxn ang="0">
                    <a:pos x="T6" y="T7"/>
                  </a:cxn>
                  <a:cxn ang="0">
                    <a:pos x="T8" y="T9"/>
                  </a:cxn>
                </a:cxnLst>
                <a:rect l="0" t="0" r="r" b="b"/>
                <a:pathLst>
                  <a:path w="199" h="35">
                    <a:moveTo>
                      <a:pt x="190" y="35"/>
                    </a:moveTo>
                    <a:lnTo>
                      <a:pt x="0" y="35"/>
                    </a:lnTo>
                    <a:lnTo>
                      <a:pt x="9" y="0"/>
                    </a:lnTo>
                    <a:lnTo>
                      <a:pt x="199" y="0"/>
                    </a:lnTo>
                    <a:lnTo>
                      <a:pt x="190" y="35"/>
                    </a:lnTo>
                    <a:close/>
                  </a:path>
                </a:pathLst>
              </a:custGeom>
              <a:solidFill>
                <a:srgbClr val="646565"/>
              </a:solidFill>
              <a:ln w="6350">
                <a:noFill/>
                <a:round/>
                <a:headEnd/>
                <a:tailEnd/>
              </a:ln>
            </p:spPr>
            <p:txBody>
              <a:bodyPr/>
              <a:lstStyle/>
              <a:p>
                <a:pPr defTabSz="775290">
                  <a:defRPr/>
                </a:pPr>
                <a:endParaRPr lang="en-GB" sz="1526"/>
              </a:p>
            </p:txBody>
          </p:sp>
          <p:sp>
            <p:nvSpPr>
              <p:cNvPr id="508" name="Freeform 1864">
                <a:extLst>
                  <a:ext uri="{FF2B5EF4-FFF2-40B4-BE49-F238E27FC236}">
                    <a16:creationId xmlns:a16="http://schemas.microsoft.com/office/drawing/2014/main" id="{C4849DAD-838F-4C44-AB0B-76C1587B07B8}"/>
                  </a:ext>
                </a:extLst>
              </p:cNvPr>
              <p:cNvSpPr>
                <a:spLocks/>
              </p:cNvSpPr>
              <p:nvPr/>
            </p:nvSpPr>
            <p:spPr bwMode="auto">
              <a:xfrm>
                <a:off x="3167560"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rgbClr val="646565"/>
              </a:solidFill>
              <a:ln w="6350">
                <a:noFill/>
                <a:round/>
                <a:headEnd/>
                <a:tailEnd/>
              </a:ln>
            </p:spPr>
            <p:txBody>
              <a:bodyPr/>
              <a:lstStyle/>
              <a:p>
                <a:pPr defTabSz="775290">
                  <a:defRPr/>
                </a:pPr>
                <a:endParaRPr lang="en-GB" sz="1526"/>
              </a:p>
            </p:txBody>
          </p:sp>
          <p:sp>
            <p:nvSpPr>
              <p:cNvPr id="509" name="Freeform 1866">
                <a:extLst>
                  <a:ext uri="{FF2B5EF4-FFF2-40B4-BE49-F238E27FC236}">
                    <a16:creationId xmlns:a16="http://schemas.microsoft.com/office/drawing/2014/main" id="{8590061D-D724-4A42-B415-F981A1CB4018}"/>
                  </a:ext>
                </a:extLst>
              </p:cNvPr>
              <p:cNvSpPr>
                <a:spLocks/>
              </p:cNvSpPr>
              <p:nvPr/>
            </p:nvSpPr>
            <p:spPr bwMode="auto">
              <a:xfrm>
                <a:off x="3227659"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10" name="Freeform 1868">
                <a:extLst>
                  <a:ext uri="{FF2B5EF4-FFF2-40B4-BE49-F238E27FC236}">
                    <a16:creationId xmlns:a16="http://schemas.microsoft.com/office/drawing/2014/main" id="{EA0CFA74-1302-4910-B782-1266E9C50255}"/>
                  </a:ext>
                </a:extLst>
              </p:cNvPr>
              <p:cNvSpPr>
                <a:spLocks/>
              </p:cNvSpPr>
              <p:nvPr/>
            </p:nvSpPr>
            <p:spPr bwMode="auto">
              <a:xfrm>
                <a:off x="3289698"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11" name="Freeform 1870">
                <a:extLst>
                  <a:ext uri="{FF2B5EF4-FFF2-40B4-BE49-F238E27FC236}">
                    <a16:creationId xmlns:a16="http://schemas.microsoft.com/office/drawing/2014/main" id="{32DA01B9-5A08-4E0C-9574-B645B5474E26}"/>
                  </a:ext>
                </a:extLst>
              </p:cNvPr>
              <p:cNvSpPr>
                <a:spLocks/>
              </p:cNvSpPr>
              <p:nvPr/>
            </p:nvSpPr>
            <p:spPr bwMode="auto">
              <a:xfrm>
                <a:off x="3349799"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12" name="Freeform 1872">
                <a:extLst>
                  <a:ext uri="{FF2B5EF4-FFF2-40B4-BE49-F238E27FC236}">
                    <a16:creationId xmlns:a16="http://schemas.microsoft.com/office/drawing/2014/main" id="{D024EDA2-8178-4AD8-9E6B-A7C730112C82}"/>
                  </a:ext>
                </a:extLst>
              </p:cNvPr>
              <p:cNvSpPr>
                <a:spLocks/>
              </p:cNvSpPr>
              <p:nvPr/>
            </p:nvSpPr>
            <p:spPr bwMode="auto">
              <a:xfrm>
                <a:off x="3411838"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13" name="Freeform 1874">
                <a:extLst>
                  <a:ext uri="{FF2B5EF4-FFF2-40B4-BE49-F238E27FC236}">
                    <a16:creationId xmlns:a16="http://schemas.microsoft.com/office/drawing/2014/main" id="{22757528-15F8-4208-A78D-7EA1E9FAAAA6}"/>
                  </a:ext>
                </a:extLst>
              </p:cNvPr>
              <p:cNvSpPr>
                <a:spLocks/>
              </p:cNvSpPr>
              <p:nvPr/>
            </p:nvSpPr>
            <p:spPr bwMode="auto">
              <a:xfrm>
                <a:off x="3471937"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14" name="Freeform 1876">
                <a:extLst>
                  <a:ext uri="{FF2B5EF4-FFF2-40B4-BE49-F238E27FC236}">
                    <a16:creationId xmlns:a16="http://schemas.microsoft.com/office/drawing/2014/main" id="{23C627F7-C331-48AB-A171-64651DEB5730}"/>
                  </a:ext>
                </a:extLst>
              </p:cNvPr>
              <p:cNvSpPr>
                <a:spLocks/>
              </p:cNvSpPr>
              <p:nvPr/>
            </p:nvSpPr>
            <p:spPr bwMode="auto">
              <a:xfrm>
                <a:off x="3533976"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grpSp>
        <p:grpSp>
          <p:nvGrpSpPr>
            <p:cNvPr id="498" name="Group 497">
              <a:extLst>
                <a:ext uri="{FF2B5EF4-FFF2-40B4-BE49-F238E27FC236}">
                  <a16:creationId xmlns:a16="http://schemas.microsoft.com/office/drawing/2014/main" id="{1B998D2D-8012-40F7-9EAB-7006C8566C96}"/>
                </a:ext>
              </a:extLst>
            </p:cNvPr>
            <p:cNvGrpSpPr/>
            <p:nvPr/>
          </p:nvGrpSpPr>
          <p:grpSpPr>
            <a:xfrm>
              <a:off x="4361919" y="5112033"/>
              <a:ext cx="407130" cy="82550"/>
              <a:chOff x="3167560" y="5112033"/>
              <a:chExt cx="407130" cy="82550"/>
            </a:xfrm>
          </p:grpSpPr>
          <p:sp>
            <p:nvSpPr>
              <p:cNvPr id="499" name="Freeform 1863">
                <a:extLst>
                  <a:ext uri="{FF2B5EF4-FFF2-40B4-BE49-F238E27FC236}">
                    <a16:creationId xmlns:a16="http://schemas.microsoft.com/office/drawing/2014/main" id="{9A4B64CE-6D78-4094-9350-B7190E65D874}"/>
                  </a:ext>
                </a:extLst>
              </p:cNvPr>
              <p:cNvSpPr>
                <a:spLocks/>
              </p:cNvSpPr>
              <p:nvPr/>
            </p:nvSpPr>
            <p:spPr bwMode="auto">
              <a:xfrm>
                <a:off x="3173376" y="5124733"/>
                <a:ext cx="385804" cy="55563"/>
              </a:xfrm>
              <a:custGeom>
                <a:avLst/>
                <a:gdLst>
                  <a:gd name="T0" fmla="*/ 190 w 199"/>
                  <a:gd name="T1" fmla="*/ 35 h 35"/>
                  <a:gd name="T2" fmla="*/ 0 w 199"/>
                  <a:gd name="T3" fmla="*/ 35 h 35"/>
                  <a:gd name="T4" fmla="*/ 9 w 199"/>
                  <a:gd name="T5" fmla="*/ 0 h 35"/>
                  <a:gd name="T6" fmla="*/ 199 w 199"/>
                  <a:gd name="T7" fmla="*/ 0 h 35"/>
                  <a:gd name="T8" fmla="*/ 190 w 199"/>
                  <a:gd name="T9" fmla="*/ 35 h 35"/>
                </a:gdLst>
                <a:ahLst/>
                <a:cxnLst>
                  <a:cxn ang="0">
                    <a:pos x="T0" y="T1"/>
                  </a:cxn>
                  <a:cxn ang="0">
                    <a:pos x="T2" y="T3"/>
                  </a:cxn>
                  <a:cxn ang="0">
                    <a:pos x="T4" y="T5"/>
                  </a:cxn>
                  <a:cxn ang="0">
                    <a:pos x="T6" y="T7"/>
                  </a:cxn>
                  <a:cxn ang="0">
                    <a:pos x="T8" y="T9"/>
                  </a:cxn>
                </a:cxnLst>
                <a:rect l="0" t="0" r="r" b="b"/>
                <a:pathLst>
                  <a:path w="199" h="35">
                    <a:moveTo>
                      <a:pt x="190" y="35"/>
                    </a:moveTo>
                    <a:lnTo>
                      <a:pt x="0" y="35"/>
                    </a:lnTo>
                    <a:lnTo>
                      <a:pt x="9" y="0"/>
                    </a:lnTo>
                    <a:lnTo>
                      <a:pt x="199" y="0"/>
                    </a:lnTo>
                    <a:lnTo>
                      <a:pt x="190" y="35"/>
                    </a:lnTo>
                    <a:close/>
                  </a:path>
                </a:pathLst>
              </a:custGeom>
              <a:solidFill>
                <a:srgbClr val="646565"/>
              </a:solidFill>
              <a:ln w="6350">
                <a:noFill/>
                <a:round/>
                <a:headEnd/>
                <a:tailEnd/>
              </a:ln>
            </p:spPr>
            <p:txBody>
              <a:bodyPr/>
              <a:lstStyle/>
              <a:p>
                <a:pPr defTabSz="775290">
                  <a:defRPr/>
                </a:pPr>
                <a:endParaRPr lang="en-GB" sz="1526"/>
              </a:p>
            </p:txBody>
          </p:sp>
          <p:sp>
            <p:nvSpPr>
              <p:cNvPr id="500" name="Freeform 1864">
                <a:extLst>
                  <a:ext uri="{FF2B5EF4-FFF2-40B4-BE49-F238E27FC236}">
                    <a16:creationId xmlns:a16="http://schemas.microsoft.com/office/drawing/2014/main" id="{589C4639-DA68-4E06-B1F1-793FB1A2CC40}"/>
                  </a:ext>
                </a:extLst>
              </p:cNvPr>
              <p:cNvSpPr>
                <a:spLocks/>
              </p:cNvSpPr>
              <p:nvPr/>
            </p:nvSpPr>
            <p:spPr bwMode="auto">
              <a:xfrm>
                <a:off x="3167560"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01" name="Freeform 1866">
                <a:extLst>
                  <a:ext uri="{FF2B5EF4-FFF2-40B4-BE49-F238E27FC236}">
                    <a16:creationId xmlns:a16="http://schemas.microsoft.com/office/drawing/2014/main" id="{77D769BA-71A2-45DA-8D93-D8E60339D43C}"/>
                  </a:ext>
                </a:extLst>
              </p:cNvPr>
              <p:cNvSpPr>
                <a:spLocks/>
              </p:cNvSpPr>
              <p:nvPr/>
            </p:nvSpPr>
            <p:spPr bwMode="auto">
              <a:xfrm>
                <a:off x="3227659"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02" name="Freeform 1868">
                <a:extLst>
                  <a:ext uri="{FF2B5EF4-FFF2-40B4-BE49-F238E27FC236}">
                    <a16:creationId xmlns:a16="http://schemas.microsoft.com/office/drawing/2014/main" id="{B54E8698-39BB-4AFE-9ABC-FA05ED470478}"/>
                  </a:ext>
                </a:extLst>
              </p:cNvPr>
              <p:cNvSpPr>
                <a:spLocks/>
              </p:cNvSpPr>
              <p:nvPr/>
            </p:nvSpPr>
            <p:spPr bwMode="auto">
              <a:xfrm>
                <a:off x="3289698"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03" name="Freeform 1870">
                <a:extLst>
                  <a:ext uri="{FF2B5EF4-FFF2-40B4-BE49-F238E27FC236}">
                    <a16:creationId xmlns:a16="http://schemas.microsoft.com/office/drawing/2014/main" id="{D099DE6F-DB2E-4547-9164-6DA5D57EAC0D}"/>
                  </a:ext>
                </a:extLst>
              </p:cNvPr>
              <p:cNvSpPr>
                <a:spLocks/>
              </p:cNvSpPr>
              <p:nvPr/>
            </p:nvSpPr>
            <p:spPr bwMode="auto">
              <a:xfrm>
                <a:off x="3349799"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04" name="Freeform 1872">
                <a:extLst>
                  <a:ext uri="{FF2B5EF4-FFF2-40B4-BE49-F238E27FC236}">
                    <a16:creationId xmlns:a16="http://schemas.microsoft.com/office/drawing/2014/main" id="{1AEC1552-08A8-46C2-8063-FDF9B7EC7051}"/>
                  </a:ext>
                </a:extLst>
              </p:cNvPr>
              <p:cNvSpPr>
                <a:spLocks/>
              </p:cNvSpPr>
              <p:nvPr/>
            </p:nvSpPr>
            <p:spPr bwMode="auto">
              <a:xfrm>
                <a:off x="3411838"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05" name="Freeform 1874">
                <a:extLst>
                  <a:ext uri="{FF2B5EF4-FFF2-40B4-BE49-F238E27FC236}">
                    <a16:creationId xmlns:a16="http://schemas.microsoft.com/office/drawing/2014/main" id="{E43B2D03-D125-45E5-A35E-8C35170D0300}"/>
                  </a:ext>
                </a:extLst>
              </p:cNvPr>
              <p:cNvSpPr>
                <a:spLocks/>
              </p:cNvSpPr>
              <p:nvPr/>
            </p:nvSpPr>
            <p:spPr bwMode="auto">
              <a:xfrm>
                <a:off x="3471937"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06" name="Freeform 1876">
                <a:extLst>
                  <a:ext uri="{FF2B5EF4-FFF2-40B4-BE49-F238E27FC236}">
                    <a16:creationId xmlns:a16="http://schemas.microsoft.com/office/drawing/2014/main" id="{6317F946-5678-4318-A6EE-8AA3C5DFE3A6}"/>
                  </a:ext>
                </a:extLst>
              </p:cNvPr>
              <p:cNvSpPr>
                <a:spLocks/>
              </p:cNvSpPr>
              <p:nvPr/>
            </p:nvSpPr>
            <p:spPr bwMode="auto">
              <a:xfrm>
                <a:off x="3533976"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grpSp>
      </p:grpSp>
      <p:grpSp>
        <p:nvGrpSpPr>
          <p:cNvPr id="515" name="Group 514">
            <a:extLst>
              <a:ext uri="{FF2B5EF4-FFF2-40B4-BE49-F238E27FC236}">
                <a16:creationId xmlns:a16="http://schemas.microsoft.com/office/drawing/2014/main" id="{DDD69DE5-CDC6-4832-ADBF-991ACAEEAEE2}"/>
              </a:ext>
            </a:extLst>
          </p:cNvPr>
          <p:cNvGrpSpPr/>
          <p:nvPr/>
        </p:nvGrpSpPr>
        <p:grpSpPr>
          <a:xfrm flipH="1">
            <a:off x="5815992" y="6275807"/>
            <a:ext cx="593069" cy="42202"/>
            <a:chOff x="4361919" y="5112033"/>
            <a:chExt cx="1160081" cy="82550"/>
          </a:xfrm>
          <a:effectLst>
            <a:outerShdw blurRad="50800" dist="38100" dir="2700000" algn="tl" rotWithShape="0">
              <a:prstClr val="black">
                <a:alpha val="40000"/>
              </a:prstClr>
            </a:outerShdw>
          </a:effectLst>
        </p:grpSpPr>
        <p:sp>
          <p:nvSpPr>
            <p:cNvPr id="516" name="Rectangle 1861">
              <a:extLst>
                <a:ext uri="{FF2B5EF4-FFF2-40B4-BE49-F238E27FC236}">
                  <a16:creationId xmlns:a16="http://schemas.microsoft.com/office/drawing/2014/main" id="{3C69D491-3D1E-4DA2-9FD0-295C62CDF569}"/>
                </a:ext>
              </a:extLst>
            </p:cNvPr>
            <p:cNvSpPr>
              <a:spLocks noChangeArrowheads="1"/>
            </p:cNvSpPr>
            <p:nvPr/>
          </p:nvSpPr>
          <p:spPr bwMode="auto">
            <a:xfrm>
              <a:off x="5018000" y="5140608"/>
              <a:ext cx="504000" cy="23813"/>
            </a:xfrm>
            <a:prstGeom prst="rect">
              <a:avLst/>
            </a:prstGeom>
            <a:solidFill>
              <a:srgbClr val="646565"/>
            </a:solidFill>
            <a:ln w="6350">
              <a:noFill/>
              <a:miter lim="800000"/>
              <a:headEnd/>
              <a:tailEnd/>
            </a:ln>
          </p:spPr>
          <p:txBody>
            <a:bodyPr/>
            <a:lstStyle/>
            <a:p>
              <a:pPr defTabSz="775290">
                <a:defRPr/>
              </a:pPr>
              <a:endParaRPr lang="en-GB" sz="1526"/>
            </a:p>
          </p:txBody>
        </p:sp>
        <p:grpSp>
          <p:nvGrpSpPr>
            <p:cNvPr id="517" name="Group 516">
              <a:extLst>
                <a:ext uri="{FF2B5EF4-FFF2-40B4-BE49-F238E27FC236}">
                  <a16:creationId xmlns:a16="http://schemas.microsoft.com/office/drawing/2014/main" id="{54D5632C-1B5F-40D2-AD8B-4D51BFEB69FD}"/>
                </a:ext>
              </a:extLst>
            </p:cNvPr>
            <p:cNvGrpSpPr/>
            <p:nvPr/>
          </p:nvGrpSpPr>
          <p:grpSpPr>
            <a:xfrm>
              <a:off x="4729137" y="5112033"/>
              <a:ext cx="407130" cy="82550"/>
              <a:chOff x="3167560" y="5112033"/>
              <a:chExt cx="407130" cy="82550"/>
            </a:xfrm>
          </p:grpSpPr>
          <p:sp>
            <p:nvSpPr>
              <p:cNvPr id="527" name="Freeform 1863">
                <a:extLst>
                  <a:ext uri="{FF2B5EF4-FFF2-40B4-BE49-F238E27FC236}">
                    <a16:creationId xmlns:a16="http://schemas.microsoft.com/office/drawing/2014/main" id="{83F8D363-6AC4-4D66-BD0D-025AE470B584}"/>
                  </a:ext>
                </a:extLst>
              </p:cNvPr>
              <p:cNvSpPr>
                <a:spLocks/>
              </p:cNvSpPr>
              <p:nvPr/>
            </p:nvSpPr>
            <p:spPr bwMode="auto">
              <a:xfrm>
                <a:off x="3173376" y="5124733"/>
                <a:ext cx="385804" cy="55563"/>
              </a:xfrm>
              <a:custGeom>
                <a:avLst/>
                <a:gdLst>
                  <a:gd name="T0" fmla="*/ 190 w 199"/>
                  <a:gd name="T1" fmla="*/ 35 h 35"/>
                  <a:gd name="T2" fmla="*/ 0 w 199"/>
                  <a:gd name="T3" fmla="*/ 35 h 35"/>
                  <a:gd name="T4" fmla="*/ 9 w 199"/>
                  <a:gd name="T5" fmla="*/ 0 h 35"/>
                  <a:gd name="T6" fmla="*/ 199 w 199"/>
                  <a:gd name="T7" fmla="*/ 0 h 35"/>
                  <a:gd name="T8" fmla="*/ 190 w 199"/>
                  <a:gd name="T9" fmla="*/ 35 h 35"/>
                </a:gdLst>
                <a:ahLst/>
                <a:cxnLst>
                  <a:cxn ang="0">
                    <a:pos x="T0" y="T1"/>
                  </a:cxn>
                  <a:cxn ang="0">
                    <a:pos x="T2" y="T3"/>
                  </a:cxn>
                  <a:cxn ang="0">
                    <a:pos x="T4" y="T5"/>
                  </a:cxn>
                  <a:cxn ang="0">
                    <a:pos x="T6" y="T7"/>
                  </a:cxn>
                  <a:cxn ang="0">
                    <a:pos x="T8" y="T9"/>
                  </a:cxn>
                </a:cxnLst>
                <a:rect l="0" t="0" r="r" b="b"/>
                <a:pathLst>
                  <a:path w="199" h="35">
                    <a:moveTo>
                      <a:pt x="190" y="35"/>
                    </a:moveTo>
                    <a:lnTo>
                      <a:pt x="0" y="35"/>
                    </a:lnTo>
                    <a:lnTo>
                      <a:pt x="9" y="0"/>
                    </a:lnTo>
                    <a:lnTo>
                      <a:pt x="199" y="0"/>
                    </a:lnTo>
                    <a:lnTo>
                      <a:pt x="190" y="35"/>
                    </a:lnTo>
                    <a:close/>
                  </a:path>
                </a:pathLst>
              </a:custGeom>
              <a:solidFill>
                <a:srgbClr val="646565"/>
              </a:solidFill>
              <a:ln w="6350">
                <a:noFill/>
                <a:round/>
                <a:headEnd/>
                <a:tailEnd/>
              </a:ln>
            </p:spPr>
            <p:txBody>
              <a:bodyPr/>
              <a:lstStyle/>
              <a:p>
                <a:pPr defTabSz="775290">
                  <a:defRPr/>
                </a:pPr>
                <a:endParaRPr lang="en-GB" sz="1526"/>
              </a:p>
            </p:txBody>
          </p:sp>
          <p:sp>
            <p:nvSpPr>
              <p:cNvPr id="528" name="Freeform 1864">
                <a:extLst>
                  <a:ext uri="{FF2B5EF4-FFF2-40B4-BE49-F238E27FC236}">
                    <a16:creationId xmlns:a16="http://schemas.microsoft.com/office/drawing/2014/main" id="{5212B9F8-17E5-4262-AF93-AF2940DA104F}"/>
                  </a:ext>
                </a:extLst>
              </p:cNvPr>
              <p:cNvSpPr>
                <a:spLocks/>
              </p:cNvSpPr>
              <p:nvPr/>
            </p:nvSpPr>
            <p:spPr bwMode="auto">
              <a:xfrm>
                <a:off x="3167560"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rgbClr val="646565"/>
              </a:solidFill>
              <a:ln w="6350">
                <a:noFill/>
                <a:round/>
                <a:headEnd/>
                <a:tailEnd/>
              </a:ln>
            </p:spPr>
            <p:txBody>
              <a:bodyPr/>
              <a:lstStyle/>
              <a:p>
                <a:pPr defTabSz="775290">
                  <a:defRPr/>
                </a:pPr>
                <a:endParaRPr lang="en-GB" sz="1526"/>
              </a:p>
            </p:txBody>
          </p:sp>
          <p:sp>
            <p:nvSpPr>
              <p:cNvPr id="529" name="Freeform 1866">
                <a:extLst>
                  <a:ext uri="{FF2B5EF4-FFF2-40B4-BE49-F238E27FC236}">
                    <a16:creationId xmlns:a16="http://schemas.microsoft.com/office/drawing/2014/main" id="{C7C72E34-263F-4DDD-8969-7A5FD6474AB0}"/>
                  </a:ext>
                </a:extLst>
              </p:cNvPr>
              <p:cNvSpPr>
                <a:spLocks/>
              </p:cNvSpPr>
              <p:nvPr/>
            </p:nvSpPr>
            <p:spPr bwMode="auto">
              <a:xfrm>
                <a:off x="3227659"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30" name="Freeform 1868">
                <a:extLst>
                  <a:ext uri="{FF2B5EF4-FFF2-40B4-BE49-F238E27FC236}">
                    <a16:creationId xmlns:a16="http://schemas.microsoft.com/office/drawing/2014/main" id="{7A2F04DF-E23D-43EB-9FD8-97AD33D16005}"/>
                  </a:ext>
                </a:extLst>
              </p:cNvPr>
              <p:cNvSpPr>
                <a:spLocks/>
              </p:cNvSpPr>
              <p:nvPr/>
            </p:nvSpPr>
            <p:spPr bwMode="auto">
              <a:xfrm>
                <a:off x="3289698"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31" name="Freeform 1870">
                <a:extLst>
                  <a:ext uri="{FF2B5EF4-FFF2-40B4-BE49-F238E27FC236}">
                    <a16:creationId xmlns:a16="http://schemas.microsoft.com/office/drawing/2014/main" id="{0D17CA81-C192-4282-8F53-DFC13F333B8F}"/>
                  </a:ext>
                </a:extLst>
              </p:cNvPr>
              <p:cNvSpPr>
                <a:spLocks/>
              </p:cNvSpPr>
              <p:nvPr/>
            </p:nvSpPr>
            <p:spPr bwMode="auto">
              <a:xfrm>
                <a:off x="3349799"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32" name="Freeform 1872">
                <a:extLst>
                  <a:ext uri="{FF2B5EF4-FFF2-40B4-BE49-F238E27FC236}">
                    <a16:creationId xmlns:a16="http://schemas.microsoft.com/office/drawing/2014/main" id="{FD423D10-6F0E-4A82-9E25-8B5FD6A50670}"/>
                  </a:ext>
                </a:extLst>
              </p:cNvPr>
              <p:cNvSpPr>
                <a:spLocks/>
              </p:cNvSpPr>
              <p:nvPr/>
            </p:nvSpPr>
            <p:spPr bwMode="auto">
              <a:xfrm>
                <a:off x="3411838"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33" name="Freeform 1874">
                <a:extLst>
                  <a:ext uri="{FF2B5EF4-FFF2-40B4-BE49-F238E27FC236}">
                    <a16:creationId xmlns:a16="http://schemas.microsoft.com/office/drawing/2014/main" id="{935EFD3F-F809-4EE2-B9A7-CAAB4A471FAD}"/>
                  </a:ext>
                </a:extLst>
              </p:cNvPr>
              <p:cNvSpPr>
                <a:spLocks/>
              </p:cNvSpPr>
              <p:nvPr/>
            </p:nvSpPr>
            <p:spPr bwMode="auto">
              <a:xfrm>
                <a:off x="3471937"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34" name="Freeform 1876">
                <a:extLst>
                  <a:ext uri="{FF2B5EF4-FFF2-40B4-BE49-F238E27FC236}">
                    <a16:creationId xmlns:a16="http://schemas.microsoft.com/office/drawing/2014/main" id="{6D720B05-E13D-4F0E-8ECE-FE27FFDF7DE8}"/>
                  </a:ext>
                </a:extLst>
              </p:cNvPr>
              <p:cNvSpPr>
                <a:spLocks/>
              </p:cNvSpPr>
              <p:nvPr/>
            </p:nvSpPr>
            <p:spPr bwMode="auto">
              <a:xfrm>
                <a:off x="3533976"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grpSp>
        <p:grpSp>
          <p:nvGrpSpPr>
            <p:cNvPr id="518" name="Group 517">
              <a:extLst>
                <a:ext uri="{FF2B5EF4-FFF2-40B4-BE49-F238E27FC236}">
                  <a16:creationId xmlns:a16="http://schemas.microsoft.com/office/drawing/2014/main" id="{58FAB2A4-6B1B-4C0D-A52A-5C1BFE6EC6D5}"/>
                </a:ext>
              </a:extLst>
            </p:cNvPr>
            <p:cNvGrpSpPr/>
            <p:nvPr/>
          </p:nvGrpSpPr>
          <p:grpSpPr>
            <a:xfrm>
              <a:off x="4361919" y="5112033"/>
              <a:ext cx="407130" cy="82550"/>
              <a:chOff x="3167560" y="5112033"/>
              <a:chExt cx="407130" cy="82550"/>
            </a:xfrm>
          </p:grpSpPr>
          <p:sp>
            <p:nvSpPr>
              <p:cNvPr id="519" name="Freeform 1863">
                <a:extLst>
                  <a:ext uri="{FF2B5EF4-FFF2-40B4-BE49-F238E27FC236}">
                    <a16:creationId xmlns:a16="http://schemas.microsoft.com/office/drawing/2014/main" id="{DAF850A5-D0CC-4980-A0E2-AC239164F92C}"/>
                  </a:ext>
                </a:extLst>
              </p:cNvPr>
              <p:cNvSpPr>
                <a:spLocks/>
              </p:cNvSpPr>
              <p:nvPr/>
            </p:nvSpPr>
            <p:spPr bwMode="auto">
              <a:xfrm>
                <a:off x="3173376" y="5124733"/>
                <a:ext cx="385804" cy="55563"/>
              </a:xfrm>
              <a:custGeom>
                <a:avLst/>
                <a:gdLst>
                  <a:gd name="T0" fmla="*/ 190 w 199"/>
                  <a:gd name="T1" fmla="*/ 35 h 35"/>
                  <a:gd name="T2" fmla="*/ 0 w 199"/>
                  <a:gd name="T3" fmla="*/ 35 h 35"/>
                  <a:gd name="T4" fmla="*/ 9 w 199"/>
                  <a:gd name="T5" fmla="*/ 0 h 35"/>
                  <a:gd name="T6" fmla="*/ 199 w 199"/>
                  <a:gd name="T7" fmla="*/ 0 h 35"/>
                  <a:gd name="T8" fmla="*/ 190 w 199"/>
                  <a:gd name="T9" fmla="*/ 35 h 35"/>
                </a:gdLst>
                <a:ahLst/>
                <a:cxnLst>
                  <a:cxn ang="0">
                    <a:pos x="T0" y="T1"/>
                  </a:cxn>
                  <a:cxn ang="0">
                    <a:pos x="T2" y="T3"/>
                  </a:cxn>
                  <a:cxn ang="0">
                    <a:pos x="T4" y="T5"/>
                  </a:cxn>
                  <a:cxn ang="0">
                    <a:pos x="T6" y="T7"/>
                  </a:cxn>
                  <a:cxn ang="0">
                    <a:pos x="T8" y="T9"/>
                  </a:cxn>
                </a:cxnLst>
                <a:rect l="0" t="0" r="r" b="b"/>
                <a:pathLst>
                  <a:path w="199" h="35">
                    <a:moveTo>
                      <a:pt x="190" y="35"/>
                    </a:moveTo>
                    <a:lnTo>
                      <a:pt x="0" y="35"/>
                    </a:lnTo>
                    <a:lnTo>
                      <a:pt x="9" y="0"/>
                    </a:lnTo>
                    <a:lnTo>
                      <a:pt x="199" y="0"/>
                    </a:lnTo>
                    <a:lnTo>
                      <a:pt x="190" y="35"/>
                    </a:lnTo>
                    <a:close/>
                  </a:path>
                </a:pathLst>
              </a:custGeom>
              <a:solidFill>
                <a:srgbClr val="646565"/>
              </a:solidFill>
              <a:ln w="6350">
                <a:noFill/>
                <a:round/>
                <a:headEnd/>
                <a:tailEnd/>
              </a:ln>
            </p:spPr>
            <p:txBody>
              <a:bodyPr/>
              <a:lstStyle/>
              <a:p>
                <a:pPr defTabSz="775290">
                  <a:defRPr/>
                </a:pPr>
                <a:endParaRPr lang="en-GB" sz="1526"/>
              </a:p>
            </p:txBody>
          </p:sp>
          <p:sp>
            <p:nvSpPr>
              <p:cNvPr id="520" name="Freeform 1864">
                <a:extLst>
                  <a:ext uri="{FF2B5EF4-FFF2-40B4-BE49-F238E27FC236}">
                    <a16:creationId xmlns:a16="http://schemas.microsoft.com/office/drawing/2014/main" id="{2861CF1A-C5A7-4F8B-838B-F681E8F48C66}"/>
                  </a:ext>
                </a:extLst>
              </p:cNvPr>
              <p:cNvSpPr>
                <a:spLocks/>
              </p:cNvSpPr>
              <p:nvPr/>
            </p:nvSpPr>
            <p:spPr bwMode="auto">
              <a:xfrm>
                <a:off x="3167560"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21" name="Freeform 1866">
                <a:extLst>
                  <a:ext uri="{FF2B5EF4-FFF2-40B4-BE49-F238E27FC236}">
                    <a16:creationId xmlns:a16="http://schemas.microsoft.com/office/drawing/2014/main" id="{B1BB254B-59D4-4F58-9403-C83A40CBA963}"/>
                  </a:ext>
                </a:extLst>
              </p:cNvPr>
              <p:cNvSpPr>
                <a:spLocks/>
              </p:cNvSpPr>
              <p:nvPr/>
            </p:nvSpPr>
            <p:spPr bwMode="auto">
              <a:xfrm>
                <a:off x="3227659"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22" name="Freeform 1868">
                <a:extLst>
                  <a:ext uri="{FF2B5EF4-FFF2-40B4-BE49-F238E27FC236}">
                    <a16:creationId xmlns:a16="http://schemas.microsoft.com/office/drawing/2014/main" id="{56BD04E4-7E5E-4141-BAD2-631DF26DDD92}"/>
                  </a:ext>
                </a:extLst>
              </p:cNvPr>
              <p:cNvSpPr>
                <a:spLocks/>
              </p:cNvSpPr>
              <p:nvPr/>
            </p:nvSpPr>
            <p:spPr bwMode="auto">
              <a:xfrm>
                <a:off x="3289698"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23" name="Freeform 1870">
                <a:extLst>
                  <a:ext uri="{FF2B5EF4-FFF2-40B4-BE49-F238E27FC236}">
                    <a16:creationId xmlns:a16="http://schemas.microsoft.com/office/drawing/2014/main" id="{457F1433-DA3F-432B-8B3F-863C4C964158}"/>
                  </a:ext>
                </a:extLst>
              </p:cNvPr>
              <p:cNvSpPr>
                <a:spLocks/>
              </p:cNvSpPr>
              <p:nvPr/>
            </p:nvSpPr>
            <p:spPr bwMode="auto">
              <a:xfrm>
                <a:off x="3349799"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24" name="Freeform 1872">
                <a:extLst>
                  <a:ext uri="{FF2B5EF4-FFF2-40B4-BE49-F238E27FC236}">
                    <a16:creationId xmlns:a16="http://schemas.microsoft.com/office/drawing/2014/main" id="{67C15776-DE21-432B-BD69-49221E42EAA7}"/>
                  </a:ext>
                </a:extLst>
              </p:cNvPr>
              <p:cNvSpPr>
                <a:spLocks/>
              </p:cNvSpPr>
              <p:nvPr/>
            </p:nvSpPr>
            <p:spPr bwMode="auto">
              <a:xfrm>
                <a:off x="3411838"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25" name="Freeform 1874">
                <a:extLst>
                  <a:ext uri="{FF2B5EF4-FFF2-40B4-BE49-F238E27FC236}">
                    <a16:creationId xmlns:a16="http://schemas.microsoft.com/office/drawing/2014/main" id="{88D13961-2117-44E1-ABC1-6BA13115A8E1}"/>
                  </a:ext>
                </a:extLst>
              </p:cNvPr>
              <p:cNvSpPr>
                <a:spLocks/>
              </p:cNvSpPr>
              <p:nvPr/>
            </p:nvSpPr>
            <p:spPr bwMode="auto">
              <a:xfrm>
                <a:off x="3471937"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sp>
            <p:nvSpPr>
              <p:cNvPr id="526" name="Freeform 1876">
                <a:extLst>
                  <a:ext uri="{FF2B5EF4-FFF2-40B4-BE49-F238E27FC236}">
                    <a16:creationId xmlns:a16="http://schemas.microsoft.com/office/drawing/2014/main" id="{70EBF546-835A-4E9D-8BE4-3FD53BC2EBBE}"/>
                  </a:ext>
                </a:extLst>
              </p:cNvPr>
              <p:cNvSpPr>
                <a:spLocks/>
              </p:cNvSpPr>
              <p:nvPr/>
            </p:nvSpPr>
            <p:spPr bwMode="auto">
              <a:xfrm>
                <a:off x="3533976" y="5112033"/>
                <a:ext cx="40714" cy="82550"/>
              </a:xfrm>
              <a:custGeom>
                <a:avLst/>
                <a:gdLst>
                  <a:gd name="T0" fmla="*/ 13 w 16"/>
                  <a:gd name="T1" fmla="*/ 0 h 40"/>
                  <a:gd name="T2" fmla="*/ 13 w 16"/>
                  <a:gd name="T3" fmla="*/ 0 h 40"/>
                  <a:gd name="T4" fmla="*/ 16 w 16"/>
                  <a:gd name="T5" fmla="*/ 3 h 40"/>
                  <a:gd name="T6" fmla="*/ 7 w 16"/>
                  <a:gd name="T7" fmla="*/ 36 h 40"/>
                  <a:gd name="T8" fmla="*/ 3 w 16"/>
                  <a:gd name="T9" fmla="*/ 40 h 40"/>
                  <a:gd name="T10" fmla="*/ 0 w 16"/>
                  <a:gd name="T11" fmla="*/ 36 h 40"/>
                  <a:gd name="T12" fmla="*/ 9 w 16"/>
                  <a:gd name="T13" fmla="*/ 3 h 40"/>
                  <a:gd name="T14" fmla="*/ 13 w 16"/>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0">
                    <a:moveTo>
                      <a:pt x="13" y="0"/>
                    </a:moveTo>
                    <a:cubicBezTo>
                      <a:pt x="13" y="0"/>
                      <a:pt x="13" y="0"/>
                      <a:pt x="13" y="0"/>
                    </a:cubicBezTo>
                    <a:cubicBezTo>
                      <a:pt x="15" y="0"/>
                      <a:pt x="16" y="2"/>
                      <a:pt x="16" y="3"/>
                    </a:cubicBezTo>
                    <a:cubicBezTo>
                      <a:pt x="7" y="36"/>
                      <a:pt x="7" y="36"/>
                      <a:pt x="7" y="36"/>
                    </a:cubicBezTo>
                    <a:cubicBezTo>
                      <a:pt x="7" y="38"/>
                      <a:pt x="5" y="40"/>
                      <a:pt x="3" y="40"/>
                    </a:cubicBezTo>
                    <a:cubicBezTo>
                      <a:pt x="1" y="40"/>
                      <a:pt x="0" y="38"/>
                      <a:pt x="0" y="36"/>
                    </a:cubicBezTo>
                    <a:cubicBezTo>
                      <a:pt x="9" y="3"/>
                      <a:pt x="9" y="3"/>
                      <a:pt x="9" y="3"/>
                    </a:cubicBezTo>
                    <a:cubicBezTo>
                      <a:pt x="9" y="2"/>
                      <a:pt x="11" y="0"/>
                      <a:pt x="13" y="0"/>
                    </a:cubicBezTo>
                    <a:close/>
                  </a:path>
                </a:pathLst>
              </a:custGeom>
              <a:solidFill>
                <a:schemeClr val="accent5">
                  <a:lumMod val="75000"/>
                </a:schemeClr>
              </a:solidFill>
              <a:ln w="6350">
                <a:noFill/>
                <a:round/>
                <a:headEnd/>
                <a:tailEnd/>
              </a:ln>
            </p:spPr>
            <p:txBody>
              <a:bodyPr/>
              <a:lstStyle/>
              <a:p>
                <a:pPr defTabSz="775290">
                  <a:defRPr/>
                </a:pPr>
                <a:endParaRPr lang="en-GB" sz="1526"/>
              </a:p>
            </p:txBody>
          </p:sp>
        </p:grpSp>
      </p:grpSp>
      <p:grpSp>
        <p:nvGrpSpPr>
          <p:cNvPr id="535" name="Group 4">
            <a:extLst>
              <a:ext uri="{FF2B5EF4-FFF2-40B4-BE49-F238E27FC236}">
                <a16:creationId xmlns:a16="http://schemas.microsoft.com/office/drawing/2014/main" id="{FEE099D4-7A98-4CF2-A577-79D6143F54E1}"/>
              </a:ext>
            </a:extLst>
          </p:cNvPr>
          <p:cNvGrpSpPr>
            <a:grpSpLocks noChangeAspect="1"/>
          </p:cNvGrpSpPr>
          <p:nvPr/>
        </p:nvGrpSpPr>
        <p:grpSpPr bwMode="auto">
          <a:xfrm>
            <a:off x="6323136" y="6249867"/>
            <a:ext cx="260838" cy="260838"/>
            <a:chOff x="671" y="675"/>
            <a:chExt cx="1158" cy="1159"/>
          </a:xfrm>
        </p:grpSpPr>
        <p:sp>
          <p:nvSpPr>
            <p:cNvPr id="536" name="AutoShape 3">
              <a:extLst>
                <a:ext uri="{FF2B5EF4-FFF2-40B4-BE49-F238E27FC236}">
                  <a16:creationId xmlns:a16="http://schemas.microsoft.com/office/drawing/2014/main" id="{705A1892-38F2-4F83-8236-6EE5FCDA1663}"/>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537" name="Freeform 5">
              <a:extLst>
                <a:ext uri="{FF2B5EF4-FFF2-40B4-BE49-F238E27FC236}">
                  <a16:creationId xmlns:a16="http://schemas.microsoft.com/office/drawing/2014/main" id="{79ADFABC-834C-4A29-8501-AE8194A153D0}"/>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538" name="Oval 6">
              <a:extLst>
                <a:ext uri="{FF2B5EF4-FFF2-40B4-BE49-F238E27FC236}">
                  <a16:creationId xmlns:a16="http://schemas.microsoft.com/office/drawing/2014/main" id="{FAD1C119-0EB5-4AE0-BB37-C1BAB900446B}"/>
                </a:ext>
              </a:extLst>
            </p:cNvPr>
            <p:cNvSpPr>
              <a:spLocks noChangeArrowheads="1"/>
            </p:cNvSpPr>
            <p:nvPr/>
          </p:nvSpPr>
          <p:spPr bwMode="auto">
            <a:xfrm>
              <a:off x="944" y="948"/>
              <a:ext cx="612" cy="612"/>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539" name="Group 4">
            <a:extLst>
              <a:ext uri="{FF2B5EF4-FFF2-40B4-BE49-F238E27FC236}">
                <a16:creationId xmlns:a16="http://schemas.microsoft.com/office/drawing/2014/main" id="{04C7D4CC-A9D8-41B2-B3B1-FD2A22009C15}"/>
              </a:ext>
            </a:extLst>
          </p:cNvPr>
          <p:cNvGrpSpPr>
            <a:grpSpLocks noChangeAspect="1"/>
          </p:cNvGrpSpPr>
          <p:nvPr/>
        </p:nvGrpSpPr>
        <p:grpSpPr bwMode="auto">
          <a:xfrm>
            <a:off x="6038850" y="5753100"/>
            <a:ext cx="361950" cy="363415"/>
            <a:chOff x="671" y="675"/>
            <a:chExt cx="1158" cy="1159"/>
          </a:xfrm>
        </p:grpSpPr>
        <p:sp>
          <p:nvSpPr>
            <p:cNvPr id="540" name="AutoShape 3">
              <a:extLst>
                <a:ext uri="{FF2B5EF4-FFF2-40B4-BE49-F238E27FC236}">
                  <a16:creationId xmlns:a16="http://schemas.microsoft.com/office/drawing/2014/main" id="{32E50D3F-97F4-449A-A06D-725B2D3508B4}"/>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541" name="Freeform 5">
              <a:extLst>
                <a:ext uri="{FF2B5EF4-FFF2-40B4-BE49-F238E27FC236}">
                  <a16:creationId xmlns:a16="http://schemas.microsoft.com/office/drawing/2014/main" id="{176CDA7A-4C73-45B4-95D1-C577B03C6DE9}"/>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542" name="Oval 6">
              <a:extLst>
                <a:ext uri="{FF2B5EF4-FFF2-40B4-BE49-F238E27FC236}">
                  <a16:creationId xmlns:a16="http://schemas.microsoft.com/office/drawing/2014/main" id="{3F79BF39-6830-4EC7-8DEF-DE748268D25F}"/>
                </a:ext>
              </a:extLst>
            </p:cNvPr>
            <p:cNvSpPr>
              <a:spLocks noChangeArrowheads="1"/>
            </p:cNvSpPr>
            <p:nvPr/>
          </p:nvSpPr>
          <p:spPr bwMode="auto">
            <a:xfrm>
              <a:off x="943" y="946"/>
              <a:ext cx="609" cy="617"/>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grpSp>
        <p:nvGrpSpPr>
          <p:cNvPr id="29880" name="Group 542">
            <a:extLst>
              <a:ext uri="{FF2B5EF4-FFF2-40B4-BE49-F238E27FC236}">
                <a16:creationId xmlns:a16="http://schemas.microsoft.com/office/drawing/2014/main" id="{BFE747C1-425E-4357-A5B9-66128072ED5B}"/>
              </a:ext>
            </a:extLst>
          </p:cNvPr>
          <p:cNvGrpSpPr>
            <a:grpSpLocks/>
          </p:cNvGrpSpPr>
          <p:nvPr/>
        </p:nvGrpSpPr>
        <p:grpSpPr bwMode="auto">
          <a:xfrm>
            <a:off x="5421923" y="5804389"/>
            <a:ext cx="653562" cy="653562"/>
            <a:chOff x="2575442" y="5370579"/>
            <a:chExt cx="344419" cy="344017"/>
          </a:xfrm>
        </p:grpSpPr>
        <p:grpSp>
          <p:nvGrpSpPr>
            <p:cNvPr id="30065" name="Group 543">
              <a:extLst>
                <a:ext uri="{FF2B5EF4-FFF2-40B4-BE49-F238E27FC236}">
                  <a16:creationId xmlns:a16="http://schemas.microsoft.com/office/drawing/2014/main" id="{6414BB96-9245-4BA1-8C0F-B1F68FE4462A}"/>
                </a:ext>
              </a:extLst>
            </p:cNvPr>
            <p:cNvGrpSpPr>
              <a:grpSpLocks/>
            </p:cNvGrpSpPr>
            <p:nvPr/>
          </p:nvGrpSpPr>
          <p:grpSpPr bwMode="auto">
            <a:xfrm>
              <a:off x="2575442" y="5370579"/>
              <a:ext cx="344419" cy="344017"/>
              <a:chOff x="2575442" y="5370579"/>
              <a:chExt cx="344419" cy="344017"/>
            </a:xfrm>
          </p:grpSpPr>
          <p:sp>
            <p:nvSpPr>
              <p:cNvPr id="546" name="Freeform 2185">
                <a:extLst>
                  <a:ext uri="{FF2B5EF4-FFF2-40B4-BE49-F238E27FC236}">
                    <a16:creationId xmlns:a16="http://schemas.microsoft.com/office/drawing/2014/main" id="{06AB141F-DC2E-4FBA-833A-0A00F72D6C22}"/>
                  </a:ext>
                </a:extLst>
              </p:cNvPr>
              <p:cNvSpPr>
                <a:spLocks noEditPoints="1"/>
              </p:cNvSpPr>
              <p:nvPr/>
            </p:nvSpPr>
            <p:spPr bwMode="auto">
              <a:xfrm>
                <a:off x="2575442"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547" name="Oval 546">
                <a:extLst>
                  <a:ext uri="{FF2B5EF4-FFF2-40B4-BE49-F238E27FC236}">
                    <a16:creationId xmlns:a16="http://schemas.microsoft.com/office/drawing/2014/main" id="{D17FB342-31ED-4E2D-80FE-356BF3ADDE46}"/>
                  </a:ext>
                </a:extLst>
              </p:cNvPr>
              <p:cNvSpPr/>
              <p:nvPr/>
            </p:nvSpPr>
            <p:spPr>
              <a:xfrm>
                <a:off x="2699773" y="5495536"/>
                <a:ext cx="92669" cy="92561"/>
              </a:xfrm>
              <a:prstGeom prst="ellipse">
                <a:avLst/>
              </a:prstGeom>
              <a:solidFill>
                <a:schemeClr val="tx1">
                  <a:lumMod val="65000"/>
                  <a:lumOff val="3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548" name="Donut 547">
                <a:extLst>
                  <a:ext uri="{FF2B5EF4-FFF2-40B4-BE49-F238E27FC236}">
                    <a16:creationId xmlns:a16="http://schemas.microsoft.com/office/drawing/2014/main" id="{5C46EDE6-B44D-4858-8DEC-771FB9DC6795}"/>
                  </a:ext>
                </a:extLst>
              </p:cNvPr>
              <p:cNvSpPr/>
              <p:nvPr/>
            </p:nvSpPr>
            <p:spPr>
              <a:xfrm>
                <a:off x="2600154" y="5399118"/>
                <a:ext cx="291907" cy="28153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grpSp>
        <p:sp>
          <p:nvSpPr>
            <p:cNvPr id="545" name="Oval 544">
              <a:extLst>
                <a:ext uri="{FF2B5EF4-FFF2-40B4-BE49-F238E27FC236}">
                  <a16:creationId xmlns:a16="http://schemas.microsoft.com/office/drawing/2014/main" id="{F466A6D9-0D9C-4AC0-9FB1-4F5A9E592CCD}"/>
                </a:ext>
              </a:extLst>
            </p:cNvPr>
            <p:cNvSpPr/>
            <p:nvPr/>
          </p:nvSpPr>
          <p:spPr>
            <a:xfrm>
              <a:off x="2707495" y="5504020"/>
              <a:ext cx="77224" cy="77905"/>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grpSp>
      <p:grpSp>
        <p:nvGrpSpPr>
          <p:cNvPr id="549" name="Group 4">
            <a:extLst>
              <a:ext uri="{FF2B5EF4-FFF2-40B4-BE49-F238E27FC236}">
                <a16:creationId xmlns:a16="http://schemas.microsoft.com/office/drawing/2014/main" id="{F067F51D-9654-48E8-8EE8-67BE9AF9464F}"/>
              </a:ext>
            </a:extLst>
          </p:cNvPr>
          <p:cNvGrpSpPr>
            <a:grpSpLocks noChangeAspect="1"/>
          </p:cNvGrpSpPr>
          <p:nvPr/>
        </p:nvGrpSpPr>
        <p:grpSpPr bwMode="auto">
          <a:xfrm>
            <a:off x="5509846" y="5886451"/>
            <a:ext cx="487974" cy="487973"/>
            <a:chOff x="671" y="675"/>
            <a:chExt cx="1158" cy="1159"/>
          </a:xfrm>
        </p:grpSpPr>
        <p:sp>
          <p:nvSpPr>
            <p:cNvPr id="550" name="AutoShape 3">
              <a:extLst>
                <a:ext uri="{FF2B5EF4-FFF2-40B4-BE49-F238E27FC236}">
                  <a16:creationId xmlns:a16="http://schemas.microsoft.com/office/drawing/2014/main" id="{DCC9E0FB-52B9-4C0C-9C38-C53EE37A80C4}"/>
                </a:ext>
              </a:extLst>
            </p:cNvPr>
            <p:cNvSpPr>
              <a:spLocks noChangeAspect="1" noChangeArrowheads="1" noTextEdit="1"/>
            </p:cNvSpPr>
            <p:nvPr/>
          </p:nvSpPr>
          <p:spPr bwMode="auto">
            <a:xfrm>
              <a:off x="671" y="675"/>
              <a:ext cx="115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551" name="Freeform 5">
              <a:extLst>
                <a:ext uri="{FF2B5EF4-FFF2-40B4-BE49-F238E27FC236}">
                  <a16:creationId xmlns:a16="http://schemas.microsoft.com/office/drawing/2014/main" id="{80D381EB-7A9D-4822-A195-16015C29E4F1}"/>
                </a:ext>
              </a:extLst>
            </p:cNvPr>
            <p:cNvSpPr>
              <a:spLocks noEditPoints="1"/>
            </p:cNvSpPr>
            <p:nvPr/>
          </p:nvSpPr>
          <p:spPr bwMode="auto">
            <a:xfrm>
              <a:off x="671" y="675"/>
              <a:ext cx="1158" cy="1159"/>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552" name="Oval 6">
              <a:extLst>
                <a:ext uri="{FF2B5EF4-FFF2-40B4-BE49-F238E27FC236}">
                  <a16:creationId xmlns:a16="http://schemas.microsoft.com/office/drawing/2014/main" id="{D2D60B3A-4D4C-4D07-81ED-DEB2722B2376}"/>
                </a:ext>
              </a:extLst>
            </p:cNvPr>
            <p:cNvSpPr>
              <a:spLocks noChangeArrowheads="1"/>
            </p:cNvSpPr>
            <p:nvPr/>
          </p:nvSpPr>
          <p:spPr bwMode="auto">
            <a:xfrm>
              <a:off x="942" y="946"/>
              <a:ext cx="612" cy="616"/>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sp>
        <p:nvSpPr>
          <p:cNvPr id="553" name="Rectangle 552">
            <a:extLst>
              <a:ext uri="{FF2B5EF4-FFF2-40B4-BE49-F238E27FC236}">
                <a16:creationId xmlns:a16="http://schemas.microsoft.com/office/drawing/2014/main" id="{5F952526-EC16-4FFD-81BB-2C1AD0F56F51}"/>
              </a:ext>
            </a:extLst>
          </p:cNvPr>
          <p:cNvSpPr/>
          <p:nvPr/>
        </p:nvSpPr>
        <p:spPr>
          <a:xfrm>
            <a:off x="5329605" y="5756031"/>
            <a:ext cx="353157" cy="756138"/>
          </a:xfrm>
          <a:prstGeom prst="rect">
            <a:avLst/>
          </a:prstGeom>
          <a:solidFill>
            <a:schemeClr val="accent5"/>
          </a:solidFill>
          <a:ln w="9525">
            <a:noFill/>
            <a:round/>
            <a:headEnd/>
            <a:tailEnd/>
          </a:ln>
        </p:spPr>
        <p:txBody>
          <a:bodyPr/>
          <a:lstStyle/>
          <a:p>
            <a:pPr defTabSz="775290">
              <a:defRPr/>
            </a:pPr>
            <a:endParaRPr lang="en-GB" sz="1526"/>
          </a:p>
        </p:txBody>
      </p:sp>
      <p:sp>
        <p:nvSpPr>
          <p:cNvPr id="554" name="Rectangle 553">
            <a:extLst>
              <a:ext uri="{FF2B5EF4-FFF2-40B4-BE49-F238E27FC236}">
                <a16:creationId xmlns:a16="http://schemas.microsoft.com/office/drawing/2014/main" id="{DD34C08A-A34B-4F4D-A29D-9803BB99554A}"/>
              </a:ext>
            </a:extLst>
          </p:cNvPr>
          <p:cNvSpPr/>
          <p:nvPr/>
        </p:nvSpPr>
        <p:spPr>
          <a:xfrm>
            <a:off x="5682762" y="5804389"/>
            <a:ext cx="71804" cy="690196"/>
          </a:xfrm>
          <a:prstGeom prst="rect">
            <a:avLst/>
          </a:prstGeom>
          <a:solidFill>
            <a:schemeClr val="tx1"/>
          </a:solidFill>
          <a:ln w="9525" cap="rnd">
            <a:noFill/>
            <a:prstDash val="solid"/>
            <a:round/>
            <a:headEnd/>
            <a:tailEnd/>
          </a:ln>
        </p:spPr>
        <p:txBody>
          <a:bodyPr/>
          <a:lstStyle/>
          <a:p>
            <a:pPr algn="ctr" defTabSz="775290">
              <a:defRPr/>
            </a:pPr>
            <a:endParaRPr lang="en-GB" sz="1526"/>
          </a:p>
        </p:txBody>
      </p:sp>
      <p:sp>
        <p:nvSpPr>
          <p:cNvPr id="555" name="Rectangle 554">
            <a:extLst>
              <a:ext uri="{FF2B5EF4-FFF2-40B4-BE49-F238E27FC236}">
                <a16:creationId xmlns:a16="http://schemas.microsoft.com/office/drawing/2014/main" id="{A0959F23-BA19-46C3-96A4-60B4FF40F6EE}"/>
              </a:ext>
            </a:extLst>
          </p:cNvPr>
          <p:cNvSpPr/>
          <p:nvPr/>
        </p:nvSpPr>
        <p:spPr>
          <a:xfrm rot="16200000">
            <a:off x="6137031" y="5433646"/>
            <a:ext cx="63012" cy="690197"/>
          </a:xfrm>
          <a:prstGeom prst="rect">
            <a:avLst/>
          </a:prstGeom>
          <a:solidFill>
            <a:schemeClr val="tx1"/>
          </a:solidFill>
          <a:ln w="9525" cap="rnd">
            <a:noFill/>
            <a:prstDash val="solid"/>
            <a:round/>
            <a:headEnd/>
            <a:tailEnd/>
          </a:ln>
        </p:spPr>
        <p:txBody>
          <a:bodyPr/>
          <a:lstStyle/>
          <a:p>
            <a:pPr algn="ctr" defTabSz="775290">
              <a:defRPr/>
            </a:pPr>
            <a:endParaRPr lang="en-GB" sz="1526"/>
          </a:p>
        </p:txBody>
      </p:sp>
      <p:sp>
        <p:nvSpPr>
          <p:cNvPr id="556" name="Rectangle 555">
            <a:extLst>
              <a:ext uri="{FF2B5EF4-FFF2-40B4-BE49-F238E27FC236}">
                <a16:creationId xmlns:a16="http://schemas.microsoft.com/office/drawing/2014/main" id="{13598D4F-4FFA-403B-AE04-A5B5BEF89EE2}"/>
              </a:ext>
            </a:extLst>
          </p:cNvPr>
          <p:cNvSpPr/>
          <p:nvPr/>
        </p:nvSpPr>
        <p:spPr>
          <a:xfrm>
            <a:off x="6522427" y="5780943"/>
            <a:ext cx="64477" cy="728296"/>
          </a:xfrm>
          <a:prstGeom prst="rect">
            <a:avLst/>
          </a:prstGeom>
          <a:solidFill>
            <a:schemeClr val="tx1"/>
          </a:solidFill>
          <a:ln w="9525" cap="rnd">
            <a:noFill/>
            <a:prstDash val="solid"/>
            <a:round/>
            <a:headEnd/>
            <a:tailEnd/>
          </a:ln>
        </p:spPr>
        <p:txBody>
          <a:bodyPr/>
          <a:lstStyle/>
          <a:p>
            <a:pPr algn="ctr" defTabSz="775290">
              <a:defRPr/>
            </a:pPr>
            <a:endParaRPr lang="en-GB" sz="1526"/>
          </a:p>
        </p:txBody>
      </p:sp>
      <p:sp>
        <p:nvSpPr>
          <p:cNvPr id="557" name="Rectangle 556">
            <a:extLst>
              <a:ext uri="{FF2B5EF4-FFF2-40B4-BE49-F238E27FC236}">
                <a16:creationId xmlns:a16="http://schemas.microsoft.com/office/drawing/2014/main" id="{4E10A5E7-5575-43BC-9D60-14AA0F9D1FA9}"/>
              </a:ext>
            </a:extLst>
          </p:cNvPr>
          <p:cNvSpPr/>
          <p:nvPr/>
        </p:nvSpPr>
        <p:spPr>
          <a:xfrm rot="5400000">
            <a:off x="6127506" y="6063030"/>
            <a:ext cx="55685" cy="845527"/>
          </a:xfrm>
          <a:prstGeom prst="rect">
            <a:avLst/>
          </a:prstGeom>
          <a:solidFill>
            <a:schemeClr val="tx1"/>
          </a:solidFill>
          <a:ln w="9525" cap="rnd">
            <a:noFill/>
            <a:prstDash val="solid"/>
            <a:round/>
            <a:headEnd/>
            <a:tailEnd/>
          </a:ln>
        </p:spPr>
        <p:txBody>
          <a:bodyPr/>
          <a:lstStyle/>
          <a:p>
            <a:pPr algn="ctr" defTabSz="775290">
              <a:defRPr/>
            </a:pPr>
            <a:endParaRPr lang="en-GB" sz="1526"/>
          </a:p>
        </p:txBody>
      </p:sp>
      <p:grpSp>
        <p:nvGrpSpPr>
          <p:cNvPr id="558" name="Group 557">
            <a:extLst>
              <a:ext uri="{FF2B5EF4-FFF2-40B4-BE49-F238E27FC236}">
                <a16:creationId xmlns:a16="http://schemas.microsoft.com/office/drawing/2014/main" id="{D9B27030-B5AE-42C3-93B1-188D89A5B063}"/>
              </a:ext>
            </a:extLst>
          </p:cNvPr>
          <p:cNvGrpSpPr>
            <a:grpSpLocks/>
          </p:cNvGrpSpPr>
          <p:nvPr/>
        </p:nvGrpSpPr>
        <p:grpSpPr bwMode="auto">
          <a:xfrm>
            <a:off x="6623538" y="5221166"/>
            <a:ext cx="317989" cy="317988"/>
            <a:chOff x="2575442" y="5370579"/>
            <a:chExt cx="344419" cy="344017"/>
          </a:xfrm>
        </p:grpSpPr>
        <p:grpSp>
          <p:nvGrpSpPr>
            <p:cNvPr id="30054" name="Group 558">
              <a:extLst>
                <a:ext uri="{FF2B5EF4-FFF2-40B4-BE49-F238E27FC236}">
                  <a16:creationId xmlns:a16="http://schemas.microsoft.com/office/drawing/2014/main" id="{83BDE87D-46E4-4300-B5A1-EBD5EE12D82E}"/>
                </a:ext>
              </a:extLst>
            </p:cNvPr>
            <p:cNvGrpSpPr>
              <a:grpSpLocks/>
            </p:cNvGrpSpPr>
            <p:nvPr/>
          </p:nvGrpSpPr>
          <p:grpSpPr bwMode="auto">
            <a:xfrm>
              <a:off x="2575442" y="5370579"/>
              <a:ext cx="344419" cy="344017"/>
              <a:chOff x="2575442" y="5370579"/>
              <a:chExt cx="344419" cy="344017"/>
            </a:xfrm>
          </p:grpSpPr>
          <p:grpSp>
            <p:nvGrpSpPr>
              <p:cNvPr id="30057" name="Group 561">
                <a:extLst>
                  <a:ext uri="{FF2B5EF4-FFF2-40B4-BE49-F238E27FC236}">
                    <a16:creationId xmlns:a16="http://schemas.microsoft.com/office/drawing/2014/main" id="{1C608140-F562-49E3-A1E7-24F2139A2C1D}"/>
                  </a:ext>
                </a:extLst>
              </p:cNvPr>
              <p:cNvGrpSpPr>
                <a:grpSpLocks/>
              </p:cNvGrpSpPr>
              <p:nvPr/>
            </p:nvGrpSpPr>
            <p:grpSpPr bwMode="auto">
              <a:xfrm>
                <a:off x="2575442" y="5370579"/>
                <a:ext cx="344419" cy="344017"/>
                <a:chOff x="2575442" y="5370579"/>
                <a:chExt cx="344419" cy="344017"/>
              </a:xfrm>
            </p:grpSpPr>
            <p:sp>
              <p:nvSpPr>
                <p:cNvPr id="564" name="Freeform 2185">
                  <a:extLst>
                    <a:ext uri="{FF2B5EF4-FFF2-40B4-BE49-F238E27FC236}">
                      <a16:creationId xmlns:a16="http://schemas.microsoft.com/office/drawing/2014/main" id="{248D9901-B3B5-4B3C-8702-F2E23E9974F1}"/>
                    </a:ext>
                  </a:extLst>
                </p:cNvPr>
                <p:cNvSpPr>
                  <a:spLocks noEditPoints="1"/>
                </p:cNvSpPr>
                <p:nvPr/>
              </p:nvSpPr>
              <p:spPr bwMode="auto">
                <a:xfrm>
                  <a:off x="2575442"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565" name="Oval 564">
                  <a:extLst>
                    <a:ext uri="{FF2B5EF4-FFF2-40B4-BE49-F238E27FC236}">
                      <a16:creationId xmlns:a16="http://schemas.microsoft.com/office/drawing/2014/main" id="{D17338C4-5FB5-4C62-B95E-18320C01B839}"/>
                    </a:ext>
                  </a:extLst>
                </p:cNvPr>
                <p:cNvSpPr/>
                <p:nvPr/>
              </p:nvSpPr>
              <p:spPr>
                <a:xfrm>
                  <a:off x="2699242" y="5495820"/>
                  <a:ext cx="93644" cy="91949"/>
                </a:xfrm>
                <a:prstGeom prst="ellipse">
                  <a:avLst/>
                </a:prstGeom>
                <a:solidFill>
                  <a:schemeClr val="tx1">
                    <a:lumMod val="65000"/>
                    <a:lumOff val="3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566" name="Donut 565">
                  <a:extLst>
                    <a:ext uri="{FF2B5EF4-FFF2-40B4-BE49-F238E27FC236}">
                      <a16:creationId xmlns:a16="http://schemas.microsoft.com/office/drawing/2014/main" id="{3B1C5BA4-7537-4AA8-B713-4BE30A5B0FF0}"/>
                    </a:ext>
                  </a:extLst>
                </p:cNvPr>
                <p:cNvSpPr/>
                <p:nvPr/>
              </p:nvSpPr>
              <p:spPr>
                <a:xfrm>
                  <a:off x="2600837" y="5399115"/>
                  <a:ext cx="292041" cy="28218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grpSp>
          <p:sp>
            <p:nvSpPr>
              <p:cNvPr id="563" name="Oval 562">
                <a:extLst>
                  <a:ext uri="{FF2B5EF4-FFF2-40B4-BE49-F238E27FC236}">
                    <a16:creationId xmlns:a16="http://schemas.microsoft.com/office/drawing/2014/main" id="{BB6A87EE-AA0A-47AB-ACB8-2876996CCAF2}"/>
                  </a:ext>
                </a:extLst>
              </p:cNvPr>
              <p:cNvSpPr/>
              <p:nvPr/>
            </p:nvSpPr>
            <p:spPr>
              <a:xfrm>
                <a:off x="2707179" y="5503747"/>
                <a:ext cx="77771" cy="77681"/>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grpSp>
        <p:cxnSp>
          <p:nvCxnSpPr>
            <p:cNvPr id="560" name="Straight Connector 559">
              <a:extLst>
                <a:ext uri="{FF2B5EF4-FFF2-40B4-BE49-F238E27FC236}">
                  <a16:creationId xmlns:a16="http://schemas.microsoft.com/office/drawing/2014/main" id="{F7FF85E2-73B1-4EEB-81C4-453E12CA9482}"/>
                </a:ext>
              </a:extLst>
            </p:cNvPr>
            <p:cNvCxnSpPr>
              <a:stCxn id="566" idx="0"/>
              <a:endCxn id="564" idx="5"/>
            </p:cNvCxnSpPr>
            <p:nvPr/>
          </p:nvCxnSpPr>
          <p:spPr>
            <a:xfrm>
              <a:off x="2746858" y="5399115"/>
              <a:ext cx="1588" cy="282189"/>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6249AF95-6315-4F43-88EE-2368A946CAD8}"/>
                </a:ext>
              </a:extLst>
            </p:cNvPr>
            <p:cNvCxnSpPr>
              <a:stCxn id="566" idx="2"/>
              <a:endCxn id="566" idx="6"/>
            </p:cNvCxnSpPr>
            <p:nvPr/>
          </p:nvCxnSpPr>
          <p:spPr>
            <a:xfrm>
              <a:off x="2600837" y="5540209"/>
              <a:ext cx="29204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67" name="Group 566">
            <a:extLst>
              <a:ext uri="{FF2B5EF4-FFF2-40B4-BE49-F238E27FC236}">
                <a16:creationId xmlns:a16="http://schemas.microsoft.com/office/drawing/2014/main" id="{ADB3A23A-78A3-4447-8AD1-C3C3242B0781}"/>
              </a:ext>
            </a:extLst>
          </p:cNvPr>
          <p:cNvGrpSpPr>
            <a:grpSpLocks/>
          </p:cNvGrpSpPr>
          <p:nvPr/>
        </p:nvGrpSpPr>
        <p:grpSpPr bwMode="auto">
          <a:xfrm>
            <a:off x="7373815" y="5221166"/>
            <a:ext cx="317989" cy="317988"/>
            <a:chOff x="2575442" y="5370579"/>
            <a:chExt cx="344419" cy="344017"/>
          </a:xfrm>
        </p:grpSpPr>
        <p:grpSp>
          <p:nvGrpSpPr>
            <p:cNvPr id="30046" name="Group 567">
              <a:extLst>
                <a:ext uri="{FF2B5EF4-FFF2-40B4-BE49-F238E27FC236}">
                  <a16:creationId xmlns:a16="http://schemas.microsoft.com/office/drawing/2014/main" id="{437F6800-47DC-4E7A-BE95-33145441EA5E}"/>
                </a:ext>
              </a:extLst>
            </p:cNvPr>
            <p:cNvGrpSpPr>
              <a:grpSpLocks/>
            </p:cNvGrpSpPr>
            <p:nvPr/>
          </p:nvGrpSpPr>
          <p:grpSpPr bwMode="auto">
            <a:xfrm>
              <a:off x="2575442" y="5370579"/>
              <a:ext cx="344419" cy="344017"/>
              <a:chOff x="2575442" y="5370579"/>
              <a:chExt cx="344419" cy="344017"/>
            </a:xfrm>
          </p:grpSpPr>
          <p:grpSp>
            <p:nvGrpSpPr>
              <p:cNvPr id="30049" name="Group 570">
                <a:extLst>
                  <a:ext uri="{FF2B5EF4-FFF2-40B4-BE49-F238E27FC236}">
                    <a16:creationId xmlns:a16="http://schemas.microsoft.com/office/drawing/2014/main" id="{13070898-CBD9-4BEC-A0A5-574D41992D28}"/>
                  </a:ext>
                </a:extLst>
              </p:cNvPr>
              <p:cNvGrpSpPr>
                <a:grpSpLocks/>
              </p:cNvGrpSpPr>
              <p:nvPr/>
            </p:nvGrpSpPr>
            <p:grpSpPr bwMode="auto">
              <a:xfrm>
                <a:off x="2575442" y="5370579"/>
                <a:ext cx="344419" cy="344017"/>
                <a:chOff x="2575442" y="5370579"/>
                <a:chExt cx="344419" cy="344017"/>
              </a:xfrm>
            </p:grpSpPr>
            <p:sp>
              <p:nvSpPr>
                <p:cNvPr id="573" name="Freeform 2185">
                  <a:extLst>
                    <a:ext uri="{FF2B5EF4-FFF2-40B4-BE49-F238E27FC236}">
                      <a16:creationId xmlns:a16="http://schemas.microsoft.com/office/drawing/2014/main" id="{0B3DA512-19E8-4666-822F-657DE4C03C50}"/>
                    </a:ext>
                  </a:extLst>
                </p:cNvPr>
                <p:cNvSpPr>
                  <a:spLocks noEditPoints="1"/>
                </p:cNvSpPr>
                <p:nvPr/>
              </p:nvSpPr>
              <p:spPr bwMode="auto">
                <a:xfrm>
                  <a:off x="2575442"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574" name="Oval 573">
                  <a:extLst>
                    <a:ext uri="{FF2B5EF4-FFF2-40B4-BE49-F238E27FC236}">
                      <a16:creationId xmlns:a16="http://schemas.microsoft.com/office/drawing/2014/main" id="{D89031AA-CC0A-4FD8-8957-3A6752667F62}"/>
                    </a:ext>
                  </a:extLst>
                </p:cNvPr>
                <p:cNvSpPr/>
                <p:nvPr/>
              </p:nvSpPr>
              <p:spPr>
                <a:xfrm>
                  <a:off x="2699242" y="5495820"/>
                  <a:ext cx="93644" cy="91949"/>
                </a:xfrm>
                <a:prstGeom prst="ellipse">
                  <a:avLst/>
                </a:prstGeom>
                <a:solidFill>
                  <a:schemeClr val="tx1">
                    <a:lumMod val="65000"/>
                    <a:lumOff val="3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575" name="Donut 574">
                  <a:extLst>
                    <a:ext uri="{FF2B5EF4-FFF2-40B4-BE49-F238E27FC236}">
                      <a16:creationId xmlns:a16="http://schemas.microsoft.com/office/drawing/2014/main" id="{78917600-3234-4721-AF5D-46BD0485ACC9}"/>
                    </a:ext>
                  </a:extLst>
                </p:cNvPr>
                <p:cNvSpPr/>
                <p:nvPr/>
              </p:nvSpPr>
              <p:spPr>
                <a:xfrm>
                  <a:off x="2600837" y="5399115"/>
                  <a:ext cx="292041" cy="28218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grpSp>
          <p:sp>
            <p:nvSpPr>
              <p:cNvPr id="572" name="Oval 571">
                <a:extLst>
                  <a:ext uri="{FF2B5EF4-FFF2-40B4-BE49-F238E27FC236}">
                    <a16:creationId xmlns:a16="http://schemas.microsoft.com/office/drawing/2014/main" id="{6D637FAA-46F4-458E-B965-8E70EDECAB41}"/>
                  </a:ext>
                </a:extLst>
              </p:cNvPr>
              <p:cNvSpPr/>
              <p:nvPr/>
            </p:nvSpPr>
            <p:spPr>
              <a:xfrm>
                <a:off x="2707179" y="5503747"/>
                <a:ext cx="77771" cy="77681"/>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grpSp>
        <p:cxnSp>
          <p:nvCxnSpPr>
            <p:cNvPr id="569" name="Straight Connector 568">
              <a:extLst>
                <a:ext uri="{FF2B5EF4-FFF2-40B4-BE49-F238E27FC236}">
                  <a16:creationId xmlns:a16="http://schemas.microsoft.com/office/drawing/2014/main" id="{75F1ABD4-3AE2-4AC7-A8EB-5D1FBAB5663E}"/>
                </a:ext>
              </a:extLst>
            </p:cNvPr>
            <p:cNvCxnSpPr>
              <a:stCxn id="575" idx="0"/>
              <a:endCxn id="573" idx="5"/>
            </p:cNvCxnSpPr>
            <p:nvPr/>
          </p:nvCxnSpPr>
          <p:spPr>
            <a:xfrm>
              <a:off x="2746858" y="5399115"/>
              <a:ext cx="1588" cy="282189"/>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0AEA0CDD-F3B0-4CF9-ADEE-80C607EBDA71}"/>
                </a:ext>
              </a:extLst>
            </p:cNvPr>
            <p:cNvCxnSpPr>
              <a:stCxn id="575" idx="2"/>
              <a:endCxn id="575" idx="6"/>
            </p:cNvCxnSpPr>
            <p:nvPr/>
          </p:nvCxnSpPr>
          <p:spPr>
            <a:xfrm>
              <a:off x="2600837" y="5540209"/>
              <a:ext cx="29204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76" name="Group 575">
            <a:extLst>
              <a:ext uri="{FF2B5EF4-FFF2-40B4-BE49-F238E27FC236}">
                <a16:creationId xmlns:a16="http://schemas.microsoft.com/office/drawing/2014/main" id="{061F7E7F-43EB-4C35-8E73-D53A9B3C8781}"/>
              </a:ext>
            </a:extLst>
          </p:cNvPr>
          <p:cNvGrpSpPr>
            <a:grpSpLocks/>
          </p:cNvGrpSpPr>
          <p:nvPr/>
        </p:nvGrpSpPr>
        <p:grpSpPr bwMode="auto">
          <a:xfrm>
            <a:off x="8100646" y="5221166"/>
            <a:ext cx="317989" cy="317988"/>
            <a:chOff x="2575442" y="5370579"/>
            <a:chExt cx="344419" cy="344017"/>
          </a:xfrm>
        </p:grpSpPr>
        <p:grpSp>
          <p:nvGrpSpPr>
            <p:cNvPr id="30038" name="Group 576">
              <a:extLst>
                <a:ext uri="{FF2B5EF4-FFF2-40B4-BE49-F238E27FC236}">
                  <a16:creationId xmlns:a16="http://schemas.microsoft.com/office/drawing/2014/main" id="{508EC03C-4865-4E5D-8C69-03A2E4FC4BBF}"/>
                </a:ext>
              </a:extLst>
            </p:cNvPr>
            <p:cNvGrpSpPr>
              <a:grpSpLocks/>
            </p:cNvGrpSpPr>
            <p:nvPr/>
          </p:nvGrpSpPr>
          <p:grpSpPr bwMode="auto">
            <a:xfrm>
              <a:off x="2575442" y="5370579"/>
              <a:ext cx="344419" cy="344017"/>
              <a:chOff x="2575442" y="5370579"/>
              <a:chExt cx="344419" cy="344017"/>
            </a:xfrm>
          </p:grpSpPr>
          <p:grpSp>
            <p:nvGrpSpPr>
              <p:cNvPr id="30041" name="Group 579">
                <a:extLst>
                  <a:ext uri="{FF2B5EF4-FFF2-40B4-BE49-F238E27FC236}">
                    <a16:creationId xmlns:a16="http://schemas.microsoft.com/office/drawing/2014/main" id="{8F70FE0F-4DDC-45B3-8043-BAB8D8FE5D2C}"/>
                  </a:ext>
                </a:extLst>
              </p:cNvPr>
              <p:cNvGrpSpPr>
                <a:grpSpLocks/>
              </p:cNvGrpSpPr>
              <p:nvPr/>
            </p:nvGrpSpPr>
            <p:grpSpPr bwMode="auto">
              <a:xfrm>
                <a:off x="2575442" y="5370579"/>
                <a:ext cx="344419" cy="344017"/>
                <a:chOff x="2575442" y="5370579"/>
                <a:chExt cx="344419" cy="344017"/>
              </a:xfrm>
            </p:grpSpPr>
            <p:sp>
              <p:nvSpPr>
                <p:cNvPr id="582" name="Freeform 2185">
                  <a:extLst>
                    <a:ext uri="{FF2B5EF4-FFF2-40B4-BE49-F238E27FC236}">
                      <a16:creationId xmlns:a16="http://schemas.microsoft.com/office/drawing/2014/main" id="{15EFF6AF-7712-4936-9675-2CFBE1B63C5F}"/>
                    </a:ext>
                  </a:extLst>
                </p:cNvPr>
                <p:cNvSpPr>
                  <a:spLocks noEditPoints="1"/>
                </p:cNvSpPr>
                <p:nvPr/>
              </p:nvSpPr>
              <p:spPr bwMode="auto">
                <a:xfrm>
                  <a:off x="2575442"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583" name="Oval 582">
                  <a:extLst>
                    <a:ext uri="{FF2B5EF4-FFF2-40B4-BE49-F238E27FC236}">
                      <a16:creationId xmlns:a16="http://schemas.microsoft.com/office/drawing/2014/main" id="{9C1EB29B-4BB4-4635-A33B-836BE7E2E49C}"/>
                    </a:ext>
                  </a:extLst>
                </p:cNvPr>
                <p:cNvSpPr/>
                <p:nvPr/>
              </p:nvSpPr>
              <p:spPr>
                <a:xfrm>
                  <a:off x="2699242" y="5495820"/>
                  <a:ext cx="93644" cy="91949"/>
                </a:xfrm>
                <a:prstGeom prst="ellipse">
                  <a:avLst/>
                </a:prstGeom>
                <a:solidFill>
                  <a:schemeClr val="tx1">
                    <a:lumMod val="65000"/>
                    <a:lumOff val="3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584" name="Donut 583">
                  <a:extLst>
                    <a:ext uri="{FF2B5EF4-FFF2-40B4-BE49-F238E27FC236}">
                      <a16:creationId xmlns:a16="http://schemas.microsoft.com/office/drawing/2014/main" id="{C7B7E033-2A7E-4243-BB2B-C0AE1DB88A34}"/>
                    </a:ext>
                  </a:extLst>
                </p:cNvPr>
                <p:cNvSpPr/>
                <p:nvPr/>
              </p:nvSpPr>
              <p:spPr>
                <a:xfrm>
                  <a:off x="2600837" y="5399115"/>
                  <a:ext cx="292041" cy="28218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grpSp>
          <p:sp>
            <p:nvSpPr>
              <p:cNvPr id="581" name="Oval 580">
                <a:extLst>
                  <a:ext uri="{FF2B5EF4-FFF2-40B4-BE49-F238E27FC236}">
                    <a16:creationId xmlns:a16="http://schemas.microsoft.com/office/drawing/2014/main" id="{1AF1B4EE-9B40-4FBA-9BF2-4DEFBADC776F}"/>
                  </a:ext>
                </a:extLst>
              </p:cNvPr>
              <p:cNvSpPr/>
              <p:nvPr/>
            </p:nvSpPr>
            <p:spPr>
              <a:xfrm>
                <a:off x="2707179" y="5503747"/>
                <a:ext cx="77771" cy="77681"/>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grpSp>
        <p:cxnSp>
          <p:nvCxnSpPr>
            <p:cNvPr id="578" name="Straight Connector 577">
              <a:extLst>
                <a:ext uri="{FF2B5EF4-FFF2-40B4-BE49-F238E27FC236}">
                  <a16:creationId xmlns:a16="http://schemas.microsoft.com/office/drawing/2014/main" id="{0BF27EB4-0680-4ED0-901D-F42AD592C33D}"/>
                </a:ext>
              </a:extLst>
            </p:cNvPr>
            <p:cNvCxnSpPr>
              <a:stCxn id="584" idx="0"/>
              <a:endCxn id="582" idx="5"/>
            </p:cNvCxnSpPr>
            <p:nvPr/>
          </p:nvCxnSpPr>
          <p:spPr>
            <a:xfrm>
              <a:off x="2746858" y="5399115"/>
              <a:ext cx="1588" cy="282189"/>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59EEEE80-0777-4AE3-A38B-D8C6C3D821A8}"/>
                </a:ext>
              </a:extLst>
            </p:cNvPr>
            <p:cNvCxnSpPr>
              <a:stCxn id="584" idx="2"/>
              <a:endCxn id="584" idx="6"/>
            </p:cNvCxnSpPr>
            <p:nvPr/>
          </p:nvCxnSpPr>
          <p:spPr>
            <a:xfrm>
              <a:off x="2600837" y="5540209"/>
              <a:ext cx="29204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585" name="Group 584">
            <a:extLst>
              <a:ext uri="{FF2B5EF4-FFF2-40B4-BE49-F238E27FC236}">
                <a16:creationId xmlns:a16="http://schemas.microsoft.com/office/drawing/2014/main" id="{9F8D88E6-2216-4B24-AC54-34C3AACAB1C0}"/>
              </a:ext>
            </a:extLst>
          </p:cNvPr>
          <p:cNvGrpSpPr>
            <a:grpSpLocks/>
          </p:cNvGrpSpPr>
          <p:nvPr/>
        </p:nvGrpSpPr>
        <p:grpSpPr bwMode="auto">
          <a:xfrm>
            <a:off x="6308482" y="5221166"/>
            <a:ext cx="317988" cy="317988"/>
            <a:chOff x="2575442" y="5370579"/>
            <a:chExt cx="344419" cy="344017"/>
          </a:xfrm>
        </p:grpSpPr>
        <p:grpSp>
          <p:nvGrpSpPr>
            <p:cNvPr id="30030" name="Group 585">
              <a:extLst>
                <a:ext uri="{FF2B5EF4-FFF2-40B4-BE49-F238E27FC236}">
                  <a16:creationId xmlns:a16="http://schemas.microsoft.com/office/drawing/2014/main" id="{A83AAC4F-C8C0-4AAB-A4D8-35159E344DDD}"/>
                </a:ext>
              </a:extLst>
            </p:cNvPr>
            <p:cNvGrpSpPr>
              <a:grpSpLocks/>
            </p:cNvGrpSpPr>
            <p:nvPr/>
          </p:nvGrpSpPr>
          <p:grpSpPr bwMode="auto">
            <a:xfrm>
              <a:off x="2575442" y="5370579"/>
              <a:ext cx="344419" cy="344017"/>
              <a:chOff x="2575442" y="5370579"/>
              <a:chExt cx="344419" cy="344017"/>
            </a:xfrm>
          </p:grpSpPr>
          <p:grpSp>
            <p:nvGrpSpPr>
              <p:cNvPr id="30033" name="Group 588">
                <a:extLst>
                  <a:ext uri="{FF2B5EF4-FFF2-40B4-BE49-F238E27FC236}">
                    <a16:creationId xmlns:a16="http://schemas.microsoft.com/office/drawing/2014/main" id="{64AB1355-C4B0-4509-975C-9B40BD939D08}"/>
                  </a:ext>
                </a:extLst>
              </p:cNvPr>
              <p:cNvGrpSpPr>
                <a:grpSpLocks/>
              </p:cNvGrpSpPr>
              <p:nvPr/>
            </p:nvGrpSpPr>
            <p:grpSpPr bwMode="auto">
              <a:xfrm>
                <a:off x="2575442" y="5370579"/>
                <a:ext cx="344419" cy="344017"/>
                <a:chOff x="2575442" y="5370579"/>
                <a:chExt cx="344419" cy="344017"/>
              </a:xfrm>
            </p:grpSpPr>
            <p:sp>
              <p:nvSpPr>
                <p:cNvPr id="591" name="Freeform 2185">
                  <a:extLst>
                    <a:ext uri="{FF2B5EF4-FFF2-40B4-BE49-F238E27FC236}">
                      <a16:creationId xmlns:a16="http://schemas.microsoft.com/office/drawing/2014/main" id="{722F1374-0E3E-462B-8EAF-D1BE2D97C303}"/>
                    </a:ext>
                  </a:extLst>
                </p:cNvPr>
                <p:cNvSpPr>
                  <a:spLocks noEditPoints="1"/>
                </p:cNvSpPr>
                <p:nvPr/>
              </p:nvSpPr>
              <p:spPr bwMode="auto">
                <a:xfrm>
                  <a:off x="2575442" y="5370579"/>
                  <a:ext cx="344419" cy="344017"/>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gsLst>
                    <a:gs pos="0">
                      <a:prstClr val="black"/>
                    </a:gs>
                    <a:gs pos="100000">
                      <a:schemeClr val="accent5">
                        <a:lumMod val="60000"/>
                        <a:lumOff val="40000"/>
                      </a:schemeClr>
                    </a:gs>
                  </a:gsLst>
                  <a:lin ang="16200000" scaled="1"/>
                  <a:tileRect/>
                </a:gradFill>
                <a:ln w="9525">
                  <a:noFill/>
                  <a:round/>
                  <a:headEnd/>
                  <a:tailEnd/>
                </a:ln>
              </p:spPr>
              <p:txBody>
                <a:bodyPr/>
                <a:lstStyle/>
                <a:p>
                  <a:pPr defTabSz="775290">
                    <a:defRPr/>
                  </a:pPr>
                  <a:endParaRPr lang="en-GB" sz="1526"/>
                </a:p>
              </p:txBody>
            </p:sp>
            <p:sp>
              <p:nvSpPr>
                <p:cNvPr id="592" name="Oval 591">
                  <a:extLst>
                    <a:ext uri="{FF2B5EF4-FFF2-40B4-BE49-F238E27FC236}">
                      <a16:creationId xmlns:a16="http://schemas.microsoft.com/office/drawing/2014/main" id="{B2A64359-D9C9-47D9-83C1-D72BFBA7AAAB}"/>
                    </a:ext>
                  </a:extLst>
                </p:cNvPr>
                <p:cNvSpPr/>
                <p:nvPr/>
              </p:nvSpPr>
              <p:spPr>
                <a:xfrm>
                  <a:off x="2699243" y="5495820"/>
                  <a:ext cx="93644" cy="91949"/>
                </a:xfrm>
                <a:prstGeom prst="ellipse">
                  <a:avLst/>
                </a:prstGeom>
                <a:solidFill>
                  <a:schemeClr val="tx1">
                    <a:lumMod val="65000"/>
                    <a:lumOff val="35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593" name="Donut 592">
                  <a:extLst>
                    <a:ext uri="{FF2B5EF4-FFF2-40B4-BE49-F238E27FC236}">
                      <a16:creationId xmlns:a16="http://schemas.microsoft.com/office/drawing/2014/main" id="{4415275C-A38F-4EFF-A01A-3FA1BFA87765}"/>
                    </a:ext>
                  </a:extLst>
                </p:cNvPr>
                <p:cNvSpPr/>
                <p:nvPr/>
              </p:nvSpPr>
              <p:spPr>
                <a:xfrm>
                  <a:off x="2600837" y="5399115"/>
                  <a:ext cx="292042" cy="282189"/>
                </a:xfrm>
                <a:prstGeom prst="donut">
                  <a:avLst>
                    <a:gd name="adj" fmla="val 39747"/>
                  </a:avLst>
                </a:prstGeom>
                <a:gradFill flip="none" rotWithShape="1">
                  <a:gsLst>
                    <a:gs pos="0">
                      <a:schemeClr val="tx1"/>
                    </a:gs>
                    <a:gs pos="100000">
                      <a:schemeClr val="accent5"/>
                    </a:gs>
                  </a:gsLst>
                  <a:lin ang="2700000" scaled="1"/>
                  <a:tileRect/>
                </a:gradFill>
                <a:ln w="9525" cap="rnd">
                  <a:noFill/>
                  <a:prstDash val="solid"/>
                  <a:round/>
                  <a:headEnd/>
                  <a:tailEnd/>
                </a:ln>
              </p:spPr>
              <p:txBody>
                <a:bodyPr/>
                <a:lstStyle/>
                <a:p>
                  <a:pPr algn="ctr" defTabSz="775290">
                    <a:defRPr/>
                  </a:pPr>
                  <a:endParaRPr lang="en-GB" sz="1526"/>
                </a:p>
              </p:txBody>
            </p:sp>
          </p:grpSp>
          <p:sp>
            <p:nvSpPr>
              <p:cNvPr id="590" name="Oval 589">
                <a:extLst>
                  <a:ext uri="{FF2B5EF4-FFF2-40B4-BE49-F238E27FC236}">
                    <a16:creationId xmlns:a16="http://schemas.microsoft.com/office/drawing/2014/main" id="{A6BE7950-6A7A-44F0-8982-9AEFCFC2F561}"/>
                  </a:ext>
                </a:extLst>
              </p:cNvPr>
              <p:cNvSpPr/>
              <p:nvPr/>
            </p:nvSpPr>
            <p:spPr>
              <a:xfrm>
                <a:off x="2707178" y="5503747"/>
                <a:ext cx="77773" cy="77681"/>
              </a:xfrm>
              <a:prstGeom prst="ellipse">
                <a:avLst/>
              </a:prstGeom>
              <a:solidFill>
                <a:schemeClr val="tx1">
                  <a:lumMod val="85000"/>
                  <a:lumOff val="15000"/>
                </a:schemeClr>
              </a:solidFill>
              <a:ln w="9525" cap="rnd">
                <a:noFill/>
                <a:prstDash val="solid"/>
                <a:round/>
                <a:headEnd/>
                <a:tailEnd/>
              </a:ln>
            </p:spPr>
            <p:txBody>
              <a:bodyPr/>
              <a:lstStyle/>
              <a:p>
                <a:pPr algn="ctr" defTabSz="775290">
                  <a:defRPr/>
                </a:pPr>
                <a:endParaRPr lang="en-GB" sz="1526"/>
              </a:p>
            </p:txBody>
          </p:sp>
        </p:grpSp>
        <p:cxnSp>
          <p:nvCxnSpPr>
            <p:cNvPr id="587" name="Straight Connector 586">
              <a:extLst>
                <a:ext uri="{FF2B5EF4-FFF2-40B4-BE49-F238E27FC236}">
                  <a16:creationId xmlns:a16="http://schemas.microsoft.com/office/drawing/2014/main" id="{76D31A61-1221-4C6C-BD01-C0171C824ADE}"/>
                </a:ext>
              </a:extLst>
            </p:cNvPr>
            <p:cNvCxnSpPr>
              <a:stCxn id="593" idx="0"/>
              <a:endCxn id="591" idx="5"/>
            </p:cNvCxnSpPr>
            <p:nvPr/>
          </p:nvCxnSpPr>
          <p:spPr>
            <a:xfrm>
              <a:off x="2746858" y="5399115"/>
              <a:ext cx="1587" cy="282189"/>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D15B631D-B086-4CDA-9C98-DE3D714568F6}"/>
                </a:ext>
              </a:extLst>
            </p:cNvPr>
            <p:cNvCxnSpPr>
              <a:stCxn id="593" idx="2"/>
              <a:endCxn id="593" idx="6"/>
            </p:cNvCxnSpPr>
            <p:nvPr/>
          </p:nvCxnSpPr>
          <p:spPr>
            <a:xfrm>
              <a:off x="2600837" y="5540209"/>
              <a:ext cx="292042"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594" name="Rectangle 593">
            <a:extLst>
              <a:ext uri="{FF2B5EF4-FFF2-40B4-BE49-F238E27FC236}">
                <a16:creationId xmlns:a16="http://schemas.microsoft.com/office/drawing/2014/main" id="{2960A71D-6515-4981-A67F-75A7BF65EAB6}"/>
              </a:ext>
            </a:extLst>
          </p:cNvPr>
          <p:cNvSpPr/>
          <p:nvPr/>
        </p:nvSpPr>
        <p:spPr>
          <a:xfrm>
            <a:off x="6597162" y="5572858"/>
            <a:ext cx="619858" cy="274026"/>
          </a:xfrm>
          <a:prstGeom prst="rect">
            <a:avLst/>
          </a:prstGeom>
          <a:solidFill>
            <a:schemeClr val="accent5"/>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grpSp>
        <p:nvGrpSpPr>
          <p:cNvPr id="29892" name="Group 594">
            <a:extLst>
              <a:ext uri="{FF2B5EF4-FFF2-40B4-BE49-F238E27FC236}">
                <a16:creationId xmlns:a16="http://schemas.microsoft.com/office/drawing/2014/main" id="{8A198095-3FFF-4773-AADE-CC4CE9297E16}"/>
              </a:ext>
            </a:extLst>
          </p:cNvPr>
          <p:cNvGrpSpPr>
            <a:grpSpLocks/>
          </p:cNvGrpSpPr>
          <p:nvPr/>
        </p:nvGrpSpPr>
        <p:grpSpPr bwMode="auto">
          <a:xfrm>
            <a:off x="6623539" y="5603631"/>
            <a:ext cx="224204" cy="225669"/>
            <a:chOff x="3076576" y="4241942"/>
            <a:chExt cx="226219" cy="227711"/>
          </a:xfrm>
        </p:grpSpPr>
        <p:sp>
          <p:nvSpPr>
            <p:cNvPr id="596" name="Oval 595">
              <a:extLst>
                <a:ext uri="{FF2B5EF4-FFF2-40B4-BE49-F238E27FC236}">
                  <a16:creationId xmlns:a16="http://schemas.microsoft.com/office/drawing/2014/main" id="{9576EC0A-FEAA-45E0-922C-569DF7858ECF}"/>
                </a:ext>
              </a:extLst>
            </p:cNvPr>
            <p:cNvSpPr/>
            <p:nvPr/>
          </p:nvSpPr>
          <p:spPr>
            <a:xfrm>
              <a:off x="3076576" y="4241942"/>
              <a:ext cx="226219" cy="226233"/>
            </a:xfrm>
            <a:prstGeom prst="ellipse">
              <a:avLst/>
            </a:prstGeom>
            <a:solidFill>
              <a:schemeClr val="bg1"/>
            </a:solidFill>
            <a:ln w="9525" cap="rnd">
              <a:noFill/>
              <a:prstDash val="solid"/>
              <a:round/>
              <a:headEnd/>
              <a:tailEnd/>
            </a:ln>
          </p:spPr>
          <p:txBody>
            <a:bodyPr/>
            <a:lstStyle/>
            <a:p>
              <a:pPr algn="ctr" defTabSz="775290">
                <a:defRPr/>
              </a:pPr>
              <a:endParaRPr lang="en-GB" sz="1526"/>
            </a:p>
          </p:txBody>
        </p:sp>
        <p:sp>
          <p:nvSpPr>
            <p:cNvPr id="597" name="Oval 596">
              <a:extLst>
                <a:ext uri="{FF2B5EF4-FFF2-40B4-BE49-F238E27FC236}">
                  <a16:creationId xmlns:a16="http://schemas.microsoft.com/office/drawing/2014/main" id="{E04CD10B-1822-4769-BE2D-F6DB7283FAF8}"/>
                </a:ext>
              </a:extLst>
            </p:cNvPr>
            <p:cNvSpPr/>
            <p:nvPr/>
          </p:nvSpPr>
          <p:spPr>
            <a:xfrm>
              <a:off x="3079533" y="4244899"/>
              <a:ext cx="220305" cy="215882"/>
            </a:xfrm>
            <a:prstGeom prst="ellipse">
              <a:avLst/>
            </a:prstGeom>
            <a:noFill/>
            <a:ln w="12700" cap="rnd">
              <a:solidFill>
                <a:schemeClr val="tx1"/>
              </a:solidFill>
              <a:prstDash val="sysDot"/>
              <a:round/>
              <a:headEnd/>
              <a:tailEnd/>
            </a:ln>
          </p:spPr>
          <p:txBody>
            <a:bodyPr/>
            <a:lstStyle/>
            <a:p>
              <a:pPr algn="ctr" defTabSz="775290">
                <a:defRPr/>
              </a:pPr>
              <a:endParaRPr lang="en-GB" sz="1526"/>
            </a:p>
          </p:txBody>
        </p:sp>
        <p:sp>
          <p:nvSpPr>
            <p:cNvPr id="598" name="Oval 2783">
              <a:extLst>
                <a:ext uri="{FF2B5EF4-FFF2-40B4-BE49-F238E27FC236}">
                  <a16:creationId xmlns:a16="http://schemas.microsoft.com/office/drawing/2014/main" id="{B988023E-480D-4D02-8285-FF719274BC1F}"/>
                </a:ext>
              </a:extLst>
            </p:cNvPr>
            <p:cNvSpPr/>
            <p:nvPr/>
          </p:nvSpPr>
          <p:spPr>
            <a:xfrm>
              <a:off x="3109104" y="4392764"/>
              <a:ext cx="167077" cy="76889"/>
            </a:xfrm>
            <a:custGeom>
              <a:avLst/>
              <a:gdLst/>
              <a:ahLst/>
              <a:cxnLst/>
              <a:rect l="l" t="t" r="r" b="b"/>
              <a:pathLst>
                <a:path w="167010" h="76712">
                  <a:moveTo>
                    <a:pt x="83505" y="0"/>
                  </a:moveTo>
                  <a:cubicBezTo>
                    <a:pt x="116987" y="0"/>
                    <a:pt x="147070" y="14547"/>
                    <a:pt x="167010" y="38356"/>
                  </a:cubicBezTo>
                  <a:cubicBezTo>
                    <a:pt x="147070" y="62165"/>
                    <a:pt x="116987" y="76712"/>
                    <a:pt x="83505" y="76712"/>
                  </a:cubicBezTo>
                  <a:cubicBezTo>
                    <a:pt x="50024" y="76712"/>
                    <a:pt x="19940" y="62165"/>
                    <a:pt x="0" y="38356"/>
                  </a:cubicBezTo>
                  <a:cubicBezTo>
                    <a:pt x="19940" y="14547"/>
                    <a:pt x="50024" y="0"/>
                    <a:pt x="83505" y="0"/>
                  </a:cubicBezTo>
                  <a:close/>
                </a:path>
              </a:pathLst>
            </a:custGeom>
            <a:solidFill>
              <a:schemeClr val="accent3"/>
            </a:solidFill>
            <a:ln w="9525" cap="rnd">
              <a:noFill/>
              <a:prstDash val="solid"/>
              <a:round/>
              <a:headEnd/>
              <a:tailEnd/>
            </a:ln>
          </p:spPr>
          <p:txBody>
            <a:bodyPr/>
            <a:lstStyle/>
            <a:p>
              <a:pPr algn="ctr" defTabSz="775290">
                <a:defRPr/>
              </a:pPr>
              <a:endParaRPr lang="en-GB" sz="1526"/>
            </a:p>
          </p:txBody>
        </p:sp>
      </p:grpSp>
      <p:sp>
        <p:nvSpPr>
          <p:cNvPr id="599" name="Oval 598">
            <a:extLst>
              <a:ext uri="{FF2B5EF4-FFF2-40B4-BE49-F238E27FC236}">
                <a16:creationId xmlns:a16="http://schemas.microsoft.com/office/drawing/2014/main" id="{E96D16BC-8379-441E-9E2A-A9B5AF5E0086}"/>
              </a:ext>
            </a:extLst>
          </p:cNvPr>
          <p:cNvSpPr/>
          <p:nvPr/>
        </p:nvSpPr>
        <p:spPr>
          <a:xfrm>
            <a:off x="6620608" y="5599235"/>
            <a:ext cx="230066" cy="231531"/>
          </a:xfrm>
          <a:prstGeom prst="ellipse">
            <a:avLst/>
          </a:prstGeom>
          <a:noFill/>
          <a:ln w="12700" cap="rnd">
            <a:solidFill>
              <a:schemeClr val="tx1"/>
            </a:solidFill>
            <a:prstDash val="solid"/>
            <a:round/>
            <a:headEnd/>
            <a:tailEnd/>
          </a:ln>
        </p:spPr>
        <p:txBody>
          <a:bodyPr/>
          <a:lstStyle/>
          <a:p>
            <a:pPr algn="ctr" defTabSz="775290">
              <a:defRPr/>
            </a:pPr>
            <a:endParaRPr lang="en-GB" sz="1526"/>
          </a:p>
        </p:txBody>
      </p:sp>
      <p:grpSp>
        <p:nvGrpSpPr>
          <p:cNvPr id="600" name="Group 599">
            <a:extLst>
              <a:ext uri="{FF2B5EF4-FFF2-40B4-BE49-F238E27FC236}">
                <a16:creationId xmlns:a16="http://schemas.microsoft.com/office/drawing/2014/main" id="{F6A75583-2DB9-45FF-BFA7-6C6D70DC0A33}"/>
              </a:ext>
            </a:extLst>
          </p:cNvPr>
          <p:cNvGrpSpPr>
            <a:grpSpLocks/>
          </p:cNvGrpSpPr>
          <p:nvPr/>
        </p:nvGrpSpPr>
        <p:grpSpPr bwMode="auto">
          <a:xfrm rot="18024001">
            <a:off x="6633797" y="5602167"/>
            <a:ext cx="235926" cy="235926"/>
            <a:chOff x="4848224" y="2788443"/>
            <a:chExt cx="238134" cy="238134"/>
          </a:xfrm>
        </p:grpSpPr>
        <p:sp>
          <p:nvSpPr>
            <p:cNvPr id="601" name="Oval 600">
              <a:extLst>
                <a:ext uri="{FF2B5EF4-FFF2-40B4-BE49-F238E27FC236}">
                  <a16:creationId xmlns:a16="http://schemas.microsoft.com/office/drawing/2014/main" id="{A2DE31E8-AE2B-4D37-B278-E08665923B03}"/>
                </a:ext>
              </a:extLst>
            </p:cNvPr>
            <p:cNvSpPr/>
            <p:nvPr/>
          </p:nvSpPr>
          <p:spPr>
            <a:xfrm>
              <a:off x="4848224" y="2788443"/>
              <a:ext cx="238134" cy="238134"/>
            </a:xfrm>
            <a:prstGeom prst="ellipse">
              <a:avLst/>
            </a:prstGeom>
            <a:noFill/>
            <a:ln w="9525" cap="rnd">
              <a:noFill/>
              <a:prstDash val="solid"/>
              <a:round/>
              <a:headEnd/>
              <a:tailEnd/>
            </a:ln>
          </p:spPr>
          <p:txBody>
            <a:bodyPr/>
            <a:lstStyle/>
            <a:p>
              <a:pPr algn="ctr" defTabSz="775290">
                <a:defRPr/>
              </a:pPr>
              <a:endParaRPr lang="en-GB" sz="1526"/>
            </a:p>
          </p:txBody>
        </p:sp>
        <p:cxnSp>
          <p:nvCxnSpPr>
            <p:cNvPr id="602" name="Straight Connector 601">
              <a:extLst>
                <a:ext uri="{FF2B5EF4-FFF2-40B4-BE49-F238E27FC236}">
                  <a16:creationId xmlns:a16="http://schemas.microsoft.com/office/drawing/2014/main" id="{D91EA6E8-CE7C-4ADA-ACBC-AB74A726F5F1}"/>
                </a:ext>
              </a:extLst>
            </p:cNvPr>
            <p:cNvCxnSpPr>
              <a:stCxn id="601" idx="0"/>
            </p:cNvCxnSpPr>
            <p:nvPr/>
          </p:nvCxnSpPr>
          <p:spPr>
            <a:xfrm>
              <a:off x="4963948" y="2786354"/>
              <a:ext cx="0" cy="12276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3B4430B4-0974-4A57-A09F-F5D47280DB09}"/>
                </a:ext>
              </a:extLst>
            </p:cNvPr>
            <p:cNvCxnSpPr>
              <a:endCxn id="601" idx="6"/>
            </p:cNvCxnSpPr>
            <p:nvPr/>
          </p:nvCxnSpPr>
          <p:spPr>
            <a:xfrm>
              <a:off x="4967484" y="2907840"/>
              <a:ext cx="118328" cy="0"/>
            </a:xfrm>
            <a:prstGeom prst="line">
              <a:avLst/>
            </a:prstGeom>
            <a:ln w="6350">
              <a:noFill/>
            </a:ln>
          </p:spPr>
          <p:style>
            <a:lnRef idx="1">
              <a:schemeClr val="accent1"/>
            </a:lnRef>
            <a:fillRef idx="0">
              <a:schemeClr val="accent1"/>
            </a:fillRef>
            <a:effectRef idx="0">
              <a:schemeClr val="accent1"/>
            </a:effectRef>
            <a:fontRef idx="minor">
              <a:schemeClr val="tx1"/>
            </a:fontRef>
          </p:style>
        </p:cxnSp>
      </p:grpSp>
      <p:grpSp>
        <p:nvGrpSpPr>
          <p:cNvPr id="604" name="Group 603">
            <a:extLst>
              <a:ext uri="{FF2B5EF4-FFF2-40B4-BE49-F238E27FC236}">
                <a16:creationId xmlns:a16="http://schemas.microsoft.com/office/drawing/2014/main" id="{2380CBC4-9F20-48BD-98C0-4F54D1A59044}"/>
              </a:ext>
            </a:extLst>
          </p:cNvPr>
          <p:cNvGrpSpPr>
            <a:grpSpLocks/>
          </p:cNvGrpSpPr>
          <p:nvPr/>
        </p:nvGrpSpPr>
        <p:grpSpPr bwMode="auto">
          <a:xfrm rot="18024001">
            <a:off x="6953250" y="5577255"/>
            <a:ext cx="279889" cy="279888"/>
            <a:chOff x="4848224" y="2788443"/>
            <a:chExt cx="238134" cy="238134"/>
          </a:xfrm>
        </p:grpSpPr>
        <p:sp>
          <p:nvSpPr>
            <p:cNvPr id="605" name="Oval 604">
              <a:extLst>
                <a:ext uri="{FF2B5EF4-FFF2-40B4-BE49-F238E27FC236}">
                  <a16:creationId xmlns:a16="http://schemas.microsoft.com/office/drawing/2014/main" id="{CB7E4FF1-C013-4F09-9962-40F73037C0C4}"/>
                </a:ext>
              </a:extLst>
            </p:cNvPr>
            <p:cNvSpPr/>
            <p:nvPr/>
          </p:nvSpPr>
          <p:spPr>
            <a:xfrm>
              <a:off x="4848224" y="2788443"/>
              <a:ext cx="238134" cy="238134"/>
            </a:xfrm>
            <a:prstGeom prst="ellipse">
              <a:avLst/>
            </a:prstGeom>
            <a:noFill/>
            <a:ln w="9525" cap="rnd">
              <a:noFill/>
              <a:prstDash val="solid"/>
              <a:round/>
              <a:headEnd/>
              <a:tailEnd/>
            </a:ln>
          </p:spPr>
          <p:txBody>
            <a:bodyPr/>
            <a:lstStyle/>
            <a:p>
              <a:pPr algn="ctr" defTabSz="775290">
                <a:defRPr/>
              </a:pPr>
              <a:endParaRPr lang="en-GB" sz="1526"/>
            </a:p>
          </p:txBody>
        </p:sp>
        <p:cxnSp>
          <p:nvCxnSpPr>
            <p:cNvPr id="606" name="Straight Connector 605">
              <a:extLst>
                <a:ext uri="{FF2B5EF4-FFF2-40B4-BE49-F238E27FC236}">
                  <a16:creationId xmlns:a16="http://schemas.microsoft.com/office/drawing/2014/main" id="{E97A310F-815B-43EC-A479-7EF01E80F105}"/>
                </a:ext>
              </a:extLst>
            </p:cNvPr>
            <p:cNvCxnSpPr>
              <a:stCxn id="605" idx="0"/>
            </p:cNvCxnSpPr>
            <p:nvPr/>
          </p:nvCxnSpPr>
          <p:spPr>
            <a:xfrm>
              <a:off x="4967326" y="2787954"/>
              <a:ext cx="0" cy="12343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936677DB-E83B-4582-9E7B-52A92FDBBFCD}"/>
                </a:ext>
              </a:extLst>
            </p:cNvPr>
            <p:cNvCxnSpPr>
              <a:endCxn id="605" idx="6"/>
            </p:cNvCxnSpPr>
            <p:nvPr/>
          </p:nvCxnSpPr>
          <p:spPr>
            <a:xfrm>
              <a:off x="4970211" y="2905021"/>
              <a:ext cx="118444" cy="0"/>
            </a:xfrm>
            <a:prstGeom prst="line">
              <a:avLst/>
            </a:prstGeom>
            <a:ln w="6350">
              <a:noFill/>
            </a:ln>
          </p:spPr>
          <p:style>
            <a:lnRef idx="1">
              <a:schemeClr val="accent1"/>
            </a:lnRef>
            <a:fillRef idx="0">
              <a:schemeClr val="accent1"/>
            </a:fillRef>
            <a:effectRef idx="0">
              <a:schemeClr val="accent1"/>
            </a:effectRef>
            <a:fontRef idx="minor">
              <a:schemeClr val="tx1"/>
            </a:fontRef>
          </p:style>
        </p:cxnSp>
      </p:grpSp>
      <p:grpSp>
        <p:nvGrpSpPr>
          <p:cNvPr id="29896" name="Group 607">
            <a:extLst>
              <a:ext uri="{FF2B5EF4-FFF2-40B4-BE49-F238E27FC236}">
                <a16:creationId xmlns:a16="http://schemas.microsoft.com/office/drawing/2014/main" id="{DE79B711-ECEE-4951-B940-7A4C81F7B142}"/>
              </a:ext>
            </a:extLst>
          </p:cNvPr>
          <p:cNvGrpSpPr>
            <a:grpSpLocks/>
          </p:cNvGrpSpPr>
          <p:nvPr/>
        </p:nvGrpSpPr>
        <p:grpSpPr bwMode="auto">
          <a:xfrm>
            <a:off x="6951785" y="5603631"/>
            <a:ext cx="224204" cy="225669"/>
            <a:chOff x="3076576" y="4241942"/>
            <a:chExt cx="226219" cy="227711"/>
          </a:xfrm>
        </p:grpSpPr>
        <p:sp>
          <p:nvSpPr>
            <p:cNvPr id="609" name="Oval 608">
              <a:extLst>
                <a:ext uri="{FF2B5EF4-FFF2-40B4-BE49-F238E27FC236}">
                  <a16:creationId xmlns:a16="http://schemas.microsoft.com/office/drawing/2014/main" id="{1E1FE2C5-438A-4F03-8B80-306720FBCEDF}"/>
                </a:ext>
              </a:extLst>
            </p:cNvPr>
            <p:cNvSpPr/>
            <p:nvPr/>
          </p:nvSpPr>
          <p:spPr>
            <a:xfrm>
              <a:off x="3076576" y="4241942"/>
              <a:ext cx="226219" cy="226233"/>
            </a:xfrm>
            <a:prstGeom prst="ellipse">
              <a:avLst/>
            </a:prstGeom>
            <a:solidFill>
              <a:schemeClr val="bg1"/>
            </a:solidFill>
            <a:ln w="9525" cap="rnd">
              <a:noFill/>
              <a:prstDash val="solid"/>
              <a:round/>
              <a:headEnd/>
              <a:tailEnd/>
            </a:ln>
          </p:spPr>
          <p:txBody>
            <a:bodyPr/>
            <a:lstStyle/>
            <a:p>
              <a:pPr algn="ctr" defTabSz="775290">
                <a:defRPr/>
              </a:pPr>
              <a:endParaRPr lang="en-GB" sz="1526"/>
            </a:p>
          </p:txBody>
        </p:sp>
        <p:sp>
          <p:nvSpPr>
            <p:cNvPr id="610" name="Oval 609">
              <a:extLst>
                <a:ext uri="{FF2B5EF4-FFF2-40B4-BE49-F238E27FC236}">
                  <a16:creationId xmlns:a16="http://schemas.microsoft.com/office/drawing/2014/main" id="{C80FDDF9-024C-4F1A-A29A-3C42C4164EA0}"/>
                </a:ext>
              </a:extLst>
            </p:cNvPr>
            <p:cNvSpPr/>
            <p:nvPr/>
          </p:nvSpPr>
          <p:spPr>
            <a:xfrm>
              <a:off x="3079533" y="4244899"/>
              <a:ext cx="220305" cy="215882"/>
            </a:xfrm>
            <a:prstGeom prst="ellipse">
              <a:avLst/>
            </a:prstGeom>
            <a:noFill/>
            <a:ln w="12700" cap="rnd">
              <a:solidFill>
                <a:schemeClr val="tx1"/>
              </a:solidFill>
              <a:prstDash val="sysDot"/>
              <a:round/>
              <a:headEnd/>
              <a:tailEnd/>
            </a:ln>
          </p:spPr>
          <p:txBody>
            <a:bodyPr/>
            <a:lstStyle/>
            <a:p>
              <a:pPr algn="ctr" defTabSz="775290">
                <a:defRPr/>
              </a:pPr>
              <a:endParaRPr lang="en-GB" sz="1526"/>
            </a:p>
          </p:txBody>
        </p:sp>
        <p:sp>
          <p:nvSpPr>
            <p:cNvPr id="611" name="Oval 2783">
              <a:extLst>
                <a:ext uri="{FF2B5EF4-FFF2-40B4-BE49-F238E27FC236}">
                  <a16:creationId xmlns:a16="http://schemas.microsoft.com/office/drawing/2014/main" id="{1B1D19DB-FE45-4046-B954-DC9D3237E65E}"/>
                </a:ext>
              </a:extLst>
            </p:cNvPr>
            <p:cNvSpPr/>
            <p:nvPr/>
          </p:nvSpPr>
          <p:spPr>
            <a:xfrm>
              <a:off x="3109104" y="4392764"/>
              <a:ext cx="167077" cy="76889"/>
            </a:xfrm>
            <a:custGeom>
              <a:avLst/>
              <a:gdLst/>
              <a:ahLst/>
              <a:cxnLst/>
              <a:rect l="l" t="t" r="r" b="b"/>
              <a:pathLst>
                <a:path w="167010" h="76712">
                  <a:moveTo>
                    <a:pt x="83505" y="0"/>
                  </a:moveTo>
                  <a:cubicBezTo>
                    <a:pt x="116987" y="0"/>
                    <a:pt x="147070" y="14547"/>
                    <a:pt x="167010" y="38356"/>
                  </a:cubicBezTo>
                  <a:cubicBezTo>
                    <a:pt x="147070" y="62165"/>
                    <a:pt x="116987" y="76712"/>
                    <a:pt x="83505" y="76712"/>
                  </a:cubicBezTo>
                  <a:cubicBezTo>
                    <a:pt x="50024" y="76712"/>
                    <a:pt x="19940" y="62165"/>
                    <a:pt x="0" y="38356"/>
                  </a:cubicBezTo>
                  <a:cubicBezTo>
                    <a:pt x="19940" y="14547"/>
                    <a:pt x="50024" y="0"/>
                    <a:pt x="83505" y="0"/>
                  </a:cubicBezTo>
                  <a:close/>
                </a:path>
              </a:pathLst>
            </a:custGeom>
            <a:solidFill>
              <a:schemeClr val="accent4"/>
            </a:solidFill>
            <a:ln w="9525" cap="rnd">
              <a:noFill/>
              <a:prstDash val="solid"/>
              <a:round/>
              <a:headEnd/>
              <a:tailEnd/>
            </a:ln>
          </p:spPr>
          <p:txBody>
            <a:bodyPr/>
            <a:lstStyle/>
            <a:p>
              <a:pPr algn="ctr" defTabSz="775290">
                <a:defRPr/>
              </a:pPr>
              <a:endParaRPr lang="en-GB" sz="1526"/>
            </a:p>
          </p:txBody>
        </p:sp>
      </p:grpSp>
      <p:sp>
        <p:nvSpPr>
          <p:cNvPr id="612" name="Oval 611">
            <a:extLst>
              <a:ext uri="{FF2B5EF4-FFF2-40B4-BE49-F238E27FC236}">
                <a16:creationId xmlns:a16="http://schemas.microsoft.com/office/drawing/2014/main" id="{DB65660A-ECAC-45E0-A600-1FF9EB3170B9}"/>
              </a:ext>
            </a:extLst>
          </p:cNvPr>
          <p:cNvSpPr/>
          <p:nvPr/>
        </p:nvSpPr>
        <p:spPr>
          <a:xfrm>
            <a:off x="6951785" y="5599235"/>
            <a:ext cx="230066" cy="231531"/>
          </a:xfrm>
          <a:prstGeom prst="ellipse">
            <a:avLst/>
          </a:prstGeom>
          <a:noFill/>
          <a:ln w="12700" cap="rnd">
            <a:solidFill>
              <a:schemeClr val="tx1"/>
            </a:solidFill>
            <a:prstDash val="solid"/>
            <a:round/>
            <a:headEnd/>
            <a:tailEnd/>
          </a:ln>
        </p:spPr>
        <p:txBody>
          <a:bodyPr/>
          <a:lstStyle/>
          <a:p>
            <a:pPr algn="ctr" defTabSz="775290">
              <a:defRPr/>
            </a:pPr>
            <a:endParaRPr lang="en-GB" sz="1526"/>
          </a:p>
        </p:txBody>
      </p:sp>
      <p:grpSp>
        <p:nvGrpSpPr>
          <p:cNvPr id="613" name="Group 612">
            <a:extLst>
              <a:ext uri="{FF2B5EF4-FFF2-40B4-BE49-F238E27FC236}">
                <a16:creationId xmlns:a16="http://schemas.microsoft.com/office/drawing/2014/main" id="{D43D74E2-B4EF-4E34-8C86-ED3815CB87B5}"/>
              </a:ext>
            </a:extLst>
          </p:cNvPr>
          <p:cNvGrpSpPr>
            <a:grpSpLocks/>
          </p:cNvGrpSpPr>
          <p:nvPr/>
        </p:nvGrpSpPr>
        <p:grpSpPr bwMode="auto">
          <a:xfrm rot="18024001">
            <a:off x="6964974" y="5602167"/>
            <a:ext cx="235926" cy="235926"/>
            <a:chOff x="4848224" y="2788443"/>
            <a:chExt cx="238134" cy="238134"/>
          </a:xfrm>
        </p:grpSpPr>
        <p:sp>
          <p:nvSpPr>
            <p:cNvPr id="614" name="Oval 613">
              <a:extLst>
                <a:ext uri="{FF2B5EF4-FFF2-40B4-BE49-F238E27FC236}">
                  <a16:creationId xmlns:a16="http://schemas.microsoft.com/office/drawing/2014/main" id="{86E07A05-5DAF-40EB-BB83-5B4EB76BBB28}"/>
                </a:ext>
              </a:extLst>
            </p:cNvPr>
            <p:cNvSpPr/>
            <p:nvPr/>
          </p:nvSpPr>
          <p:spPr>
            <a:xfrm>
              <a:off x="4848224" y="2788443"/>
              <a:ext cx="238134" cy="238134"/>
            </a:xfrm>
            <a:prstGeom prst="ellipse">
              <a:avLst/>
            </a:prstGeom>
            <a:noFill/>
            <a:ln w="9525" cap="rnd">
              <a:noFill/>
              <a:prstDash val="solid"/>
              <a:round/>
              <a:headEnd/>
              <a:tailEnd/>
            </a:ln>
          </p:spPr>
          <p:txBody>
            <a:bodyPr/>
            <a:lstStyle/>
            <a:p>
              <a:pPr algn="ctr" defTabSz="775290">
                <a:defRPr/>
              </a:pPr>
              <a:endParaRPr lang="en-GB" sz="1526"/>
            </a:p>
          </p:txBody>
        </p:sp>
        <p:cxnSp>
          <p:nvCxnSpPr>
            <p:cNvPr id="615" name="Straight Connector 614">
              <a:extLst>
                <a:ext uri="{FF2B5EF4-FFF2-40B4-BE49-F238E27FC236}">
                  <a16:creationId xmlns:a16="http://schemas.microsoft.com/office/drawing/2014/main" id="{A3358FFD-D589-45D3-A30C-4AAA610EF193}"/>
                </a:ext>
              </a:extLst>
            </p:cNvPr>
            <p:cNvCxnSpPr>
              <a:stCxn id="614" idx="0"/>
            </p:cNvCxnSpPr>
            <p:nvPr/>
          </p:nvCxnSpPr>
          <p:spPr>
            <a:xfrm>
              <a:off x="4963948" y="2786354"/>
              <a:ext cx="0" cy="12276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5FA91519-AEC2-4734-9347-2CB839C89B0E}"/>
                </a:ext>
              </a:extLst>
            </p:cNvPr>
            <p:cNvCxnSpPr>
              <a:endCxn id="614" idx="6"/>
            </p:cNvCxnSpPr>
            <p:nvPr/>
          </p:nvCxnSpPr>
          <p:spPr>
            <a:xfrm>
              <a:off x="4967484" y="2907840"/>
              <a:ext cx="118328" cy="0"/>
            </a:xfrm>
            <a:prstGeom prst="line">
              <a:avLst/>
            </a:prstGeom>
            <a:ln w="6350">
              <a:noFill/>
            </a:ln>
          </p:spPr>
          <p:style>
            <a:lnRef idx="1">
              <a:schemeClr val="accent1"/>
            </a:lnRef>
            <a:fillRef idx="0">
              <a:schemeClr val="accent1"/>
            </a:fillRef>
            <a:effectRef idx="0">
              <a:schemeClr val="accent1"/>
            </a:effectRef>
            <a:fontRef idx="minor">
              <a:schemeClr val="tx1"/>
            </a:fontRef>
          </p:style>
        </p:cxnSp>
      </p:grpSp>
      <p:sp>
        <p:nvSpPr>
          <p:cNvPr id="617" name="Rectangle 616">
            <a:extLst>
              <a:ext uri="{FF2B5EF4-FFF2-40B4-BE49-F238E27FC236}">
                <a16:creationId xmlns:a16="http://schemas.microsoft.com/office/drawing/2014/main" id="{6D2FDF3F-96E6-4FC6-AC5F-8A706F1861BB}"/>
              </a:ext>
            </a:extLst>
          </p:cNvPr>
          <p:cNvSpPr/>
          <p:nvPr/>
        </p:nvSpPr>
        <p:spPr>
          <a:xfrm>
            <a:off x="6597162" y="5846885"/>
            <a:ext cx="619858" cy="127489"/>
          </a:xfrm>
          <a:prstGeom prst="rect">
            <a:avLst/>
          </a:prstGeom>
          <a:solidFill>
            <a:schemeClr val="accent5">
              <a:lumMod val="60000"/>
              <a:lumOff val="40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618" name="Rectangle 617">
            <a:extLst>
              <a:ext uri="{FF2B5EF4-FFF2-40B4-BE49-F238E27FC236}">
                <a16:creationId xmlns:a16="http://schemas.microsoft.com/office/drawing/2014/main" id="{3A353594-9A27-461E-B128-797F55498386}"/>
              </a:ext>
            </a:extLst>
          </p:cNvPr>
          <p:cNvSpPr/>
          <p:nvPr/>
        </p:nvSpPr>
        <p:spPr>
          <a:xfrm>
            <a:off x="1968012" y="5908431"/>
            <a:ext cx="272562" cy="606669"/>
          </a:xfrm>
          <a:prstGeom prst="rect">
            <a:avLst/>
          </a:prstGeom>
          <a:solidFill>
            <a:schemeClr val="accent5">
              <a:lumMod val="60000"/>
              <a:lumOff val="40000"/>
            </a:schemeClr>
          </a:solidFill>
          <a:ln w="9525" cap="rnd">
            <a:noFill/>
            <a:prstDash val="solid"/>
            <a:round/>
            <a:headEnd/>
            <a:tailEnd/>
          </a:ln>
        </p:spPr>
        <p:txBody>
          <a:bodyPr/>
          <a:lstStyle/>
          <a:p>
            <a:pPr algn="ctr" defTabSz="775290">
              <a:defRPr/>
            </a:pPr>
            <a:endParaRPr lang="en-GB" sz="1526"/>
          </a:p>
        </p:txBody>
      </p:sp>
      <p:sp>
        <p:nvSpPr>
          <p:cNvPr id="619" name="Rectangle 618">
            <a:extLst>
              <a:ext uri="{FF2B5EF4-FFF2-40B4-BE49-F238E27FC236}">
                <a16:creationId xmlns:a16="http://schemas.microsoft.com/office/drawing/2014/main" id="{305FF557-5053-46BF-8F30-F8E3C9CDBDAC}"/>
              </a:ext>
            </a:extLst>
          </p:cNvPr>
          <p:cNvSpPr/>
          <p:nvPr/>
        </p:nvSpPr>
        <p:spPr>
          <a:xfrm>
            <a:off x="7243397" y="5566996"/>
            <a:ext cx="1258765" cy="257908"/>
          </a:xfrm>
          <a:prstGeom prst="rect">
            <a:avLst/>
          </a:prstGeom>
          <a:solidFill>
            <a:schemeClr val="accent5">
              <a:lumMod val="60000"/>
              <a:lumOff val="40000"/>
            </a:schemeClr>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cxnSp>
        <p:nvCxnSpPr>
          <p:cNvPr id="620" name="Straight Connector 619">
            <a:extLst>
              <a:ext uri="{FF2B5EF4-FFF2-40B4-BE49-F238E27FC236}">
                <a16:creationId xmlns:a16="http://schemas.microsoft.com/office/drawing/2014/main" id="{F2294EEC-997D-4804-8AD2-40F7C3DF76AB}"/>
              </a:ext>
            </a:extLst>
          </p:cNvPr>
          <p:cNvCxnSpPr/>
          <p:nvPr/>
        </p:nvCxnSpPr>
        <p:spPr>
          <a:xfrm flipH="1">
            <a:off x="8453805" y="5543550"/>
            <a:ext cx="611065" cy="597877"/>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903" name="Group 620">
            <a:extLst>
              <a:ext uri="{FF2B5EF4-FFF2-40B4-BE49-F238E27FC236}">
                <a16:creationId xmlns:a16="http://schemas.microsoft.com/office/drawing/2014/main" id="{0A0D9DFE-B23D-4C95-B350-4C3258B225AB}"/>
              </a:ext>
            </a:extLst>
          </p:cNvPr>
          <p:cNvGrpSpPr>
            <a:grpSpLocks/>
          </p:cNvGrpSpPr>
          <p:nvPr/>
        </p:nvGrpSpPr>
        <p:grpSpPr bwMode="auto">
          <a:xfrm>
            <a:off x="7243397" y="5566997"/>
            <a:ext cx="1258765" cy="79131"/>
            <a:chOff x="632155" y="5716048"/>
            <a:chExt cx="2672978" cy="168159"/>
          </a:xfrm>
        </p:grpSpPr>
        <p:sp>
          <p:nvSpPr>
            <p:cNvPr id="622" name="Parallelogram 621">
              <a:extLst>
                <a:ext uri="{FF2B5EF4-FFF2-40B4-BE49-F238E27FC236}">
                  <a16:creationId xmlns:a16="http://schemas.microsoft.com/office/drawing/2014/main" id="{F64E617B-CEC8-49C8-A408-8E5F7B9E9CC7}"/>
                </a:ext>
              </a:extLst>
            </p:cNvPr>
            <p:cNvSpPr/>
            <p:nvPr/>
          </p:nvSpPr>
          <p:spPr>
            <a:xfrm>
              <a:off x="632155" y="5716048"/>
              <a:ext cx="220932" cy="168159"/>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623" name="Parallelogram 622">
              <a:extLst>
                <a:ext uri="{FF2B5EF4-FFF2-40B4-BE49-F238E27FC236}">
                  <a16:creationId xmlns:a16="http://schemas.microsoft.com/office/drawing/2014/main" id="{C6B1B77B-A570-45A0-8FB8-75566C728B9A}"/>
                </a:ext>
              </a:extLst>
            </p:cNvPr>
            <p:cNvSpPr/>
            <p:nvPr/>
          </p:nvSpPr>
          <p:spPr>
            <a:xfrm>
              <a:off x="856200" y="5716048"/>
              <a:ext cx="220932" cy="168159"/>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624" name="Parallelogram 623">
              <a:extLst>
                <a:ext uri="{FF2B5EF4-FFF2-40B4-BE49-F238E27FC236}">
                  <a16:creationId xmlns:a16="http://schemas.microsoft.com/office/drawing/2014/main" id="{04CF7D01-4BF7-4CA9-B57F-31902A5E2B18}"/>
                </a:ext>
              </a:extLst>
            </p:cNvPr>
            <p:cNvSpPr/>
            <p:nvPr/>
          </p:nvSpPr>
          <p:spPr>
            <a:xfrm>
              <a:off x="1077132" y="5716048"/>
              <a:ext cx="220934" cy="168159"/>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625" name="Parallelogram 624">
              <a:extLst>
                <a:ext uri="{FF2B5EF4-FFF2-40B4-BE49-F238E27FC236}">
                  <a16:creationId xmlns:a16="http://schemas.microsoft.com/office/drawing/2014/main" id="{CFAD6549-A95F-4138-A694-FC3620B76355}"/>
                </a:ext>
              </a:extLst>
            </p:cNvPr>
            <p:cNvSpPr/>
            <p:nvPr/>
          </p:nvSpPr>
          <p:spPr>
            <a:xfrm>
              <a:off x="1301177" y="5716048"/>
              <a:ext cx="220934" cy="168159"/>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626" name="Parallelogram 625">
              <a:extLst>
                <a:ext uri="{FF2B5EF4-FFF2-40B4-BE49-F238E27FC236}">
                  <a16:creationId xmlns:a16="http://schemas.microsoft.com/office/drawing/2014/main" id="{D446EB58-1976-44D0-AA1A-D7A07AFA1448}"/>
                </a:ext>
              </a:extLst>
            </p:cNvPr>
            <p:cNvSpPr/>
            <p:nvPr/>
          </p:nvSpPr>
          <p:spPr>
            <a:xfrm>
              <a:off x="1525222" y="5716048"/>
              <a:ext cx="220934" cy="168159"/>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627" name="Parallelogram 626">
              <a:extLst>
                <a:ext uri="{FF2B5EF4-FFF2-40B4-BE49-F238E27FC236}">
                  <a16:creationId xmlns:a16="http://schemas.microsoft.com/office/drawing/2014/main" id="{57B73ADB-FFC7-48D3-9201-5EAB2C76579A}"/>
                </a:ext>
              </a:extLst>
            </p:cNvPr>
            <p:cNvSpPr/>
            <p:nvPr/>
          </p:nvSpPr>
          <p:spPr>
            <a:xfrm>
              <a:off x="1746156" y="5716048"/>
              <a:ext cx="220932" cy="168159"/>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628" name="Parallelogram 627">
              <a:extLst>
                <a:ext uri="{FF2B5EF4-FFF2-40B4-BE49-F238E27FC236}">
                  <a16:creationId xmlns:a16="http://schemas.microsoft.com/office/drawing/2014/main" id="{DFA98FCF-BD15-4374-8DDC-0469CD61B2D1}"/>
                </a:ext>
              </a:extLst>
            </p:cNvPr>
            <p:cNvSpPr/>
            <p:nvPr/>
          </p:nvSpPr>
          <p:spPr>
            <a:xfrm>
              <a:off x="1970200" y="5716048"/>
              <a:ext cx="220932" cy="168159"/>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629" name="Parallelogram 628">
              <a:extLst>
                <a:ext uri="{FF2B5EF4-FFF2-40B4-BE49-F238E27FC236}">
                  <a16:creationId xmlns:a16="http://schemas.microsoft.com/office/drawing/2014/main" id="{F989B28C-B063-4C6E-ACA9-D963639CAF8B}"/>
                </a:ext>
              </a:extLst>
            </p:cNvPr>
            <p:cNvSpPr/>
            <p:nvPr/>
          </p:nvSpPr>
          <p:spPr>
            <a:xfrm>
              <a:off x="2191132" y="5716048"/>
              <a:ext cx="220934" cy="168159"/>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630" name="Parallelogram 629">
              <a:extLst>
                <a:ext uri="{FF2B5EF4-FFF2-40B4-BE49-F238E27FC236}">
                  <a16:creationId xmlns:a16="http://schemas.microsoft.com/office/drawing/2014/main" id="{275B6B05-8597-436C-A333-4529719EAFB8}"/>
                </a:ext>
              </a:extLst>
            </p:cNvPr>
            <p:cNvSpPr/>
            <p:nvPr/>
          </p:nvSpPr>
          <p:spPr>
            <a:xfrm>
              <a:off x="2415177" y="5716048"/>
              <a:ext cx="220934" cy="168159"/>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631" name="Parallelogram 630">
              <a:extLst>
                <a:ext uri="{FF2B5EF4-FFF2-40B4-BE49-F238E27FC236}">
                  <a16:creationId xmlns:a16="http://schemas.microsoft.com/office/drawing/2014/main" id="{B915A3D7-97DE-4BD0-B8B7-1F9EE9D50881}"/>
                </a:ext>
              </a:extLst>
            </p:cNvPr>
            <p:cNvSpPr/>
            <p:nvPr/>
          </p:nvSpPr>
          <p:spPr>
            <a:xfrm>
              <a:off x="2639222" y="5716048"/>
              <a:ext cx="220934" cy="168159"/>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632" name="Parallelogram 631">
              <a:extLst>
                <a:ext uri="{FF2B5EF4-FFF2-40B4-BE49-F238E27FC236}">
                  <a16:creationId xmlns:a16="http://schemas.microsoft.com/office/drawing/2014/main" id="{7BDCEFDE-1E41-45A4-A279-5F6106B15E4C}"/>
                </a:ext>
              </a:extLst>
            </p:cNvPr>
            <p:cNvSpPr/>
            <p:nvPr/>
          </p:nvSpPr>
          <p:spPr>
            <a:xfrm>
              <a:off x="2860156" y="5716048"/>
              <a:ext cx="220932" cy="168159"/>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sp>
          <p:nvSpPr>
            <p:cNvPr id="633" name="Parallelogram 632">
              <a:extLst>
                <a:ext uri="{FF2B5EF4-FFF2-40B4-BE49-F238E27FC236}">
                  <a16:creationId xmlns:a16="http://schemas.microsoft.com/office/drawing/2014/main" id="{D074FBBC-A9AD-4241-992C-9FFBDE00DDD4}"/>
                </a:ext>
              </a:extLst>
            </p:cNvPr>
            <p:cNvSpPr/>
            <p:nvPr/>
          </p:nvSpPr>
          <p:spPr>
            <a:xfrm>
              <a:off x="3084201" y="5716048"/>
              <a:ext cx="220932" cy="168159"/>
            </a:xfrm>
            <a:prstGeom prst="parallelogram">
              <a:avLst>
                <a:gd name="adj" fmla="val 67986"/>
              </a:avLst>
            </a:prstGeom>
            <a:solidFill>
              <a:schemeClr val="tx1"/>
            </a:solidFill>
            <a:ln w="9525" cap="rnd">
              <a:noFill/>
              <a:prstDash val="solid"/>
              <a:round/>
              <a:headEnd/>
              <a:tailEnd/>
            </a:ln>
          </p:spPr>
          <p:txBody>
            <a:bodyPr/>
            <a:lstStyle/>
            <a:p>
              <a:pPr algn="ctr" defTabSz="775290">
                <a:defRPr/>
              </a:pPr>
              <a:endParaRPr lang="en-GB" sz="1526"/>
            </a:p>
          </p:txBody>
        </p:sp>
      </p:grpSp>
      <p:grpSp>
        <p:nvGrpSpPr>
          <p:cNvPr id="29904" name="Group 633">
            <a:extLst>
              <a:ext uri="{FF2B5EF4-FFF2-40B4-BE49-F238E27FC236}">
                <a16:creationId xmlns:a16="http://schemas.microsoft.com/office/drawing/2014/main" id="{A5CF262B-DEBD-4C20-943C-1B375F8B5098}"/>
              </a:ext>
            </a:extLst>
          </p:cNvPr>
          <p:cNvGrpSpPr>
            <a:grpSpLocks/>
          </p:cNvGrpSpPr>
          <p:nvPr/>
        </p:nvGrpSpPr>
        <p:grpSpPr bwMode="auto">
          <a:xfrm>
            <a:off x="7747489" y="5593374"/>
            <a:ext cx="773723" cy="772257"/>
            <a:chOff x="0" y="5217124"/>
            <a:chExt cx="635841" cy="635099"/>
          </a:xfrm>
        </p:grpSpPr>
        <p:sp>
          <p:nvSpPr>
            <p:cNvPr id="635" name="Freeform 2185">
              <a:extLst>
                <a:ext uri="{FF2B5EF4-FFF2-40B4-BE49-F238E27FC236}">
                  <a16:creationId xmlns:a16="http://schemas.microsoft.com/office/drawing/2014/main" id="{9F790218-2219-45EF-80F7-257FEE9E17C0}"/>
                </a:ext>
              </a:extLst>
            </p:cNvPr>
            <p:cNvSpPr>
              <a:spLocks noEditPoints="1"/>
            </p:cNvSpPr>
            <p:nvPr/>
          </p:nvSpPr>
          <p:spPr bwMode="auto">
            <a:xfrm>
              <a:off x="0" y="5217124"/>
              <a:ext cx="635841" cy="635099"/>
            </a:xfrm>
            <a:custGeom>
              <a:avLst/>
              <a:gdLst>
                <a:gd name="T0" fmla="*/ 326 w 652"/>
                <a:gd name="T1" fmla="*/ 0 h 652"/>
                <a:gd name="T2" fmla="*/ 0 w 652"/>
                <a:gd name="T3" fmla="*/ 326 h 652"/>
                <a:gd name="T4" fmla="*/ 326 w 652"/>
                <a:gd name="T5" fmla="*/ 652 h 652"/>
                <a:gd name="T6" fmla="*/ 652 w 652"/>
                <a:gd name="T7" fmla="*/ 326 h 652"/>
                <a:gd name="T8" fmla="*/ 326 w 652"/>
                <a:gd name="T9" fmla="*/ 0 h 652"/>
                <a:gd name="T10" fmla="*/ 326 w 652"/>
                <a:gd name="T11" fmla="*/ 589 h 652"/>
                <a:gd name="T12" fmla="*/ 62 w 652"/>
                <a:gd name="T13" fmla="*/ 326 h 652"/>
                <a:gd name="T14" fmla="*/ 326 w 652"/>
                <a:gd name="T15" fmla="*/ 62 h 652"/>
                <a:gd name="T16" fmla="*/ 589 w 652"/>
                <a:gd name="T17" fmla="*/ 326 h 652"/>
                <a:gd name="T18" fmla="*/ 326 w 652"/>
                <a:gd name="T19" fmla="*/ 58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652">
                  <a:moveTo>
                    <a:pt x="326" y="0"/>
                  </a:moveTo>
                  <a:cubicBezTo>
                    <a:pt x="146" y="0"/>
                    <a:pt x="0" y="146"/>
                    <a:pt x="0" y="326"/>
                  </a:cubicBezTo>
                  <a:cubicBezTo>
                    <a:pt x="0" y="506"/>
                    <a:pt x="146" y="652"/>
                    <a:pt x="326" y="652"/>
                  </a:cubicBezTo>
                  <a:cubicBezTo>
                    <a:pt x="506" y="652"/>
                    <a:pt x="652" y="506"/>
                    <a:pt x="652" y="326"/>
                  </a:cubicBezTo>
                  <a:cubicBezTo>
                    <a:pt x="652" y="146"/>
                    <a:pt x="506" y="0"/>
                    <a:pt x="326" y="0"/>
                  </a:cubicBezTo>
                  <a:close/>
                  <a:moveTo>
                    <a:pt x="326" y="589"/>
                  </a:moveTo>
                  <a:cubicBezTo>
                    <a:pt x="180" y="589"/>
                    <a:pt x="62" y="471"/>
                    <a:pt x="62" y="326"/>
                  </a:cubicBezTo>
                  <a:cubicBezTo>
                    <a:pt x="62" y="180"/>
                    <a:pt x="180" y="62"/>
                    <a:pt x="326" y="62"/>
                  </a:cubicBezTo>
                  <a:cubicBezTo>
                    <a:pt x="471" y="62"/>
                    <a:pt x="589" y="180"/>
                    <a:pt x="589" y="326"/>
                  </a:cubicBezTo>
                  <a:cubicBezTo>
                    <a:pt x="589" y="471"/>
                    <a:pt x="471" y="589"/>
                    <a:pt x="326" y="589"/>
                  </a:cubicBezTo>
                  <a:close/>
                </a:path>
              </a:pathLst>
            </a:custGeom>
            <a:gradFill flip="none" rotWithShape="1">
              <a:lin ang="16200000" scaled="1"/>
              <a:tileRect/>
            </a:gradFill>
            <a:ln w="9525">
              <a:noFill/>
              <a:round/>
              <a:headEnd/>
              <a:tailEnd/>
            </a:ln>
          </p:spPr>
          <p:txBody>
            <a:bodyPr/>
            <a:lstStyle/>
            <a:p>
              <a:pPr algn="ctr" defTabSz="775290">
                <a:defRPr/>
              </a:pPr>
              <a:endParaRPr lang="en-GB" sz="1526"/>
            </a:p>
          </p:txBody>
        </p:sp>
        <p:sp>
          <p:nvSpPr>
            <p:cNvPr id="636" name="Oval 635">
              <a:extLst>
                <a:ext uri="{FF2B5EF4-FFF2-40B4-BE49-F238E27FC236}">
                  <a16:creationId xmlns:a16="http://schemas.microsoft.com/office/drawing/2014/main" id="{A8FAC649-53FB-493E-9126-27ADCE13E4E7}"/>
                </a:ext>
              </a:extLst>
            </p:cNvPr>
            <p:cNvSpPr/>
            <p:nvPr/>
          </p:nvSpPr>
          <p:spPr>
            <a:xfrm>
              <a:off x="48170" y="5264123"/>
              <a:ext cx="539501" cy="539895"/>
            </a:xfrm>
            <a:prstGeom prst="ellipse">
              <a:avLst/>
            </a:prstGeom>
            <a:solidFill>
              <a:schemeClr val="accent5">
                <a:lumMod val="60000"/>
                <a:lumOff val="40000"/>
              </a:schemeClr>
            </a:solidFill>
            <a:ln w="9525" cap="rnd">
              <a:noFill/>
              <a:prstDash val="solid"/>
              <a:round/>
              <a:headEnd/>
              <a:tailEnd/>
            </a:ln>
          </p:spPr>
          <p:txBody>
            <a:bodyPr/>
            <a:lstStyle/>
            <a:p>
              <a:pPr algn="ctr" defTabSz="775290">
                <a:defRPr/>
              </a:pPr>
              <a:endParaRPr lang="en-GB" sz="1526"/>
            </a:p>
          </p:txBody>
        </p:sp>
      </p:grpSp>
      <p:grpSp>
        <p:nvGrpSpPr>
          <p:cNvPr id="29905" name="Group 636">
            <a:extLst>
              <a:ext uri="{FF2B5EF4-FFF2-40B4-BE49-F238E27FC236}">
                <a16:creationId xmlns:a16="http://schemas.microsoft.com/office/drawing/2014/main" id="{7E9A0636-EBFC-42E6-BD30-B9BD89AFB821}"/>
              </a:ext>
            </a:extLst>
          </p:cNvPr>
          <p:cNvGrpSpPr>
            <a:grpSpLocks/>
          </p:cNvGrpSpPr>
          <p:nvPr/>
        </p:nvGrpSpPr>
        <p:grpSpPr bwMode="auto">
          <a:xfrm>
            <a:off x="7967297" y="5758962"/>
            <a:ext cx="329711" cy="408843"/>
            <a:chOff x="1011937" y="5928871"/>
            <a:chExt cx="357619" cy="522530"/>
          </a:xfrm>
        </p:grpSpPr>
        <p:sp>
          <p:nvSpPr>
            <p:cNvPr id="638" name="Rounded Rectangle 637">
              <a:extLst>
                <a:ext uri="{FF2B5EF4-FFF2-40B4-BE49-F238E27FC236}">
                  <a16:creationId xmlns:a16="http://schemas.microsoft.com/office/drawing/2014/main" id="{628F57EB-15FA-4189-80F5-685AC58CB871}"/>
                </a:ext>
              </a:extLst>
            </p:cNvPr>
            <p:cNvSpPr/>
            <p:nvPr/>
          </p:nvSpPr>
          <p:spPr>
            <a:xfrm rot="5400000">
              <a:off x="1172018" y="5768790"/>
              <a:ext cx="37457" cy="357619"/>
            </a:xfrm>
            <a:prstGeom prst="roundRect">
              <a:avLst/>
            </a:prstGeom>
            <a:solidFill>
              <a:schemeClr val="accent5">
                <a:lumMod val="50000"/>
              </a:schemeClr>
            </a:solid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sp>
          <p:nvSpPr>
            <p:cNvPr id="639" name="Rounded Rectangle 638">
              <a:extLst>
                <a:ext uri="{FF2B5EF4-FFF2-40B4-BE49-F238E27FC236}">
                  <a16:creationId xmlns:a16="http://schemas.microsoft.com/office/drawing/2014/main" id="{90BAFC4B-6873-4B70-993D-7551A143BAEB}"/>
                </a:ext>
              </a:extLst>
            </p:cNvPr>
            <p:cNvSpPr/>
            <p:nvPr/>
          </p:nvSpPr>
          <p:spPr>
            <a:xfrm rot="5400000">
              <a:off x="1172018" y="5849323"/>
              <a:ext cx="37457" cy="357619"/>
            </a:xfrm>
            <a:prstGeom prst="roundRect">
              <a:avLst/>
            </a:prstGeom>
            <a:solidFill>
              <a:schemeClr val="accent5">
                <a:lumMod val="50000"/>
              </a:schemeClr>
            </a:solid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sp>
          <p:nvSpPr>
            <p:cNvPr id="640" name="Rounded Rectangle 639">
              <a:extLst>
                <a:ext uri="{FF2B5EF4-FFF2-40B4-BE49-F238E27FC236}">
                  <a16:creationId xmlns:a16="http://schemas.microsoft.com/office/drawing/2014/main" id="{40778ED3-5996-42E1-98D8-79EBB51823FA}"/>
                </a:ext>
              </a:extLst>
            </p:cNvPr>
            <p:cNvSpPr/>
            <p:nvPr/>
          </p:nvSpPr>
          <p:spPr>
            <a:xfrm rot="5400000">
              <a:off x="1172018" y="5929856"/>
              <a:ext cx="37457" cy="357619"/>
            </a:xfrm>
            <a:prstGeom prst="roundRect">
              <a:avLst/>
            </a:prstGeom>
            <a:solidFill>
              <a:schemeClr val="accent5">
                <a:lumMod val="50000"/>
              </a:schemeClr>
            </a:solid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sp>
          <p:nvSpPr>
            <p:cNvPr id="641" name="Rounded Rectangle 640">
              <a:extLst>
                <a:ext uri="{FF2B5EF4-FFF2-40B4-BE49-F238E27FC236}">
                  <a16:creationId xmlns:a16="http://schemas.microsoft.com/office/drawing/2014/main" id="{92B4619C-B834-4749-9107-495CBEBE68EA}"/>
                </a:ext>
              </a:extLst>
            </p:cNvPr>
            <p:cNvSpPr/>
            <p:nvPr/>
          </p:nvSpPr>
          <p:spPr>
            <a:xfrm rot="5400000">
              <a:off x="1172954" y="6011327"/>
              <a:ext cx="35585" cy="357619"/>
            </a:xfrm>
            <a:prstGeom prst="roundRect">
              <a:avLst/>
            </a:prstGeom>
            <a:solidFill>
              <a:schemeClr val="accent5">
                <a:lumMod val="50000"/>
              </a:schemeClr>
            </a:solid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sp>
          <p:nvSpPr>
            <p:cNvPr id="642" name="Rounded Rectangle 641">
              <a:extLst>
                <a:ext uri="{FF2B5EF4-FFF2-40B4-BE49-F238E27FC236}">
                  <a16:creationId xmlns:a16="http://schemas.microsoft.com/office/drawing/2014/main" id="{A24E43C7-56E4-4508-8727-CAE34F36E4CE}"/>
                </a:ext>
              </a:extLst>
            </p:cNvPr>
            <p:cNvSpPr/>
            <p:nvPr/>
          </p:nvSpPr>
          <p:spPr>
            <a:xfrm rot="5400000">
              <a:off x="1172018" y="6092796"/>
              <a:ext cx="37457" cy="357619"/>
            </a:xfrm>
            <a:prstGeom prst="roundRect">
              <a:avLst/>
            </a:prstGeom>
            <a:solidFill>
              <a:schemeClr val="accent5">
                <a:lumMod val="50000"/>
              </a:schemeClr>
            </a:solid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sp>
          <p:nvSpPr>
            <p:cNvPr id="643" name="Rounded Rectangle 642">
              <a:extLst>
                <a:ext uri="{FF2B5EF4-FFF2-40B4-BE49-F238E27FC236}">
                  <a16:creationId xmlns:a16="http://schemas.microsoft.com/office/drawing/2014/main" id="{444D4E89-47A0-4472-AC44-94320AE4EEE5}"/>
                </a:ext>
              </a:extLst>
            </p:cNvPr>
            <p:cNvSpPr/>
            <p:nvPr/>
          </p:nvSpPr>
          <p:spPr>
            <a:xfrm rot="5400000">
              <a:off x="1172018" y="6173328"/>
              <a:ext cx="37457" cy="357619"/>
            </a:xfrm>
            <a:prstGeom prst="roundRect">
              <a:avLst/>
            </a:prstGeom>
            <a:solidFill>
              <a:schemeClr val="accent5">
                <a:lumMod val="50000"/>
              </a:schemeClr>
            </a:solid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sp>
          <p:nvSpPr>
            <p:cNvPr id="644" name="Rounded Rectangle 643">
              <a:extLst>
                <a:ext uri="{FF2B5EF4-FFF2-40B4-BE49-F238E27FC236}">
                  <a16:creationId xmlns:a16="http://schemas.microsoft.com/office/drawing/2014/main" id="{51ADEA39-7B1C-4847-BC85-9156F6084DAD}"/>
                </a:ext>
              </a:extLst>
            </p:cNvPr>
            <p:cNvSpPr/>
            <p:nvPr/>
          </p:nvSpPr>
          <p:spPr>
            <a:xfrm rot="5400000">
              <a:off x="1172018" y="6253862"/>
              <a:ext cx="37457" cy="357619"/>
            </a:xfrm>
            <a:prstGeom prst="roundRect">
              <a:avLst/>
            </a:prstGeom>
            <a:solidFill>
              <a:schemeClr val="accent5">
                <a:lumMod val="50000"/>
              </a:schemeClr>
            </a:solidFill>
            <a:ln w="31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lstStyle/>
            <a:p>
              <a:pPr algn="ctr" defTabSz="775290">
                <a:defRPr/>
              </a:pPr>
              <a:endParaRPr lang="en-GB" sz="1292">
                <a:solidFill>
                  <a:schemeClr val="tx1"/>
                </a:solidFill>
              </a:endParaRPr>
            </a:p>
          </p:txBody>
        </p:sp>
      </p:grpSp>
      <p:sp>
        <p:nvSpPr>
          <p:cNvPr id="645" name="Rounded Rectangle 644">
            <a:extLst>
              <a:ext uri="{FF2B5EF4-FFF2-40B4-BE49-F238E27FC236}">
                <a16:creationId xmlns:a16="http://schemas.microsoft.com/office/drawing/2014/main" id="{45997B51-98A1-4EEB-A52D-36038B8BED0F}"/>
              </a:ext>
            </a:extLst>
          </p:cNvPr>
          <p:cNvSpPr/>
          <p:nvPr/>
        </p:nvSpPr>
        <p:spPr>
          <a:xfrm>
            <a:off x="7239001" y="5672505"/>
            <a:ext cx="250581" cy="224203"/>
          </a:xfrm>
          <a:prstGeom prst="roundRect">
            <a:avLst/>
          </a:prstGeom>
          <a:solidFill>
            <a:schemeClr val="accent5">
              <a:lumMod val="40000"/>
              <a:lumOff val="60000"/>
            </a:schemeClr>
          </a:solidFill>
          <a:ln w="9525" cap="rnd">
            <a:noFill/>
            <a:prstDash val="solid"/>
            <a:round/>
            <a:headEnd/>
            <a:tailEnd/>
          </a:ln>
        </p:spPr>
        <p:txBody>
          <a:bodyPr/>
          <a:lstStyle/>
          <a:p>
            <a:pPr algn="ctr" defTabSz="775290">
              <a:defRPr/>
            </a:pPr>
            <a:endParaRPr lang="en-GB" sz="1526"/>
          </a:p>
        </p:txBody>
      </p:sp>
      <p:sp>
        <p:nvSpPr>
          <p:cNvPr id="646" name="Rounded Rectangle 645">
            <a:extLst>
              <a:ext uri="{FF2B5EF4-FFF2-40B4-BE49-F238E27FC236}">
                <a16:creationId xmlns:a16="http://schemas.microsoft.com/office/drawing/2014/main" id="{2AB9A7EC-C0F5-4D24-953E-0B4CA731293F}"/>
              </a:ext>
            </a:extLst>
          </p:cNvPr>
          <p:cNvSpPr/>
          <p:nvPr/>
        </p:nvSpPr>
        <p:spPr>
          <a:xfrm>
            <a:off x="7269774" y="5695950"/>
            <a:ext cx="55685" cy="51288"/>
          </a:xfrm>
          <a:prstGeom prst="roundRect">
            <a:avLst/>
          </a:prstGeom>
          <a:solidFill>
            <a:schemeClr val="bg1"/>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647" name="Rounded Rectangle 646">
            <a:extLst>
              <a:ext uri="{FF2B5EF4-FFF2-40B4-BE49-F238E27FC236}">
                <a16:creationId xmlns:a16="http://schemas.microsoft.com/office/drawing/2014/main" id="{94BEAD8D-4249-4040-A242-9477A97DDCE9}"/>
              </a:ext>
            </a:extLst>
          </p:cNvPr>
          <p:cNvSpPr/>
          <p:nvPr/>
        </p:nvSpPr>
        <p:spPr>
          <a:xfrm>
            <a:off x="7335716" y="5695950"/>
            <a:ext cx="55685" cy="51288"/>
          </a:xfrm>
          <a:prstGeom prst="roundRect">
            <a:avLst/>
          </a:prstGeom>
          <a:solidFill>
            <a:schemeClr val="bg1"/>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648" name="Rounded Rectangle 647">
            <a:extLst>
              <a:ext uri="{FF2B5EF4-FFF2-40B4-BE49-F238E27FC236}">
                <a16:creationId xmlns:a16="http://schemas.microsoft.com/office/drawing/2014/main" id="{8F43A35B-4FDF-4FE8-9FC8-E253FB44539B}"/>
              </a:ext>
            </a:extLst>
          </p:cNvPr>
          <p:cNvSpPr/>
          <p:nvPr/>
        </p:nvSpPr>
        <p:spPr>
          <a:xfrm>
            <a:off x="7400193" y="5695950"/>
            <a:ext cx="55685" cy="51288"/>
          </a:xfrm>
          <a:prstGeom prst="roundRect">
            <a:avLst/>
          </a:prstGeom>
          <a:solidFill>
            <a:schemeClr val="bg1"/>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649" name="Rounded Rectangle 648">
            <a:extLst>
              <a:ext uri="{FF2B5EF4-FFF2-40B4-BE49-F238E27FC236}">
                <a16:creationId xmlns:a16="http://schemas.microsoft.com/office/drawing/2014/main" id="{1ACD9F8C-11D7-4D91-AD80-5EF3B6AC0A8C}"/>
              </a:ext>
            </a:extLst>
          </p:cNvPr>
          <p:cNvSpPr/>
          <p:nvPr/>
        </p:nvSpPr>
        <p:spPr>
          <a:xfrm>
            <a:off x="7269774" y="5754566"/>
            <a:ext cx="55685" cy="51288"/>
          </a:xfrm>
          <a:prstGeom prst="roundRect">
            <a:avLst/>
          </a:prstGeom>
          <a:solidFill>
            <a:schemeClr val="bg1"/>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650" name="Rounded Rectangle 649">
            <a:extLst>
              <a:ext uri="{FF2B5EF4-FFF2-40B4-BE49-F238E27FC236}">
                <a16:creationId xmlns:a16="http://schemas.microsoft.com/office/drawing/2014/main" id="{65819DF7-1104-4BD8-90F0-8DF4A47CE254}"/>
              </a:ext>
            </a:extLst>
          </p:cNvPr>
          <p:cNvSpPr/>
          <p:nvPr/>
        </p:nvSpPr>
        <p:spPr>
          <a:xfrm>
            <a:off x="7335716" y="5754566"/>
            <a:ext cx="55685" cy="51288"/>
          </a:xfrm>
          <a:prstGeom prst="roundRect">
            <a:avLst/>
          </a:prstGeom>
          <a:solidFill>
            <a:schemeClr val="bg1"/>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651" name="Rounded Rectangle 650">
            <a:extLst>
              <a:ext uri="{FF2B5EF4-FFF2-40B4-BE49-F238E27FC236}">
                <a16:creationId xmlns:a16="http://schemas.microsoft.com/office/drawing/2014/main" id="{B5DB1BD6-7B2A-4955-B54C-36E602674B6A}"/>
              </a:ext>
            </a:extLst>
          </p:cNvPr>
          <p:cNvSpPr/>
          <p:nvPr/>
        </p:nvSpPr>
        <p:spPr>
          <a:xfrm>
            <a:off x="7400193" y="5754566"/>
            <a:ext cx="55685" cy="51288"/>
          </a:xfrm>
          <a:prstGeom prst="roundRect">
            <a:avLst/>
          </a:prstGeom>
          <a:solidFill>
            <a:schemeClr val="bg1"/>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652" name="Rounded Rectangle 651">
            <a:extLst>
              <a:ext uri="{FF2B5EF4-FFF2-40B4-BE49-F238E27FC236}">
                <a16:creationId xmlns:a16="http://schemas.microsoft.com/office/drawing/2014/main" id="{CD771336-ABA2-400C-9EE2-566EBDD39487}"/>
              </a:ext>
            </a:extLst>
          </p:cNvPr>
          <p:cNvSpPr/>
          <p:nvPr/>
        </p:nvSpPr>
        <p:spPr>
          <a:xfrm>
            <a:off x="7269774" y="5817577"/>
            <a:ext cx="55685" cy="52754"/>
          </a:xfrm>
          <a:prstGeom prst="roundRect">
            <a:avLst/>
          </a:prstGeom>
          <a:solidFill>
            <a:schemeClr val="bg1"/>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654" name="Rounded Rectangle 653">
            <a:extLst>
              <a:ext uri="{FF2B5EF4-FFF2-40B4-BE49-F238E27FC236}">
                <a16:creationId xmlns:a16="http://schemas.microsoft.com/office/drawing/2014/main" id="{86B8AB7C-79A1-4EF4-B1FF-FA79994C9E99}"/>
              </a:ext>
            </a:extLst>
          </p:cNvPr>
          <p:cNvSpPr/>
          <p:nvPr/>
        </p:nvSpPr>
        <p:spPr>
          <a:xfrm>
            <a:off x="7335716" y="5817577"/>
            <a:ext cx="55685" cy="52754"/>
          </a:xfrm>
          <a:prstGeom prst="roundRect">
            <a:avLst/>
          </a:prstGeom>
          <a:solidFill>
            <a:schemeClr val="bg1"/>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sp>
        <p:nvSpPr>
          <p:cNvPr id="655" name="Rounded Rectangle 654">
            <a:extLst>
              <a:ext uri="{FF2B5EF4-FFF2-40B4-BE49-F238E27FC236}">
                <a16:creationId xmlns:a16="http://schemas.microsoft.com/office/drawing/2014/main" id="{DA8B1538-EA41-4D1C-994D-A597F9DDF1FA}"/>
              </a:ext>
            </a:extLst>
          </p:cNvPr>
          <p:cNvSpPr/>
          <p:nvPr/>
        </p:nvSpPr>
        <p:spPr>
          <a:xfrm>
            <a:off x="7400193" y="5817577"/>
            <a:ext cx="55685" cy="52754"/>
          </a:xfrm>
          <a:prstGeom prst="roundRect">
            <a:avLst/>
          </a:prstGeom>
          <a:solidFill>
            <a:schemeClr val="bg1"/>
          </a:solidFill>
          <a:ln w="9525" cap="rnd">
            <a:noFill/>
            <a:prstDash val="solid"/>
            <a:round/>
            <a:headEnd/>
            <a:tailEnd/>
          </a:ln>
          <a:effectLst>
            <a:outerShdw blurRad="50800" dist="38100" dir="2700000" algn="tl" rotWithShape="0">
              <a:prstClr val="black">
                <a:alpha val="40000"/>
              </a:prstClr>
            </a:outerShdw>
          </a:effectLst>
        </p:spPr>
        <p:txBody>
          <a:bodyPr/>
          <a:lstStyle/>
          <a:p>
            <a:pPr algn="ctr" defTabSz="775290">
              <a:defRPr/>
            </a:pPr>
            <a:endParaRPr lang="en-GB" sz="1526"/>
          </a:p>
        </p:txBody>
      </p:sp>
      <p:grpSp>
        <p:nvGrpSpPr>
          <p:cNvPr id="29916" name="Group 655">
            <a:extLst>
              <a:ext uri="{FF2B5EF4-FFF2-40B4-BE49-F238E27FC236}">
                <a16:creationId xmlns:a16="http://schemas.microsoft.com/office/drawing/2014/main" id="{CF4D4454-8F0D-4509-86C0-C8D7FAC76C5B}"/>
              </a:ext>
            </a:extLst>
          </p:cNvPr>
          <p:cNvGrpSpPr>
            <a:grpSpLocks/>
          </p:cNvGrpSpPr>
          <p:nvPr/>
        </p:nvGrpSpPr>
        <p:grpSpPr bwMode="auto">
          <a:xfrm>
            <a:off x="7488115" y="5646128"/>
            <a:ext cx="65943" cy="171450"/>
            <a:chOff x="8112814" y="5830956"/>
            <a:chExt cx="70624" cy="185374"/>
          </a:xfrm>
        </p:grpSpPr>
        <p:sp>
          <p:nvSpPr>
            <p:cNvPr id="657" name="Rectangle 656">
              <a:extLst>
                <a:ext uri="{FF2B5EF4-FFF2-40B4-BE49-F238E27FC236}">
                  <a16:creationId xmlns:a16="http://schemas.microsoft.com/office/drawing/2014/main" id="{ED31015B-5EFA-4AE9-9024-10C2A107855D}"/>
                </a:ext>
              </a:extLst>
            </p:cNvPr>
            <p:cNvSpPr/>
            <p:nvPr/>
          </p:nvSpPr>
          <p:spPr>
            <a:xfrm>
              <a:off x="8128508" y="5864228"/>
              <a:ext cx="36097" cy="152102"/>
            </a:xfrm>
            <a:prstGeom prst="rect">
              <a:avLst/>
            </a:prstGeom>
            <a:solidFill>
              <a:schemeClr val="tx1"/>
            </a:solidFill>
            <a:ln w="9525" cap="rnd">
              <a:noFill/>
              <a:prstDash val="solid"/>
              <a:round/>
              <a:headEnd/>
              <a:tailEnd/>
            </a:ln>
          </p:spPr>
          <p:txBody>
            <a:bodyPr/>
            <a:lstStyle/>
            <a:p>
              <a:pPr algn="ctr" defTabSz="775290">
                <a:defRPr/>
              </a:pPr>
              <a:endParaRPr lang="en-GB" sz="1526" dirty="0"/>
            </a:p>
          </p:txBody>
        </p:sp>
        <p:sp>
          <p:nvSpPr>
            <p:cNvPr id="658" name="Oval 657">
              <a:extLst>
                <a:ext uri="{FF2B5EF4-FFF2-40B4-BE49-F238E27FC236}">
                  <a16:creationId xmlns:a16="http://schemas.microsoft.com/office/drawing/2014/main" id="{8504CB96-DFC0-4DC2-A742-BDDEE417E70C}"/>
                </a:ext>
              </a:extLst>
            </p:cNvPr>
            <p:cNvSpPr/>
            <p:nvPr/>
          </p:nvSpPr>
          <p:spPr>
            <a:xfrm>
              <a:off x="8112814" y="5830956"/>
              <a:ext cx="70624" cy="71297"/>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9525" cap="rnd">
              <a:noFill/>
              <a:prstDash val="solid"/>
              <a:round/>
              <a:headEnd/>
              <a:tailEnd/>
            </a:ln>
          </p:spPr>
          <p:txBody>
            <a:bodyPr/>
            <a:lstStyle/>
            <a:p>
              <a:pPr algn="ctr" defTabSz="775290">
                <a:defRPr/>
              </a:pPr>
              <a:endParaRPr lang="en-GB" sz="1526"/>
            </a:p>
          </p:txBody>
        </p:sp>
      </p:grpSp>
      <p:grpSp>
        <p:nvGrpSpPr>
          <p:cNvPr id="29917" name="Group 658">
            <a:extLst>
              <a:ext uri="{FF2B5EF4-FFF2-40B4-BE49-F238E27FC236}">
                <a16:creationId xmlns:a16="http://schemas.microsoft.com/office/drawing/2014/main" id="{50D85C75-99C4-48EB-90D4-117F2FE99F65}"/>
              </a:ext>
            </a:extLst>
          </p:cNvPr>
          <p:cNvGrpSpPr>
            <a:grpSpLocks/>
          </p:cNvGrpSpPr>
          <p:nvPr/>
        </p:nvGrpSpPr>
        <p:grpSpPr bwMode="auto">
          <a:xfrm rot="5400000">
            <a:off x="3192340" y="5865202"/>
            <a:ext cx="334108" cy="259374"/>
            <a:chOff x="3458279" y="6084078"/>
            <a:chExt cx="363152" cy="281123"/>
          </a:xfrm>
        </p:grpSpPr>
        <p:sp>
          <p:nvSpPr>
            <p:cNvPr id="660" name="Rectangle 659">
              <a:extLst>
                <a:ext uri="{FF2B5EF4-FFF2-40B4-BE49-F238E27FC236}">
                  <a16:creationId xmlns:a16="http://schemas.microsoft.com/office/drawing/2014/main" id="{CBC034C4-4F7F-4F9D-93FF-C8C6A08529D8}"/>
                </a:ext>
              </a:extLst>
            </p:cNvPr>
            <p:cNvSpPr/>
            <p:nvPr/>
          </p:nvSpPr>
          <p:spPr>
            <a:xfrm rot="16200000">
              <a:off x="3621589" y="6046245"/>
              <a:ext cx="36531" cy="359966"/>
            </a:xfrm>
            <a:prstGeom prst="rect">
              <a:avLst/>
            </a:prstGeom>
            <a:solidFill>
              <a:schemeClr val="tx1"/>
            </a:solidFill>
            <a:ln w="9525" cap="rnd">
              <a:noFill/>
              <a:prstDash val="solid"/>
              <a:round/>
              <a:headEnd/>
              <a:tailEnd/>
            </a:ln>
          </p:spPr>
          <p:txBody>
            <a:bodyPr/>
            <a:lstStyle/>
            <a:p>
              <a:pPr algn="ctr" defTabSz="775290">
                <a:defRPr/>
              </a:pPr>
              <a:endParaRPr lang="en-GB" sz="1526" dirty="0"/>
            </a:p>
          </p:txBody>
        </p:sp>
        <p:grpSp>
          <p:nvGrpSpPr>
            <p:cNvPr id="29986" name="Group 660">
              <a:extLst>
                <a:ext uri="{FF2B5EF4-FFF2-40B4-BE49-F238E27FC236}">
                  <a16:creationId xmlns:a16="http://schemas.microsoft.com/office/drawing/2014/main" id="{472861DA-6850-48C9-B7B2-12259508D8FF}"/>
                </a:ext>
              </a:extLst>
            </p:cNvPr>
            <p:cNvGrpSpPr>
              <a:grpSpLocks/>
            </p:cNvGrpSpPr>
            <p:nvPr/>
          </p:nvGrpSpPr>
          <p:grpSpPr bwMode="auto">
            <a:xfrm>
              <a:off x="3458279" y="6084078"/>
              <a:ext cx="363152" cy="281123"/>
              <a:chOff x="3458279" y="6084078"/>
              <a:chExt cx="363152" cy="281123"/>
            </a:xfrm>
          </p:grpSpPr>
          <p:sp>
            <p:nvSpPr>
              <p:cNvPr id="662" name="Rectangle 661">
                <a:extLst>
                  <a:ext uri="{FF2B5EF4-FFF2-40B4-BE49-F238E27FC236}">
                    <a16:creationId xmlns:a16="http://schemas.microsoft.com/office/drawing/2014/main" id="{17114080-94F9-4A07-87E6-09061E3874A2}"/>
                  </a:ext>
                </a:extLst>
              </p:cNvPr>
              <p:cNvSpPr/>
              <p:nvPr/>
            </p:nvSpPr>
            <p:spPr>
              <a:xfrm rot="16200000">
                <a:off x="3623183" y="5941419"/>
                <a:ext cx="36531" cy="359966"/>
              </a:xfrm>
              <a:prstGeom prst="rect">
                <a:avLst/>
              </a:prstGeom>
              <a:solidFill>
                <a:schemeClr val="tx1"/>
              </a:solidFill>
              <a:ln w="9525" cap="rnd">
                <a:noFill/>
                <a:prstDash val="solid"/>
                <a:round/>
                <a:headEnd/>
                <a:tailEnd/>
              </a:ln>
            </p:spPr>
            <p:txBody>
              <a:bodyPr/>
              <a:lstStyle/>
              <a:p>
                <a:pPr algn="ctr" defTabSz="775290">
                  <a:defRPr/>
                </a:pPr>
                <a:endParaRPr lang="en-GB" sz="1526" dirty="0"/>
              </a:p>
            </p:txBody>
          </p:sp>
          <p:sp>
            <p:nvSpPr>
              <p:cNvPr id="663" name="Oval 662">
                <a:extLst>
                  <a:ext uri="{FF2B5EF4-FFF2-40B4-BE49-F238E27FC236}">
                    <a16:creationId xmlns:a16="http://schemas.microsoft.com/office/drawing/2014/main" id="{E2503123-756C-4B72-9128-A5A8882711A3}"/>
                  </a:ext>
                </a:extLst>
              </p:cNvPr>
              <p:cNvSpPr/>
              <p:nvPr/>
            </p:nvSpPr>
            <p:spPr>
              <a:xfrm rot="16200000">
                <a:off x="3638361" y="6079215"/>
                <a:ext cx="69884" cy="70082"/>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9525" cap="rnd">
                <a:noFill/>
                <a:prstDash val="solid"/>
                <a:round/>
                <a:headEnd/>
                <a:tailEnd/>
              </a:ln>
            </p:spPr>
            <p:txBody>
              <a:bodyPr/>
              <a:lstStyle/>
              <a:p>
                <a:pPr algn="ctr" defTabSz="775290">
                  <a:defRPr/>
                </a:pPr>
                <a:endParaRPr lang="en-GB" sz="1526"/>
              </a:p>
            </p:txBody>
          </p:sp>
          <p:sp>
            <p:nvSpPr>
              <p:cNvPr id="664" name="Oval 663">
                <a:extLst>
                  <a:ext uri="{FF2B5EF4-FFF2-40B4-BE49-F238E27FC236}">
                    <a16:creationId xmlns:a16="http://schemas.microsoft.com/office/drawing/2014/main" id="{F178EE6C-92E0-4A73-973D-FC3356651D43}"/>
                  </a:ext>
                </a:extLst>
              </p:cNvPr>
              <p:cNvSpPr/>
              <p:nvPr/>
            </p:nvSpPr>
            <p:spPr>
              <a:xfrm rot="16200000">
                <a:off x="3473512" y="6189599"/>
                <a:ext cx="71472" cy="70082"/>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9525" cap="rnd">
                <a:noFill/>
                <a:prstDash val="solid"/>
                <a:round/>
                <a:headEnd/>
                <a:tailEnd/>
              </a:ln>
            </p:spPr>
            <p:txBody>
              <a:bodyPr/>
              <a:lstStyle/>
              <a:p>
                <a:pPr algn="ctr" defTabSz="775290">
                  <a:defRPr/>
                </a:pPr>
                <a:endParaRPr lang="en-GB" sz="1526"/>
              </a:p>
            </p:txBody>
          </p:sp>
          <p:sp>
            <p:nvSpPr>
              <p:cNvPr id="665" name="Rectangle 664">
                <a:extLst>
                  <a:ext uri="{FF2B5EF4-FFF2-40B4-BE49-F238E27FC236}">
                    <a16:creationId xmlns:a16="http://schemas.microsoft.com/office/drawing/2014/main" id="{F85692AA-6BFA-49FD-8F36-B3FAE10538E2}"/>
                  </a:ext>
                </a:extLst>
              </p:cNvPr>
              <p:cNvSpPr/>
              <p:nvPr/>
            </p:nvSpPr>
            <p:spPr>
              <a:xfrm rot="16200000">
                <a:off x="3619997" y="6151070"/>
                <a:ext cx="36531" cy="359966"/>
              </a:xfrm>
              <a:prstGeom prst="rect">
                <a:avLst/>
              </a:prstGeom>
              <a:solidFill>
                <a:schemeClr val="tx1"/>
              </a:solidFill>
              <a:ln w="9525" cap="rnd">
                <a:noFill/>
                <a:prstDash val="solid"/>
                <a:round/>
                <a:headEnd/>
                <a:tailEnd/>
              </a:ln>
            </p:spPr>
            <p:txBody>
              <a:bodyPr/>
              <a:lstStyle/>
              <a:p>
                <a:pPr algn="ctr" defTabSz="775290">
                  <a:defRPr/>
                </a:pPr>
                <a:endParaRPr lang="en-GB" sz="1526" dirty="0"/>
              </a:p>
            </p:txBody>
          </p:sp>
          <p:sp>
            <p:nvSpPr>
              <p:cNvPr id="666" name="Oval 665">
                <a:extLst>
                  <a:ext uri="{FF2B5EF4-FFF2-40B4-BE49-F238E27FC236}">
                    <a16:creationId xmlns:a16="http://schemas.microsoft.com/office/drawing/2014/main" id="{97E523AD-3FEF-4BBB-B4F8-7C0B478FAA9A}"/>
                  </a:ext>
                </a:extLst>
              </p:cNvPr>
              <p:cNvSpPr/>
              <p:nvPr/>
            </p:nvSpPr>
            <p:spPr>
              <a:xfrm rot="16200000">
                <a:off x="3565093" y="6290453"/>
                <a:ext cx="69884" cy="70082"/>
              </a:xfrm>
              <a:prstGeom prst="ellipse">
                <a:avLst/>
              </a:prstGeom>
              <a:solidFill>
                <a:schemeClr val="bg1"/>
              </a:solidFill>
              <a:ln w="9525" cap="rnd">
                <a:noFill/>
                <a:prstDash val="solid"/>
                <a:round/>
                <a:headEnd/>
                <a:tailEnd/>
              </a:ln>
            </p:spPr>
            <p:txBody>
              <a:bodyPr/>
              <a:lstStyle/>
              <a:p>
                <a:pPr algn="ctr" defTabSz="775290">
                  <a:defRPr/>
                </a:pPr>
                <a:endParaRPr lang="en-GB" sz="1526"/>
              </a:p>
            </p:txBody>
          </p:sp>
        </p:grpSp>
      </p:grpSp>
      <p:pic>
        <p:nvPicPr>
          <p:cNvPr id="29918" name="Picture 666">
            <a:extLst>
              <a:ext uri="{FF2B5EF4-FFF2-40B4-BE49-F238E27FC236}">
                <a16:creationId xmlns:a16="http://schemas.microsoft.com/office/drawing/2014/main" id="{EA1FD7EB-713A-4DB6-94C1-CBA362E5C40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9143" y="6006612"/>
            <a:ext cx="106973" cy="51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19" name="Picture 668">
            <a:extLst>
              <a:ext uri="{FF2B5EF4-FFF2-40B4-BE49-F238E27FC236}">
                <a16:creationId xmlns:a16="http://schemas.microsoft.com/office/drawing/2014/main" id="{729957F1-1721-4B93-A5CB-4A57699F359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6197" y="6006612"/>
            <a:ext cx="106973" cy="51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20" name="Picture 669">
            <a:extLst>
              <a:ext uri="{FF2B5EF4-FFF2-40B4-BE49-F238E27FC236}">
                <a16:creationId xmlns:a16="http://schemas.microsoft.com/office/drawing/2014/main" id="{0524D96E-E668-4347-9761-7B7CA9C9478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53251" y="6006612"/>
            <a:ext cx="106973" cy="51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21" name="Picture 670">
            <a:extLst>
              <a:ext uri="{FF2B5EF4-FFF2-40B4-BE49-F238E27FC236}">
                <a16:creationId xmlns:a16="http://schemas.microsoft.com/office/drawing/2014/main" id="{2B4EF8DF-8985-4CF1-B2AB-BA98D46D686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20305" y="6006612"/>
            <a:ext cx="106973" cy="51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oup 4">
            <a:extLst>
              <a:ext uri="{FF2B5EF4-FFF2-40B4-BE49-F238E27FC236}">
                <a16:creationId xmlns:a16="http://schemas.microsoft.com/office/drawing/2014/main" id="{A29F2202-8CBE-4120-B74C-6F60063A308B}"/>
              </a:ext>
            </a:extLst>
          </p:cNvPr>
          <p:cNvGrpSpPr>
            <a:grpSpLocks noChangeAspect="1"/>
          </p:cNvGrpSpPr>
          <p:nvPr/>
        </p:nvGrpSpPr>
        <p:grpSpPr bwMode="auto">
          <a:xfrm>
            <a:off x="984738" y="1252904"/>
            <a:ext cx="1693985" cy="1698380"/>
            <a:chOff x="672" y="675"/>
            <a:chExt cx="1156" cy="1159"/>
          </a:xfrm>
        </p:grpSpPr>
        <p:sp>
          <p:nvSpPr>
            <p:cNvPr id="53" name="AutoShape 3">
              <a:extLst>
                <a:ext uri="{FF2B5EF4-FFF2-40B4-BE49-F238E27FC236}">
                  <a16:creationId xmlns:a16="http://schemas.microsoft.com/office/drawing/2014/main" id="{3A08ABC2-4748-47B5-83B4-29BBCB5DD7ED}"/>
                </a:ext>
              </a:extLst>
            </p:cNvPr>
            <p:cNvSpPr>
              <a:spLocks noChangeAspect="1" noChangeArrowheads="1" noTextEdit="1"/>
            </p:cNvSpPr>
            <p:nvPr/>
          </p:nvSpPr>
          <p:spPr bwMode="auto">
            <a:xfrm>
              <a:off x="672" y="675"/>
              <a:ext cx="1156"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54" name="Freeform 5">
              <a:extLst>
                <a:ext uri="{FF2B5EF4-FFF2-40B4-BE49-F238E27FC236}">
                  <a16:creationId xmlns:a16="http://schemas.microsoft.com/office/drawing/2014/main" id="{5F38791A-E46A-4099-AE72-A6EEA26C496A}"/>
                </a:ext>
              </a:extLst>
            </p:cNvPr>
            <p:cNvSpPr>
              <a:spLocks noEditPoints="1"/>
            </p:cNvSpPr>
            <p:nvPr/>
          </p:nvSpPr>
          <p:spPr bwMode="auto">
            <a:xfrm>
              <a:off x="671" y="675"/>
              <a:ext cx="1158" cy="1158"/>
            </a:xfrm>
            <a:custGeom>
              <a:avLst/>
              <a:gdLst>
                <a:gd name="T0" fmla="*/ 121 w 1298"/>
                <a:gd name="T1" fmla="*/ 728 h 1298"/>
                <a:gd name="T2" fmla="*/ 154 w 1298"/>
                <a:gd name="T3" fmla="*/ 849 h 1298"/>
                <a:gd name="T4" fmla="*/ 59 w 1298"/>
                <a:gd name="T5" fmla="*/ 925 h 1298"/>
                <a:gd name="T6" fmla="*/ 119 w 1298"/>
                <a:gd name="T7" fmla="*/ 1027 h 1298"/>
                <a:gd name="T8" fmla="*/ 231 w 1298"/>
                <a:gd name="T9" fmla="*/ 982 h 1298"/>
                <a:gd name="T10" fmla="*/ 321 w 1298"/>
                <a:gd name="T11" fmla="*/ 1070 h 1298"/>
                <a:gd name="T12" fmla="*/ 276 w 1298"/>
                <a:gd name="T13" fmla="*/ 1183 h 1298"/>
                <a:gd name="T14" fmla="*/ 380 w 1298"/>
                <a:gd name="T15" fmla="*/ 1241 h 1298"/>
                <a:gd name="T16" fmla="*/ 454 w 1298"/>
                <a:gd name="T17" fmla="*/ 1146 h 1298"/>
                <a:gd name="T18" fmla="*/ 576 w 1298"/>
                <a:gd name="T19" fmla="*/ 1178 h 1298"/>
                <a:gd name="T20" fmla="*/ 594 w 1298"/>
                <a:gd name="T21" fmla="*/ 1298 h 1298"/>
                <a:gd name="T22" fmla="*/ 712 w 1298"/>
                <a:gd name="T23" fmla="*/ 1297 h 1298"/>
                <a:gd name="T24" fmla="*/ 729 w 1298"/>
                <a:gd name="T25" fmla="*/ 1177 h 1298"/>
                <a:gd name="T26" fmla="*/ 850 w 1298"/>
                <a:gd name="T27" fmla="*/ 1144 h 1298"/>
                <a:gd name="T28" fmla="*/ 925 w 1298"/>
                <a:gd name="T29" fmla="*/ 1239 h 1298"/>
                <a:gd name="T30" fmla="*/ 1027 w 1298"/>
                <a:gd name="T31" fmla="*/ 1179 h 1298"/>
                <a:gd name="T32" fmla="*/ 982 w 1298"/>
                <a:gd name="T33" fmla="*/ 1067 h 1298"/>
                <a:gd name="T34" fmla="*/ 1070 w 1298"/>
                <a:gd name="T35" fmla="*/ 978 h 1298"/>
                <a:gd name="T36" fmla="*/ 1183 w 1298"/>
                <a:gd name="T37" fmla="*/ 1022 h 1298"/>
                <a:gd name="T38" fmla="*/ 1242 w 1298"/>
                <a:gd name="T39" fmla="*/ 919 h 1298"/>
                <a:gd name="T40" fmla="*/ 1146 w 1298"/>
                <a:gd name="T41" fmla="*/ 845 h 1298"/>
                <a:gd name="T42" fmla="*/ 1178 w 1298"/>
                <a:gd name="T43" fmla="*/ 723 h 1298"/>
                <a:gd name="T44" fmla="*/ 1298 w 1298"/>
                <a:gd name="T45" fmla="*/ 706 h 1298"/>
                <a:gd name="T46" fmla="*/ 1297 w 1298"/>
                <a:gd name="T47" fmla="*/ 587 h 1298"/>
                <a:gd name="T48" fmla="*/ 1178 w 1298"/>
                <a:gd name="T49" fmla="*/ 570 h 1298"/>
                <a:gd name="T50" fmla="*/ 1145 w 1298"/>
                <a:gd name="T51" fmla="*/ 449 h 1298"/>
                <a:gd name="T52" fmla="*/ 1240 w 1298"/>
                <a:gd name="T53" fmla="*/ 374 h 1298"/>
                <a:gd name="T54" fmla="*/ 1180 w 1298"/>
                <a:gd name="T55" fmla="*/ 271 h 1298"/>
                <a:gd name="T56" fmla="*/ 1068 w 1298"/>
                <a:gd name="T57" fmla="*/ 317 h 1298"/>
                <a:gd name="T58" fmla="*/ 978 w 1298"/>
                <a:gd name="T59" fmla="*/ 228 h 1298"/>
                <a:gd name="T60" fmla="*/ 1023 w 1298"/>
                <a:gd name="T61" fmla="*/ 115 h 1298"/>
                <a:gd name="T62" fmla="*/ 920 w 1298"/>
                <a:gd name="T63" fmla="*/ 56 h 1298"/>
                <a:gd name="T64" fmla="*/ 845 w 1298"/>
                <a:gd name="T65" fmla="*/ 152 h 1298"/>
                <a:gd name="T66" fmla="*/ 726 w 1298"/>
                <a:gd name="T67" fmla="*/ 120 h 1298"/>
                <a:gd name="T68" fmla="*/ 708 w 1298"/>
                <a:gd name="T69" fmla="*/ 0 h 1298"/>
                <a:gd name="T70" fmla="*/ 590 w 1298"/>
                <a:gd name="T71" fmla="*/ 0 h 1298"/>
                <a:gd name="T72" fmla="*/ 573 w 1298"/>
                <a:gd name="T73" fmla="*/ 120 h 1298"/>
                <a:gd name="T74" fmla="*/ 450 w 1298"/>
                <a:gd name="T75" fmla="*/ 153 h 1298"/>
                <a:gd name="T76" fmla="*/ 375 w 1298"/>
                <a:gd name="T77" fmla="*/ 58 h 1298"/>
                <a:gd name="T78" fmla="*/ 272 w 1298"/>
                <a:gd name="T79" fmla="*/ 118 h 1298"/>
                <a:gd name="T80" fmla="*/ 318 w 1298"/>
                <a:gd name="T81" fmla="*/ 230 h 1298"/>
                <a:gd name="T82" fmla="*/ 228 w 1298"/>
                <a:gd name="T83" fmla="*/ 320 h 1298"/>
                <a:gd name="T84" fmla="*/ 116 w 1298"/>
                <a:gd name="T85" fmla="*/ 275 h 1298"/>
                <a:gd name="T86" fmla="*/ 57 w 1298"/>
                <a:gd name="T87" fmla="*/ 378 h 1298"/>
                <a:gd name="T88" fmla="*/ 152 w 1298"/>
                <a:gd name="T89" fmla="*/ 453 h 1298"/>
                <a:gd name="T90" fmla="*/ 120 w 1298"/>
                <a:gd name="T91" fmla="*/ 575 h 1298"/>
                <a:gd name="T92" fmla="*/ 0 w 1298"/>
                <a:gd name="T93" fmla="*/ 593 h 1298"/>
                <a:gd name="T94" fmla="*/ 1 w 1298"/>
                <a:gd name="T95" fmla="*/ 711 h 1298"/>
                <a:gd name="T96" fmla="*/ 121 w 1298"/>
                <a:gd name="T97" fmla="*/ 728 h 1298"/>
                <a:gd name="T98" fmla="*/ 648 w 1298"/>
                <a:gd name="T99" fmla="*/ 318 h 1298"/>
                <a:gd name="T100" fmla="*/ 978 w 1298"/>
                <a:gd name="T101" fmla="*/ 648 h 1298"/>
                <a:gd name="T102" fmla="*/ 648 w 1298"/>
                <a:gd name="T103" fmla="*/ 979 h 1298"/>
                <a:gd name="T104" fmla="*/ 318 w 1298"/>
                <a:gd name="T105" fmla="*/ 648 h 1298"/>
                <a:gd name="T106" fmla="*/ 648 w 1298"/>
                <a:gd name="T107" fmla="*/ 31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8" h="1298">
                  <a:moveTo>
                    <a:pt x="121" y="728"/>
                  </a:moveTo>
                  <a:cubicBezTo>
                    <a:pt x="127" y="770"/>
                    <a:pt x="138" y="811"/>
                    <a:pt x="154" y="849"/>
                  </a:cubicBezTo>
                  <a:cubicBezTo>
                    <a:pt x="59" y="925"/>
                    <a:pt x="59" y="925"/>
                    <a:pt x="59" y="925"/>
                  </a:cubicBezTo>
                  <a:cubicBezTo>
                    <a:pt x="119" y="1027"/>
                    <a:pt x="119" y="1027"/>
                    <a:pt x="119" y="1027"/>
                  </a:cubicBezTo>
                  <a:cubicBezTo>
                    <a:pt x="231" y="982"/>
                    <a:pt x="231" y="982"/>
                    <a:pt x="231" y="982"/>
                  </a:cubicBezTo>
                  <a:cubicBezTo>
                    <a:pt x="258" y="1014"/>
                    <a:pt x="288" y="1044"/>
                    <a:pt x="321" y="1070"/>
                  </a:cubicBezTo>
                  <a:cubicBezTo>
                    <a:pt x="276" y="1183"/>
                    <a:pt x="276" y="1183"/>
                    <a:pt x="276" y="1183"/>
                  </a:cubicBezTo>
                  <a:cubicBezTo>
                    <a:pt x="380" y="1241"/>
                    <a:pt x="380" y="1241"/>
                    <a:pt x="380" y="1241"/>
                  </a:cubicBezTo>
                  <a:cubicBezTo>
                    <a:pt x="454" y="1146"/>
                    <a:pt x="454" y="1146"/>
                    <a:pt x="454" y="1146"/>
                  </a:cubicBezTo>
                  <a:cubicBezTo>
                    <a:pt x="492" y="1161"/>
                    <a:pt x="533" y="1172"/>
                    <a:pt x="576" y="1178"/>
                  </a:cubicBezTo>
                  <a:cubicBezTo>
                    <a:pt x="594" y="1298"/>
                    <a:pt x="594" y="1298"/>
                    <a:pt x="594" y="1298"/>
                  </a:cubicBezTo>
                  <a:cubicBezTo>
                    <a:pt x="712" y="1297"/>
                    <a:pt x="712" y="1297"/>
                    <a:pt x="712" y="1297"/>
                  </a:cubicBezTo>
                  <a:cubicBezTo>
                    <a:pt x="729" y="1177"/>
                    <a:pt x="729" y="1177"/>
                    <a:pt x="729" y="1177"/>
                  </a:cubicBezTo>
                  <a:cubicBezTo>
                    <a:pt x="771" y="1171"/>
                    <a:pt x="811" y="1160"/>
                    <a:pt x="850" y="1144"/>
                  </a:cubicBezTo>
                  <a:cubicBezTo>
                    <a:pt x="925" y="1239"/>
                    <a:pt x="925" y="1239"/>
                    <a:pt x="925" y="1239"/>
                  </a:cubicBezTo>
                  <a:cubicBezTo>
                    <a:pt x="1027" y="1179"/>
                    <a:pt x="1027" y="1179"/>
                    <a:pt x="1027" y="1179"/>
                  </a:cubicBezTo>
                  <a:cubicBezTo>
                    <a:pt x="982" y="1067"/>
                    <a:pt x="982" y="1067"/>
                    <a:pt x="982" y="1067"/>
                  </a:cubicBezTo>
                  <a:cubicBezTo>
                    <a:pt x="1015" y="1041"/>
                    <a:pt x="1044" y="1011"/>
                    <a:pt x="1070" y="978"/>
                  </a:cubicBezTo>
                  <a:cubicBezTo>
                    <a:pt x="1183" y="1022"/>
                    <a:pt x="1183" y="1022"/>
                    <a:pt x="1183" y="1022"/>
                  </a:cubicBezTo>
                  <a:cubicBezTo>
                    <a:pt x="1242" y="919"/>
                    <a:pt x="1242" y="919"/>
                    <a:pt x="1242" y="919"/>
                  </a:cubicBezTo>
                  <a:cubicBezTo>
                    <a:pt x="1146" y="845"/>
                    <a:pt x="1146" y="845"/>
                    <a:pt x="1146" y="845"/>
                  </a:cubicBezTo>
                  <a:cubicBezTo>
                    <a:pt x="1162" y="806"/>
                    <a:pt x="1172" y="766"/>
                    <a:pt x="1178" y="723"/>
                  </a:cubicBezTo>
                  <a:cubicBezTo>
                    <a:pt x="1298" y="706"/>
                    <a:pt x="1298" y="706"/>
                    <a:pt x="1298" y="706"/>
                  </a:cubicBezTo>
                  <a:cubicBezTo>
                    <a:pt x="1297" y="587"/>
                    <a:pt x="1297" y="587"/>
                    <a:pt x="1297" y="587"/>
                  </a:cubicBezTo>
                  <a:cubicBezTo>
                    <a:pt x="1178" y="570"/>
                    <a:pt x="1178" y="570"/>
                    <a:pt x="1178" y="570"/>
                  </a:cubicBezTo>
                  <a:cubicBezTo>
                    <a:pt x="1171" y="528"/>
                    <a:pt x="1160" y="487"/>
                    <a:pt x="1145" y="449"/>
                  </a:cubicBezTo>
                  <a:cubicBezTo>
                    <a:pt x="1240" y="374"/>
                    <a:pt x="1240" y="374"/>
                    <a:pt x="1240" y="374"/>
                  </a:cubicBezTo>
                  <a:cubicBezTo>
                    <a:pt x="1180" y="271"/>
                    <a:pt x="1180" y="271"/>
                    <a:pt x="1180" y="271"/>
                  </a:cubicBezTo>
                  <a:cubicBezTo>
                    <a:pt x="1068" y="317"/>
                    <a:pt x="1068" y="317"/>
                    <a:pt x="1068" y="317"/>
                  </a:cubicBezTo>
                  <a:cubicBezTo>
                    <a:pt x="1041" y="284"/>
                    <a:pt x="1011" y="254"/>
                    <a:pt x="978" y="228"/>
                  </a:cubicBezTo>
                  <a:cubicBezTo>
                    <a:pt x="1023" y="115"/>
                    <a:pt x="1023" y="115"/>
                    <a:pt x="1023" y="115"/>
                  </a:cubicBezTo>
                  <a:cubicBezTo>
                    <a:pt x="920" y="56"/>
                    <a:pt x="920" y="56"/>
                    <a:pt x="920" y="56"/>
                  </a:cubicBezTo>
                  <a:cubicBezTo>
                    <a:pt x="845" y="152"/>
                    <a:pt x="845" y="152"/>
                    <a:pt x="845" y="152"/>
                  </a:cubicBezTo>
                  <a:cubicBezTo>
                    <a:pt x="807" y="137"/>
                    <a:pt x="767" y="126"/>
                    <a:pt x="726" y="120"/>
                  </a:cubicBezTo>
                  <a:cubicBezTo>
                    <a:pt x="708" y="0"/>
                    <a:pt x="708" y="0"/>
                    <a:pt x="708" y="0"/>
                  </a:cubicBezTo>
                  <a:cubicBezTo>
                    <a:pt x="590" y="0"/>
                    <a:pt x="590" y="0"/>
                    <a:pt x="590" y="0"/>
                  </a:cubicBezTo>
                  <a:cubicBezTo>
                    <a:pt x="573" y="120"/>
                    <a:pt x="573" y="120"/>
                    <a:pt x="573" y="120"/>
                  </a:cubicBezTo>
                  <a:cubicBezTo>
                    <a:pt x="530" y="126"/>
                    <a:pt x="489" y="138"/>
                    <a:pt x="450" y="153"/>
                  </a:cubicBezTo>
                  <a:cubicBezTo>
                    <a:pt x="375" y="58"/>
                    <a:pt x="375" y="58"/>
                    <a:pt x="375" y="58"/>
                  </a:cubicBezTo>
                  <a:cubicBezTo>
                    <a:pt x="272" y="118"/>
                    <a:pt x="272" y="118"/>
                    <a:pt x="272" y="118"/>
                  </a:cubicBezTo>
                  <a:cubicBezTo>
                    <a:pt x="318" y="230"/>
                    <a:pt x="318" y="230"/>
                    <a:pt x="318" y="230"/>
                  </a:cubicBezTo>
                  <a:cubicBezTo>
                    <a:pt x="285" y="256"/>
                    <a:pt x="255" y="287"/>
                    <a:pt x="228" y="320"/>
                  </a:cubicBezTo>
                  <a:cubicBezTo>
                    <a:pt x="116" y="275"/>
                    <a:pt x="116" y="275"/>
                    <a:pt x="116" y="275"/>
                  </a:cubicBezTo>
                  <a:cubicBezTo>
                    <a:pt x="57" y="378"/>
                    <a:pt x="57" y="378"/>
                    <a:pt x="57" y="378"/>
                  </a:cubicBezTo>
                  <a:cubicBezTo>
                    <a:pt x="152" y="453"/>
                    <a:pt x="152" y="453"/>
                    <a:pt x="152" y="453"/>
                  </a:cubicBezTo>
                  <a:cubicBezTo>
                    <a:pt x="137" y="491"/>
                    <a:pt x="126" y="532"/>
                    <a:pt x="120" y="575"/>
                  </a:cubicBezTo>
                  <a:cubicBezTo>
                    <a:pt x="0" y="593"/>
                    <a:pt x="0" y="593"/>
                    <a:pt x="0" y="593"/>
                  </a:cubicBezTo>
                  <a:cubicBezTo>
                    <a:pt x="1" y="711"/>
                    <a:pt x="1" y="711"/>
                    <a:pt x="1" y="711"/>
                  </a:cubicBezTo>
                  <a:lnTo>
                    <a:pt x="121" y="728"/>
                  </a:lnTo>
                  <a:close/>
                  <a:moveTo>
                    <a:pt x="648" y="318"/>
                  </a:moveTo>
                  <a:cubicBezTo>
                    <a:pt x="830" y="318"/>
                    <a:pt x="978" y="466"/>
                    <a:pt x="978" y="648"/>
                  </a:cubicBezTo>
                  <a:cubicBezTo>
                    <a:pt x="978" y="830"/>
                    <a:pt x="830" y="979"/>
                    <a:pt x="648" y="979"/>
                  </a:cubicBezTo>
                  <a:cubicBezTo>
                    <a:pt x="466" y="979"/>
                    <a:pt x="318" y="830"/>
                    <a:pt x="318" y="648"/>
                  </a:cubicBezTo>
                  <a:cubicBezTo>
                    <a:pt x="318" y="466"/>
                    <a:pt x="466" y="318"/>
                    <a:pt x="648" y="318"/>
                  </a:cubicBezTo>
                  <a:close/>
                </a:path>
              </a:pathLst>
            </a:custGeom>
            <a:solidFill>
              <a:srgbClr val="BCC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55" name="Oval 6">
              <a:extLst>
                <a:ext uri="{FF2B5EF4-FFF2-40B4-BE49-F238E27FC236}">
                  <a16:creationId xmlns:a16="http://schemas.microsoft.com/office/drawing/2014/main" id="{46E7466F-8E5B-47A9-ACF2-F1FE3C67289F}"/>
                </a:ext>
              </a:extLst>
            </p:cNvPr>
            <p:cNvSpPr>
              <a:spLocks noChangeArrowheads="1"/>
            </p:cNvSpPr>
            <p:nvPr/>
          </p:nvSpPr>
          <p:spPr bwMode="auto">
            <a:xfrm>
              <a:off x="1029" y="1034"/>
              <a:ext cx="439" cy="440"/>
            </a:xfrm>
            <a:prstGeom prst="ellipse">
              <a:avLst/>
            </a:prstGeom>
            <a:solidFill>
              <a:srgbClr val="BCCB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56" name="Rectangle 7">
              <a:extLst>
                <a:ext uri="{FF2B5EF4-FFF2-40B4-BE49-F238E27FC236}">
                  <a16:creationId xmlns:a16="http://schemas.microsoft.com/office/drawing/2014/main" id="{B64BC528-AF6D-46CE-A9DC-29D2AE5F69DC}"/>
                </a:ext>
              </a:extLst>
            </p:cNvPr>
            <p:cNvSpPr>
              <a:spLocks noChangeArrowheads="1"/>
            </p:cNvSpPr>
            <p:nvPr/>
          </p:nvSpPr>
          <p:spPr bwMode="auto">
            <a:xfrm>
              <a:off x="1204" y="919"/>
              <a:ext cx="80" cy="761"/>
            </a:xfrm>
            <a:prstGeom prst="rect">
              <a:avLst/>
            </a:prstGeom>
            <a:solidFill>
              <a:srgbClr val="BCCB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57" name="Rectangle 8">
              <a:extLst>
                <a:ext uri="{FF2B5EF4-FFF2-40B4-BE49-F238E27FC236}">
                  <a16:creationId xmlns:a16="http://schemas.microsoft.com/office/drawing/2014/main" id="{82CC0D01-464C-4157-A722-E39B2258FB36}"/>
                </a:ext>
              </a:extLst>
            </p:cNvPr>
            <p:cNvSpPr>
              <a:spLocks noChangeArrowheads="1"/>
            </p:cNvSpPr>
            <p:nvPr/>
          </p:nvSpPr>
          <p:spPr bwMode="auto">
            <a:xfrm>
              <a:off x="864" y="1209"/>
              <a:ext cx="760" cy="81"/>
            </a:xfrm>
            <a:prstGeom prst="rect">
              <a:avLst/>
            </a:prstGeom>
            <a:solidFill>
              <a:srgbClr val="BCCB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grpSp>
      <p:grpSp>
        <p:nvGrpSpPr>
          <p:cNvPr id="58" name="Group 57">
            <a:extLst>
              <a:ext uri="{FF2B5EF4-FFF2-40B4-BE49-F238E27FC236}">
                <a16:creationId xmlns:a16="http://schemas.microsoft.com/office/drawing/2014/main" id="{26E00AB2-BE38-46FC-BE65-68E87488EA6E}"/>
              </a:ext>
            </a:extLst>
          </p:cNvPr>
          <p:cNvGrpSpPr/>
          <p:nvPr/>
        </p:nvGrpSpPr>
        <p:grpSpPr>
          <a:xfrm>
            <a:off x="2679270" y="1737480"/>
            <a:ext cx="822506" cy="822901"/>
            <a:chOff x="-1395413" y="3756025"/>
            <a:chExt cx="3303588" cy="3305175"/>
          </a:xfrm>
          <a:solidFill>
            <a:srgbClr val="BCCBCE"/>
          </a:solidFill>
        </p:grpSpPr>
        <p:sp>
          <p:nvSpPr>
            <p:cNvPr id="59" name="Freeform 12">
              <a:extLst>
                <a:ext uri="{FF2B5EF4-FFF2-40B4-BE49-F238E27FC236}">
                  <a16:creationId xmlns:a16="http://schemas.microsoft.com/office/drawing/2014/main" id="{000FC5A9-194F-4223-AB28-7E5D49910D5E}"/>
                </a:ext>
              </a:extLst>
            </p:cNvPr>
            <p:cNvSpPr>
              <a:spLocks noEditPoints="1"/>
            </p:cNvSpPr>
            <p:nvPr/>
          </p:nvSpPr>
          <p:spPr bwMode="auto">
            <a:xfrm>
              <a:off x="-1395413" y="3756025"/>
              <a:ext cx="3303588" cy="3305175"/>
            </a:xfrm>
            <a:custGeom>
              <a:avLst/>
              <a:gdLst>
                <a:gd name="T0" fmla="*/ 82 w 878"/>
                <a:gd name="T1" fmla="*/ 492 h 878"/>
                <a:gd name="T2" fmla="*/ 104 w 878"/>
                <a:gd name="T3" fmla="*/ 575 h 878"/>
                <a:gd name="T4" fmla="*/ 40 w 878"/>
                <a:gd name="T5" fmla="*/ 625 h 878"/>
                <a:gd name="T6" fmla="*/ 81 w 878"/>
                <a:gd name="T7" fmla="*/ 695 h 878"/>
                <a:gd name="T8" fmla="*/ 157 w 878"/>
                <a:gd name="T9" fmla="*/ 664 h 878"/>
                <a:gd name="T10" fmla="*/ 217 w 878"/>
                <a:gd name="T11" fmla="*/ 724 h 878"/>
                <a:gd name="T12" fmla="*/ 187 w 878"/>
                <a:gd name="T13" fmla="*/ 800 h 878"/>
                <a:gd name="T14" fmla="*/ 257 w 878"/>
                <a:gd name="T15" fmla="*/ 840 h 878"/>
                <a:gd name="T16" fmla="*/ 307 w 878"/>
                <a:gd name="T17" fmla="*/ 775 h 878"/>
                <a:gd name="T18" fmla="*/ 389 w 878"/>
                <a:gd name="T19" fmla="*/ 797 h 878"/>
                <a:gd name="T20" fmla="*/ 402 w 878"/>
                <a:gd name="T21" fmla="*/ 878 h 878"/>
                <a:gd name="T22" fmla="*/ 482 w 878"/>
                <a:gd name="T23" fmla="*/ 877 h 878"/>
                <a:gd name="T24" fmla="*/ 493 w 878"/>
                <a:gd name="T25" fmla="*/ 796 h 878"/>
                <a:gd name="T26" fmla="*/ 575 w 878"/>
                <a:gd name="T27" fmla="*/ 774 h 878"/>
                <a:gd name="T28" fmla="*/ 625 w 878"/>
                <a:gd name="T29" fmla="*/ 838 h 878"/>
                <a:gd name="T30" fmla="*/ 695 w 878"/>
                <a:gd name="T31" fmla="*/ 797 h 878"/>
                <a:gd name="T32" fmla="*/ 664 w 878"/>
                <a:gd name="T33" fmla="*/ 722 h 878"/>
                <a:gd name="T34" fmla="*/ 724 w 878"/>
                <a:gd name="T35" fmla="*/ 661 h 878"/>
                <a:gd name="T36" fmla="*/ 800 w 878"/>
                <a:gd name="T37" fmla="*/ 691 h 878"/>
                <a:gd name="T38" fmla="*/ 840 w 878"/>
                <a:gd name="T39" fmla="*/ 622 h 878"/>
                <a:gd name="T40" fmla="*/ 775 w 878"/>
                <a:gd name="T41" fmla="*/ 571 h 878"/>
                <a:gd name="T42" fmla="*/ 797 w 878"/>
                <a:gd name="T43" fmla="*/ 489 h 878"/>
                <a:gd name="T44" fmla="*/ 878 w 878"/>
                <a:gd name="T45" fmla="*/ 477 h 878"/>
                <a:gd name="T46" fmla="*/ 878 w 878"/>
                <a:gd name="T47" fmla="*/ 397 h 878"/>
                <a:gd name="T48" fmla="*/ 797 w 878"/>
                <a:gd name="T49" fmla="*/ 386 h 878"/>
                <a:gd name="T50" fmla="*/ 774 w 878"/>
                <a:gd name="T51" fmla="*/ 304 h 878"/>
                <a:gd name="T52" fmla="*/ 838 w 878"/>
                <a:gd name="T53" fmla="*/ 253 h 878"/>
                <a:gd name="T54" fmla="*/ 798 w 878"/>
                <a:gd name="T55" fmla="*/ 184 h 878"/>
                <a:gd name="T56" fmla="*/ 722 w 878"/>
                <a:gd name="T57" fmla="*/ 214 h 878"/>
                <a:gd name="T58" fmla="*/ 662 w 878"/>
                <a:gd name="T59" fmla="*/ 154 h 878"/>
                <a:gd name="T60" fmla="*/ 692 w 878"/>
                <a:gd name="T61" fmla="*/ 78 h 878"/>
                <a:gd name="T62" fmla="*/ 622 w 878"/>
                <a:gd name="T63" fmla="*/ 38 h 878"/>
                <a:gd name="T64" fmla="*/ 572 w 878"/>
                <a:gd name="T65" fmla="*/ 103 h 878"/>
                <a:gd name="T66" fmla="*/ 491 w 878"/>
                <a:gd name="T67" fmla="*/ 81 h 878"/>
                <a:gd name="T68" fmla="*/ 479 w 878"/>
                <a:gd name="T69" fmla="*/ 0 h 878"/>
                <a:gd name="T70" fmla="*/ 399 w 878"/>
                <a:gd name="T71" fmla="*/ 0 h 878"/>
                <a:gd name="T72" fmla="*/ 387 w 878"/>
                <a:gd name="T73" fmla="*/ 81 h 878"/>
                <a:gd name="T74" fmla="*/ 304 w 878"/>
                <a:gd name="T75" fmla="*/ 104 h 878"/>
                <a:gd name="T76" fmla="*/ 254 w 878"/>
                <a:gd name="T77" fmla="*/ 39 h 878"/>
                <a:gd name="T78" fmla="*/ 184 w 878"/>
                <a:gd name="T79" fmla="*/ 80 h 878"/>
                <a:gd name="T80" fmla="*/ 215 w 878"/>
                <a:gd name="T81" fmla="*/ 156 h 878"/>
                <a:gd name="T82" fmla="*/ 155 w 878"/>
                <a:gd name="T83" fmla="*/ 216 h 878"/>
                <a:gd name="T84" fmla="*/ 78 w 878"/>
                <a:gd name="T85" fmla="*/ 186 h 878"/>
                <a:gd name="T86" fmla="*/ 38 w 878"/>
                <a:gd name="T87" fmla="*/ 256 h 878"/>
                <a:gd name="T88" fmla="*/ 103 w 878"/>
                <a:gd name="T89" fmla="*/ 306 h 878"/>
                <a:gd name="T90" fmla="*/ 81 w 878"/>
                <a:gd name="T91" fmla="*/ 389 h 878"/>
                <a:gd name="T92" fmla="*/ 0 w 878"/>
                <a:gd name="T93" fmla="*/ 401 h 878"/>
                <a:gd name="T94" fmla="*/ 1 w 878"/>
                <a:gd name="T95" fmla="*/ 481 h 878"/>
                <a:gd name="T96" fmla="*/ 82 w 878"/>
                <a:gd name="T97" fmla="*/ 492 h 878"/>
                <a:gd name="T98" fmla="*/ 438 w 878"/>
                <a:gd name="T99" fmla="*/ 215 h 878"/>
                <a:gd name="T100" fmla="*/ 661 w 878"/>
                <a:gd name="T101" fmla="*/ 438 h 878"/>
                <a:gd name="T102" fmla="*/ 438 w 878"/>
                <a:gd name="T103" fmla="*/ 662 h 878"/>
                <a:gd name="T104" fmla="*/ 215 w 878"/>
                <a:gd name="T105" fmla="*/ 438 h 878"/>
                <a:gd name="T106" fmla="*/ 438 w 878"/>
                <a:gd name="T107" fmla="*/ 215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8" h="878">
                  <a:moveTo>
                    <a:pt x="82" y="492"/>
                  </a:moveTo>
                  <a:cubicBezTo>
                    <a:pt x="86" y="521"/>
                    <a:pt x="94" y="549"/>
                    <a:pt x="104" y="575"/>
                  </a:cubicBezTo>
                  <a:cubicBezTo>
                    <a:pt x="40" y="625"/>
                    <a:pt x="40" y="625"/>
                    <a:pt x="40" y="625"/>
                  </a:cubicBezTo>
                  <a:cubicBezTo>
                    <a:pt x="81" y="695"/>
                    <a:pt x="81" y="695"/>
                    <a:pt x="81" y="695"/>
                  </a:cubicBezTo>
                  <a:cubicBezTo>
                    <a:pt x="157" y="664"/>
                    <a:pt x="157" y="664"/>
                    <a:pt x="157" y="664"/>
                  </a:cubicBezTo>
                  <a:cubicBezTo>
                    <a:pt x="174" y="686"/>
                    <a:pt x="195" y="706"/>
                    <a:pt x="217" y="724"/>
                  </a:cubicBezTo>
                  <a:cubicBezTo>
                    <a:pt x="187" y="800"/>
                    <a:pt x="187" y="800"/>
                    <a:pt x="187" y="800"/>
                  </a:cubicBezTo>
                  <a:cubicBezTo>
                    <a:pt x="257" y="840"/>
                    <a:pt x="257" y="840"/>
                    <a:pt x="257" y="840"/>
                  </a:cubicBezTo>
                  <a:cubicBezTo>
                    <a:pt x="307" y="775"/>
                    <a:pt x="307" y="775"/>
                    <a:pt x="307" y="775"/>
                  </a:cubicBezTo>
                  <a:cubicBezTo>
                    <a:pt x="333" y="785"/>
                    <a:pt x="361" y="793"/>
                    <a:pt x="389" y="797"/>
                  </a:cubicBezTo>
                  <a:cubicBezTo>
                    <a:pt x="402" y="878"/>
                    <a:pt x="402" y="878"/>
                    <a:pt x="402" y="878"/>
                  </a:cubicBezTo>
                  <a:cubicBezTo>
                    <a:pt x="482" y="877"/>
                    <a:pt x="482" y="877"/>
                    <a:pt x="482" y="877"/>
                  </a:cubicBezTo>
                  <a:cubicBezTo>
                    <a:pt x="493" y="796"/>
                    <a:pt x="493" y="796"/>
                    <a:pt x="493" y="796"/>
                  </a:cubicBezTo>
                  <a:cubicBezTo>
                    <a:pt x="521" y="792"/>
                    <a:pt x="549" y="784"/>
                    <a:pt x="575" y="774"/>
                  </a:cubicBezTo>
                  <a:cubicBezTo>
                    <a:pt x="625" y="838"/>
                    <a:pt x="625" y="838"/>
                    <a:pt x="625" y="838"/>
                  </a:cubicBezTo>
                  <a:cubicBezTo>
                    <a:pt x="695" y="797"/>
                    <a:pt x="695" y="797"/>
                    <a:pt x="695" y="797"/>
                  </a:cubicBezTo>
                  <a:cubicBezTo>
                    <a:pt x="664" y="722"/>
                    <a:pt x="664" y="722"/>
                    <a:pt x="664" y="722"/>
                  </a:cubicBezTo>
                  <a:cubicBezTo>
                    <a:pt x="686" y="704"/>
                    <a:pt x="706" y="684"/>
                    <a:pt x="724" y="661"/>
                  </a:cubicBezTo>
                  <a:cubicBezTo>
                    <a:pt x="800" y="691"/>
                    <a:pt x="800" y="691"/>
                    <a:pt x="800" y="691"/>
                  </a:cubicBezTo>
                  <a:cubicBezTo>
                    <a:pt x="840" y="622"/>
                    <a:pt x="840" y="622"/>
                    <a:pt x="840" y="622"/>
                  </a:cubicBezTo>
                  <a:cubicBezTo>
                    <a:pt x="775" y="571"/>
                    <a:pt x="775" y="571"/>
                    <a:pt x="775" y="571"/>
                  </a:cubicBezTo>
                  <a:cubicBezTo>
                    <a:pt x="786" y="545"/>
                    <a:pt x="793" y="518"/>
                    <a:pt x="797" y="489"/>
                  </a:cubicBezTo>
                  <a:cubicBezTo>
                    <a:pt x="878" y="477"/>
                    <a:pt x="878" y="477"/>
                    <a:pt x="878" y="477"/>
                  </a:cubicBezTo>
                  <a:cubicBezTo>
                    <a:pt x="878" y="397"/>
                    <a:pt x="878" y="397"/>
                    <a:pt x="878" y="397"/>
                  </a:cubicBezTo>
                  <a:cubicBezTo>
                    <a:pt x="797" y="386"/>
                    <a:pt x="797" y="386"/>
                    <a:pt x="797" y="386"/>
                  </a:cubicBezTo>
                  <a:cubicBezTo>
                    <a:pt x="792" y="357"/>
                    <a:pt x="785" y="330"/>
                    <a:pt x="774" y="304"/>
                  </a:cubicBezTo>
                  <a:cubicBezTo>
                    <a:pt x="838" y="253"/>
                    <a:pt x="838" y="253"/>
                    <a:pt x="838" y="253"/>
                  </a:cubicBezTo>
                  <a:cubicBezTo>
                    <a:pt x="798" y="184"/>
                    <a:pt x="798" y="184"/>
                    <a:pt x="798" y="184"/>
                  </a:cubicBezTo>
                  <a:cubicBezTo>
                    <a:pt x="722" y="214"/>
                    <a:pt x="722" y="214"/>
                    <a:pt x="722" y="214"/>
                  </a:cubicBezTo>
                  <a:cubicBezTo>
                    <a:pt x="704" y="192"/>
                    <a:pt x="684" y="172"/>
                    <a:pt x="662" y="154"/>
                  </a:cubicBezTo>
                  <a:cubicBezTo>
                    <a:pt x="692" y="78"/>
                    <a:pt x="692" y="78"/>
                    <a:pt x="692" y="78"/>
                  </a:cubicBezTo>
                  <a:cubicBezTo>
                    <a:pt x="622" y="38"/>
                    <a:pt x="622" y="38"/>
                    <a:pt x="622" y="38"/>
                  </a:cubicBezTo>
                  <a:cubicBezTo>
                    <a:pt x="572" y="103"/>
                    <a:pt x="572" y="103"/>
                    <a:pt x="572" y="103"/>
                  </a:cubicBezTo>
                  <a:cubicBezTo>
                    <a:pt x="546" y="93"/>
                    <a:pt x="519" y="85"/>
                    <a:pt x="491" y="81"/>
                  </a:cubicBezTo>
                  <a:cubicBezTo>
                    <a:pt x="479" y="0"/>
                    <a:pt x="479" y="0"/>
                    <a:pt x="479" y="0"/>
                  </a:cubicBezTo>
                  <a:cubicBezTo>
                    <a:pt x="399" y="0"/>
                    <a:pt x="399" y="0"/>
                    <a:pt x="399" y="0"/>
                  </a:cubicBezTo>
                  <a:cubicBezTo>
                    <a:pt x="387" y="81"/>
                    <a:pt x="387" y="81"/>
                    <a:pt x="387" y="81"/>
                  </a:cubicBezTo>
                  <a:cubicBezTo>
                    <a:pt x="358" y="85"/>
                    <a:pt x="331" y="93"/>
                    <a:pt x="304" y="104"/>
                  </a:cubicBezTo>
                  <a:cubicBezTo>
                    <a:pt x="254" y="39"/>
                    <a:pt x="254" y="39"/>
                    <a:pt x="254" y="39"/>
                  </a:cubicBezTo>
                  <a:cubicBezTo>
                    <a:pt x="184" y="80"/>
                    <a:pt x="184" y="80"/>
                    <a:pt x="184" y="80"/>
                  </a:cubicBezTo>
                  <a:cubicBezTo>
                    <a:pt x="215" y="156"/>
                    <a:pt x="215" y="156"/>
                    <a:pt x="215" y="156"/>
                  </a:cubicBezTo>
                  <a:cubicBezTo>
                    <a:pt x="192" y="173"/>
                    <a:pt x="172" y="194"/>
                    <a:pt x="155" y="216"/>
                  </a:cubicBezTo>
                  <a:cubicBezTo>
                    <a:pt x="78" y="186"/>
                    <a:pt x="78" y="186"/>
                    <a:pt x="78" y="186"/>
                  </a:cubicBezTo>
                  <a:cubicBezTo>
                    <a:pt x="38" y="256"/>
                    <a:pt x="38" y="256"/>
                    <a:pt x="38" y="256"/>
                  </a:cubicBezTo>
                  <a:cubicBezTo>
                    <a:pt x="103" y="306"/>
                    <a:pt x="103" y="306"/>
                    <a:pt x="103" y="306"/>
                  </a:cubicBezTo>
                  <a:cubicBezTo>
                    <a:pt x="93" y="332"/>
                    <a:pt x="85" y="360"/>
                    <a:pt x="81" y="389"/>
                  </a:cubicBezTo>
                  <a:cubicBezTo>
                    <a:pt x="0" y="401"/>
                    <a:pt x="0" y="401"/>
                    <a:pt x="0" y="401"/>
                  </a:cubicBezTo>
                  <a:cubicBezTo>
                    <a:pt x="1" y="481"/>
                    <a:pt x="1" y="481"/>
                    <a:pt x="1" y="481"/>
                  </a:cubicBezTo>
                  <a:lnTo>
                    <a:pt x="82" y="492"/>
                  </a:lnTo>
                  <a:close/>
                  <a:moveTo>
                    <a:pt x="438" y="215"/>
                  </a:moveTo>
                  <a:cubicBezTo>
                    <a:pt x="561" y="215"/>
                    <a:pt x="661" y="315"/>
                    <a:pt x="661" y="438"/>
                  </a:cubicBezTo>
                  <a:cubicBezTo>
                    <a:pt x="661" y="562"/>
                    <a:pt x="561" y="662"/>
                    <a:pt x="438" y="662"/>
                  </a:cubicBezTo>
                  <a:cubicBezTo>
                    <a:pt x="315" y="662"/>
                    <a:pt x="215" y="562"/>
                    <a:pt x="215" y="438"/>
                  </a:cubicBezTo>
                  <a:cubicBezTo>
                    <a:pt x="215" y="315"/>
                    <a:pt x="315" y="215"/>
                    <a:pt x="438"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60" name="Oval 13">
              <a:extLst>
                <a:ext uri="{FF2B5EF4-FFF2-40B4-BE49-F238E27FC236}">
                  <a16:creationId xmlns:a16="http://schemas.microsoft.com/office/drawing/2014/main" id="{D1A39EDB-35C1-479A-AEA6-E0B27F71F09E}"/>
                </a:ext>
              </a:extLst>
            </p:cNvPr>
            <p:cNvSpPr>
              <a:spLocks noChangeArrowheads="1"/>
            </p:cNvSpPr>
            <p:nvPr/>
          </p:nvSpPr>
          <p:spPr bwMode="auto">
            <a:xfrm>
              <a:off x="-371475" y="4779963"/>
              <a:ext cx="1252538" cy="1252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61" name="Rectangle 14">
              <a:extLst>
                <a:ext uri="{FF2B5EF4-FFF2-40B4-BE49-F238E27FC236}">
                  <a16:creationId xmlns:a16="http://schemas.microsoft.com/office/drawing/2014/main" id="{7D69FC88-6799-48ED-B8D9-B0A21F315A4B}"/>
                </a:ext>
              </a:extLst>
            </p:cNvPr>
            <p:cNvSpPr>
              <a:spLocks noChangeArrowheads="1"/>
            </p:cNvSpPr>
            <p:nvPr/>
          </p:nvSpPr>
          <p:spPr bwMode="auto">
            <a:xfrm>
              <a:off x="123825" y="4456113"/>
              <a:ext cx="227013" cy="2168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62" name="Rectangle 15">
              <a:extLst>
                <a:ext uri="{FF2B5EF4-FFF2-40B4-BE49-F238E27FC236}">
                  <a16:creationId xmlns:a16="http://schemas.microsoft.com/office/drawing/2014/main" id="{1806127F-691B-499E-AB8E-2EF836BD14EA}"/>
                </a:ext>
              </a:extLst>
            </p:cNvPr>
            <p:cNvSpPr>
              <a:spLocks noChangeArrowheads="1"/>
            </p:cNvSpPr>
            <p:nvPr/>
          </p:nvSpPr>
          <p:spPr bwMode="auto">
            <a:xfrm>
              <a:off x="-846138" y="5280025"/>
              <a:ext cx="2166938"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grpSp>
      <p:pic>
        <p:nvPicPr>
          <p:cNvPr id="29924" name="Picture 68">
            <a:extLst>
              <a:ext uri="{FF2B5EF4-FFF2-40B4-BE49-F238E27FC236}">
                <a16:creationId xmlns:a16="http://schemas.microsoft.com/office/drawing/2014/main" id="{22581D13-D1D3-408D-B928-CCD0E1F2A523}"/>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30469" y="1991458"/>
            <a:ext cx="7879374" cy="21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25" name="Picture 652">
            <a:extLst>
              <a:ext uri="{FF2B5EF4-FFF2-40B4-BE49-F238E27FC236}">
                <a16:creationId xmlns:a16="http://schemas.microsoft.com/office/drawing/2014/main" id="{53349783-C39C-49DA-8EA2-B4E868A648A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36228" y="1880089"/>
            <a:ext cx="90560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26" name="Picture 667">
            <a:extLst>
              <a:ext uri="{FF2B5EF4-FFF2-40B4-BE49-F238E27FC236}">
                <a16:creationId xmlns:a16="http://schemas.microsoft.com/office/drawing/2014/main" id="{99142B93-6E8E-4B93-80BC-A404D7805017}"/>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47543" y="1880089"/>
            <a:ext cx="90560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927" name="Group 672">
            <a:extLst>
              <a:ext uri="{FF2B5EF4-FFF2-40B4-BE49-F238E27FC236}">
                <a16:creationId xmlns:a16="http://schemas.microsoft.com/office/drawing/2014/main" id="{8C3251F5-E55C-486F-B648-EEC85561510D}"/>
              </a:ext>
            </a:extLst>
          </p:cNvPr>
          <p:cNvGrpSpPr>
            <a:grpSpLocks/>
          </p:cNvGrpSpPr>
          <p:nvPr/>
        </p:nvGrpSpPr>
        <p:grpSpPr bwMode="auto">
          <a:xfrm>
            <a:off x="3089031" y="1176705"/>
            <a:ext cx="2611315" cy="940777"/>
            <a:chOff x="3346197" y="914252"/>
            <a:chExt cx="2828760" cy="1019173"/>
          </a:xfrm>
        </p:grpSpPr>
        <p:sp>
          <p:nvSpPr>
            <p:cNvPr id="674" name="Rounded Rectangle 673">
              <a:extLst>
                <a:ext uri="{FF2B5EF4-FFF2-40B4-BE49-F238E27FC236}">
                  <a16:creationId xmlns:a16="http://schemas.microsoft.com/office/drawing/2014/main" id="{16DF4396-D3CA-4DC3-8224-4EBD1716AC67}"/>
                </a:ext>
              </a:extLst>
            </p:cNvPr>
            <p:cNvSpPr/>
            <p:nvPr/>
          </p:nvSpPr>
          <p:spPr>
            <a:xfrm>
              <a:off x="3401757" y="952352"/>
              <a:ext cx="2773200" cy="909635"/>
            </a:xfrm>
            <a:prstGeom prst="roundRect">
              <a:avLst/>
            </a:prstGeom>
            <a:solidFill>
              <a:srgbClr val="7E99A6"/>
            </a:solidFill>
            <a:ln w="9525" cap="rnd">
              <a:noFill/>
              <a:prstDash val="solid"/>
              <a:round/>
              <a:headEnd/>
              <a:tailEnd/>
            </a:ln>
          </p:spPr>
          <p:txBody>
            <a:bodyPr/>
            <a:lstStyle/>
            <a:p>
              <a:pPr algn="ctr" defTabSz="775290">
                <a:defRPr/>
              </a:pPr>
              <a:endParaRPr lang="en-GB" sz="1526"/>
            </a:p>
          </p:txBody>
        </p:sp>
        <p:sp>
          <p:nvSpPr>
            <p:cNvPr id="675" name="Rounded Rectangle 764">
              <a:extLst>
                <a:ext uri="{FF2B5EF4-FFF2-40B4-BE49-F238E27FC236}">
                  <a16:creationId xmlns:a16="http://schemas.microsoft.com/office/drawing/2014/main" id="{21FBBCE5-32A2-4A1E-B8DD-5AA2EDF50C7B}"/>
                </a:ext>
              </a:extLst>
            </p:cNvPr>
            <p:cNvSpPr/>
            <p:nvPr/>
          </p:nvSpPr>
          <p:spPr>
            <a:xfrm>
              <a:off x="3403344" y="934889"/>
              <a:ext cx="2771613" cy="157163"/>
            </a:xfrm>
            <a:custGeom>
              <a:avLst/>
              <a:gdLst/>
              <a:ahLst/>
              <a:cxnLst/>
              <a:rect l="l" t="t" r="r" b="b"/>
              <a:pathLst>
                <a:path w="2772357" h="174529">
                  <a:moveTo>
                    <a:pt x="151610" y="0"/>
                  </a:moveTo>
                  <a:lnTo>
                    <a:pt x="2620747" y="0"/>
                  </a:lnTo>
                  <a:cubicBezTo>
                    <a:pt x="2704479" y="0"/>
                    <a:pt x="2772357" y="67878"/>
                    <a:pt x="2772357" y="151610"/>
                  </a:cubicBezTo>
                  <a:lnTo>
                    <a:pt x="2772357" y="174529"/>
                  </a:lnTo>
                  <a:lnTo>
                    <a:pt x="0" y="174529"/>
                  </a:lnTo>
                  <a:lnTo>
                    <a:pt x="0" y="151610"/>
                  </a:lnTo>
                  <a:cubicBezTo>
                    <a:pt x="0" y="67878"/>
                    <a:pt x="67878" y="0"/>
                    <a:pt x="151610" y="0"/>
                  </a:cubicBezTo>
                  <a:close/>
                </a:path>
              </a:pathLst>
            </a:custGeom>
            <a:solidFill>
              <a:srgbClr val="99AFB9"/>
            </a:solidFill>
            <a:ln w="9525" cap="rnd">
              <a:noFill/>
              <a:prstDash val="solid"/>
              <a:round/>
              <a:headEnd/>
              <a:tailEnd/>
            </a:ln>
          </p:spPr>
          <p:txBody>
            <a:bodyPr/>
            <a:lstStyle/>
            <a:p>
              <a:pPr algn="ctr" defTabSz="775290">
                <a:defRPr/>
              </a:pPr>
              <a:endParaRPr lang="en-GB" sz="1526"/>
            </a:p>
          </p:txBody>
        </p:sp>
        <p:sp>
          <p:nvSpPr>
            <p:cNvPr id="676" name="Rounded Rectangle 764">
              <a:extLst>
                <a:ext uri="{FF2B5EF4-FFF2-40B4-BE49-F238E27FC236}">
                  <a16:creationId xmlns:a16="http://schemas.microsoft.com/office/drawing/2014/main" id="{28991ED6-62C1-4C64-8211-40A9CEFFB4DB}"/>
                </a:ext>
              </a:extLst>
            </p:cNvPr>
            <p:cNvSpPr/>
            <p:nvPr/>
          </p:nvSpPr>
          <p:spPr>
            <a:xfrm flipH="1" flipV="1">
              <a:off x="3403344" y="1749275"/>
              <a:ext cx="2771613" cy="100012"/>
            </a:xfrm>
            <a:custGeom>
              <a:avLst/>
              <a:gdLst/>
              <a:ahLst/>
              <a:cxnLst/>
              <a:rect l="l" t="t" r="r" b="b"/>
              <a:pathLst>
                <a:path w="2772357" h="174529">
                  <a:moveTo>
                    <a:pt x="151610" y="0"/>
                  </a:moveTo>
                  <a:lnTo>
                    <a:pt x="2620747" y="0"/>
                  </a:lnTo>
                  <a:cubicBezTo>
                    <a:pt x="2704479" y="0"/>
                    <a:pt x="2772357" y="67878"/>
                    <a:pt x="2772357" y="151610"/>
                  </a:cubicBezTo>
                  <a:lnTo>
                    <a:pt x="2772357" y="174529"/>
                  </a:lnTo>
                  <a:lnTo>
                    <a:pt x="0" y="174529"/>
                  </a:lnTo>
                  <a:lnTo>
                    <a:pt x="0" y="151610"/>
                  </a:lnTo>
                  <a:cubicBezTo>
                    <a:pt x="0" y="67878"/>
                    <a:pt x="67878" y="0"/>
                    <a:pt x="151610" y="0"/>
                  </a:cubicBezTo>
                  <a:close/>
                </a:path>
              </a:pathLst>
            </a:custGeom>
            <a:solidFill>
              <a:srgbClr val="668694"/>
            </a:solidFill>
            <a:ln w="9525" cap="rnd">
              <a:noFill/>
              <a:prstDash val="solid"/>
              <a:round/>
              <a:headEnd/>
              <a:tailEnd/>
            </a:ln>
          </p:spPr>
          <p:txBody>
            <a:bodyPr/>
            <a:lstStyle/>
            <a:p>
              <a:pPr algn="ctr" defTabSz="775290">
                <a:defRPr/>
              </a:pPr>
              <a:endParaRPr lang="en-GB" sz="1526"/>
            </a:p>
          </p:txBody>
        </p:sp>
        <p:sp>
          <p:nvSpPr>
            <p:cNvPr id="677" name="Rounded Rectangle 761">
              <a:extLst>
                <a:ext uri="{FF2B5EF4-FFF2-40B4-BE49-F238E27FC236}">
                  <a16:creationId xmlns:a16="http://schemas.microsoft.com/office/drawing/2014/main" id="{5E6C77B2-ED3A-49C7-83B6-2603BB5AADC1}"/>
                </a:ext>
              </a:extLst>
            </p:cNvPr>
            <p:cNvSpPr/>
            <p:nvPr/>
          </p:nvSpPr>
          <p:spPr>
            <a:xfrm>
              <a:off x="3346197" y="914252"/>
              <a:ext cx="319069" cy="989010"/>
            </a:xfrm>
            <a:custGeom>
              <a:avLst/>
              <a:gdLst/>
              <a:ahLst/>
              <a:cxnLst/>
              <a:rect l="l" t="t" r="r" b="b"/>
              <a:pathLst>
                <a:path w="318107" h="1068168">
                  <a:moveTo>
                    <a:pt x="178032" y="0"/>
                  </a:moveTo>
                  <a:lnTo>
                    <a:pt x="318107" y="0"/>
                  </a:lnTo>
                  <a:lnTo>
                    <a:pt x="318107" y="1068168"/>
                  </a:lnTo>
                  <a:lnTo>
                    <a:pt x="178032" y="1068168"/>
                  </a:lnTo>
                  <a:cubicBezTo>
                    <a:pt x="79708" y="1068168"/>
                    <a:pt x="0" y="988460"/>
                    <a:pt x="0" y="890136"/>
                  </a:cubicBezTo>
                  <a:lnTo>
                    <a:pt x="0" y="178032"/>
                  </a:lnTo>
                  <a:cubicBezTo>
                    <a:pt x="0" y="79708"/>
                    <a:pt x="79708" y="0"/>
                    <a:pt x="178032" y="0"/>
                  </a:cubicBezTo>
                  <a:close/>
                </a:path>
              </a:pathLst>
            </a:custGeom>
            <a:solidFill>
              <a:srgbClr val="7E99A6"/>
            </a:solidFill>
            <a:ln w="9525" cap="rnd">
              <a:noFill/>
              <a:prstDash val="solid"/>
              <a:round/>
              <a:headEnd/>
              <a:tailEnd/>
            </a:ln>
          </p:spPr>
          <p:txBody>
            <a:bodyPr/>
            <a:lstStyle/>
            <a:p>
              <a:pPr algn="ctr" defTabSz="775290">
                <a:defRPr/>
              </a:pPr>
              <a:endParaRPr lang="en-GB" sz="1526"/>
            </a:p>
          </p:txBody>
        </p:sp>
        <p:cxnSp>
          <p:nvCxnSpPr>
            <p:cNvPr id="678" name="Straight Connector 677">
              <a:extLst>
                <a:ext uri="{FF2B5EF4-FFF2-40B4-BE49-F238E27FC236}">
                  <a16:creationId xmlns:a16="http://schemas.microsoft.com/office/drawing/2014/main" id="{C64511D8-EB01-446E-8D23-6956982DE5FF}"/>
                </a:ext>
              </a:extLst>
            </p:cNvPr>
            <p:cNvCxnSpPr/>
            <p:nvPr/>
          </p:nvCxnSpPr>
          <p:spPr>
            <a:xfrm>
              <a:off x="3670028" y="1176188"/>
              <a:ext cx="360342"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79" name="Straight Connector 678">
              <a:extLst>
                <a:ext uri="{FF2B5EF4-FFF2-40B4-BE49-F238E27FC236}">
                  <a16:creationId xmlns:a16="http://schemas.microsoft.com/office/drawing/2014/main" id="{7249EF28-0177-4128-8F8F-FFDAD7EE170D}"/>
                </a:ext>
              </a:extLst>
            </p:cNvPr>
            <p:cNvCxnSpPr/>
            <p:nvPr/>
          </p:nvCxnSpPr>
          <p:spPr>
            <a:xfrm>
              <a:off x="3670028" y="1255563"/>
              <a:ext cx="360342"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id="{C4DCDDE1-116F-4290-B5AE-E24F978F2215}"/>
                </a:ext>
              </a:extLst>
            </p:cNvPr>
            <p:cNvCxnSpPr/>
            <p:nvPr/>
          </p:nvCxnSpPr>
          <p:spPr>
            <a:xfrm>
              <a:off x="3670028" y="1333351"/>
              <a:ext cx="360342"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81" name="Straight Connector 680">
              <a:extLst>
                <a:ext uri="{FF2B5EF4-FFF2-40B4-BE49-F238E27FC236}">
                  <a16:creationId xmlns:a16="http://schemas.microsoft.com/office/drawing/2014/main" id="{60072802-3977-44EC-AB08-3DF268409959}"/>
                </a:ext>
              </a:extLst>
            </p:cNvPr>
            <p:cNvCxnSpPr/>
            <p:nvPr/>
          </p:nvCxnSpPr>
          <p:spPr>
            <a:xfrm>
              <a:off x="3670028" y="1411138"/>
              <a:ext cx="360342"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a16="http://schemas.microsoft.com/office/drawing/2014/main" id="{94C714DB-E992-4710-90CB-B405BE1EAF03}"/>
                </a:ext>
              </a:extLst>
            </p:cNvPr>
            <p:cNvCxnSpPr/>
            <p:nvPr/>
          </p:nvCxnSpPr>
          <p:spPr>
            <a:xfrm>
              <a:off x="3670028" y="1488926"/>
              <a:ext cx="360342"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9B44B714-FFF8-48E7-854E-552175E89928}"/>
                </a:ext>
              </a:extLst>
            </p:cNvPr>
            <p:cNvCxnSpPr/>
            <p:nvPr/>
          </p:nvCxnSpPr>
          <p:spPr>
            <a:xfrm>
              <a:off x="3670028" y="1566713"/>
              <a:ext cx="360342"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B03CD4A7-639C-449C-992F-BB1D68C2C825}"/>
                </a:ext>
              </a:extLst>
            </p:cNvPr>
            <p:cNvCxnSpPr/>
            <p:nvPr/>
          </p:nvCxnSpPr>
          <p:spPr>
            <a:xfrm>
              <a:off x="3670028" y="1644501"/>
              <a:ext cx="360342"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FD282CC5-D930-4B5F-8681-341F081DAE9E}"/>
                </a:ext>
              </a:extLst>
            </p:cNvPr>
            <p:cNvCxnSpPr/>
            <p:nvPr/>
          </p:nvCxnSpPr>
          <p:spPr>
            <a:xfrm>
              <a:off x="3673203" y="1158727"/>
              <a:ext cx="358754" cy="0"/>
            </a:xfrm>
            <a:prstGeom prst="line">
              <a:avLst/>
            </a:prstGeom>
            <a:ln w="63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DF82846F-7374-4D9B-8DD1-46EEEECEAE4A}"/>
                </a:ext>
              </a:extLst>
            </p:cNvPr>
            <p:cNvCxnSpPr/>
            <p:nvPr/>
          </p:nvCxnSpPr>
          <p:spPr>
            <a:xfrm>
              <a:off x="3673203" y="1238101"/>
              <a:ext cx="358754" cy="0"/>
            </a:xfrm>
            <a:prstGeom prst="line">
              <a:avLst/>
            </a:prstGeom>
            <a:ln w="63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209F32BC-266D-4F74-B411-4F08D9B092AC}"/>
                </a:ext>
              </a:extLst>
            </p:cNvPr>
            <p:cNvCxnSpPr/>
            <p:nvPr/>
          </p:nvCxnSpPr>
          <p:spPr>
            <a:xfrm>
              <a:off x="3673203" y="1315888"/>
              <a:ext cx="358754" cy="0"/>
            </a:xfrm>
            <a:prstGeom prst="line">
              <a:avLst/>
            </a:prstGeom>
            <a:ln w="63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D9067746-EFD3-4BDE-9004-85EB5398FAF8}"/>
                </a:ext>
              </a:extLst>
            </p:cNvPr>
            <p:cNvCxnSpPr/>
            <p:nvPr/>
          </p:nvCxnSpPr>
          <p:spPr>
            <a:xfrm>
              <a:off x="3673203" y="1393676"/>
              <a:ext cx="358754" cy="0"/>
            </a:xfrm>
            <a:prstGeom prst="line">
              <a:avLst/>
            </a:prstGeom>
            <a:ln w="63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89" name="Straight Connector 688">
              <a:extLst>
                <a:ext uri="{FF2B5EF4-FFF2-40B4-BE49-F238E27FC236}">
                  <a16:creationId xmlns:a16="http://schemas.microsoft.com/office/drawing/2014/main" id="{1DABBAD1-E673-46C0-BF88-43F90EA93F7E}"/>
                </a:ext>
              </a:extLst>
            </p:cNvPr>
            <p:cNvCxnSpPr/>
            <p:nvPr/>
          </p:nvCxnSpPr>
          <p:spPr>
            <a:xfrm>
              <a:off x="3673203" y="1471463"/>
              <a:ext cx="358754" cy="0"/>
            </a:xfrm>
            <a:prstGeom prst="line">
              <a:avLst/>
            </a:prstGeom>
            <a:ln w="63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90" name="Straight Connector 689">
              <a:extLst>
                <a:ext uri="{FF2B5EF4-FFF2-40B4-BE49-F238E27FC236}">
                  <a16:creationId xmlns:a16="http://schemas.microsoft.com/office/drawing/2014/main" id="{F3D957EC-3B7B-46F5-85ED-F9670E69F6E8}"/>
                </a:ext>
              </a:extLst>
            </p:cNvPr>
            <p:cNvCxnSpPr/>
            <p:nvPr/>
          </p:nvCxnSpPr>
          <p:spPr>
            <a:xfrm>
              <a:off x="3673203" y="1549251"/>
              <a:ext cx="358754" cy="0"/>
            </a:xfrm>
            <a:prstGeom prst="line">
              <a:avLst/>
            </a:prstGeom>
            <a:ln w="63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91" name="Straight Connector 690">
              <a:extLst>
                <a:ext uri="{FF2B5EF4-FFF2-40B4-BE49-F238E27FC236}">
                  <a16:creationId xmlns:a16="http://schemas.microsoft.com/office/drawing/2014/main" id="{CDF5FF9C-46D9-44A6-B36A-3793BE60EEF0}"/>
                </a:ext>
              </a:extLst>
            </p:cNvPr>
            <p:cNvCxnSpPr/>
            <p:nvPr/>
          </p:nvCxnSpPr>
          <p:spPr>
            <a:xfrm>
              <a:off x="3673203" y="1627038"/>
              <a:ext cx="358754" cy="0"/>
            </a:xfrm>
            <a:prstGeom prst="line">
              <a:avLst/>
            </a:prstGeom>
            <a:ln w="63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2" name="Rounded Rectangle 761">
              <a:extLst>
                <a:ext uri="{FF2B5EF4-FFF2-40B4-BE49-F238E27FC236}">
                  <a16:creationId xmlns:a16="http://schemas.microsoft.com/office/drawing/2014/main" id="{7AF6EFAF-2359-41DE-8957-49810D4518C0}"/>
                </a:ext>
              </a:extLst>
            </p:cNvPr>
            <p:cNvSpPr/>
            <p:nvPr/>
          </p:nvSpPr>
          <p:spPr>
            <a:xfrm>
              <a:off x="3346197" y="1411138"/>
              <a:ext cx="317481" cy="493712"/>
            </a:xfrm>
            <a:custGeom>
              <a:avLst/>
              <a:gdLst/>
              <a:ahLst/>
              <a:cxnLst/>
              <a:rect l="l" t="t" r="r" b="b"/>
              <a:pathLst>
                <a:path w="318107" h="494341">
                  <a:moveTo>
                    <a:pt x="0" y="0"/>
                  </a:moveTo>
                  <a:lnTo>
                    <a:pt x="318107" y="0"/>
                  </a:lnTo>
                  <a:lnTo>
                    <a:pt x="318107" y="494341"/>
                  </a:lnTo>
                  <a:lnTo>
                    <a:pt x="178032" y="494341"/>
                  </a:lnTo>
                  <a:cubicBezTo>
                    <a:pt x="79708" y="494341"/>
                    <a:pt x="0" y="420565"/>
                    <a:pt x="0" y="329557"/>
                  </a:cubicBezTo>
                  <a:close/>
                </a:path>
              </a:pathLst>
            </a:custGeom>
            <a:solidFill>
              <a:srgbClr val="5C7886"/>
            </a:solidFill>
            <a:ln w="9525" cap="rnd">
              <a:noFill/>
              <a:prstDash val="solid"/>
              <a:round/>
              <a:headEnd/>
              <a:tailEnd/>
            </a:ln>
          </p:spPr>
          <p:txBody>
            <a:bodyPr/>
            <a:lstStyle/>
            <a:p>
              <a:pPr algn="ctr" defTabSz="775290">
                <a:defRPr/>
              </a:pPr>
              <a:endParaRPr lang="en-GB" sz="1526"/>
            </a:p>
          </p:txBody>
        </p:sp>
        <p:sp>
          <p:nvSpPr>
            <p:cNvPr id="693" name="Rounded Rectangle 692">
              <a:extLst>
                <a:ext uri="{FF2B5EF4-FFF2-40B4-BE49-F238E27FC236}">
                  <a16:creationId xmlns:a16="http://schemas.microsoft.com/office/drawing/2014/main" id="{D2EA6499-3109-4FC1-A49F-20CB3C07EDD4}"/>
                </a:ext>
              </a:extLst>
            </p:cNvPr>
            <p:cNvSpPr/>
            <p:nvPr/>
          </p:nvSpPr>
          <p:spPr>
            <a:xfrm>
              <a:off x="5395540" y="1679425"/>
              <a:ext cx="568292" cy="254000"/>
            </a:xfrm>
            <a:prstGeom prst="roundRect">
              <a:avLst/>
            </a:prstGeom>
            <a:solidFill>
              <a:schemeClr val="tx1"/>
            </a:solidFill>
            <a:ln w="38100" cap="rnd">
              <a:solidFill>
                <a:srgbClr val="99AFB9"/>
              </a:solidFill>
              <a:prstDash val="solid"/>
              <a:round/>
              <a:headEnd/>
              <a:tailEnd/>
            </a:ln>
          </p:spPr>
          <p:txBody>
            <a:bodyPr/>
            <a:lstStyle/>
            <a:p>
              <a:pPr algn="ctr" defTabSz="775290">
                <a:defRPr/>
              </a:pPr>
              <a:endParaRPr lang="en-GB" sz="1526"/>
            </a:p>
          </p:txBody>
        </p:sp>
      </p:grpSp>
      <p:pic>
        <p:nvPicPr>
          <p:cNvPr id="29928" name="Picture 694">
            <a:extLst>
              <a:ext uri="{FF2B5EF4-FFF2-40B4-BE49-F238E27FC236}">
                <a16:creationId xmlns:a16="http://schemas.microsoft.com/office/drawing/2014/main" id="{2E256839-F3AE-4FE1-A568-0B4951A5D01F}"/>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90900" y="559777"/>
            <a:ext cx="756138" cy="529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 name="Group 695">
            <a:extLst>
              <a:ext uri="{FF2B5EF4-FFF2-40B4-BE49-F238E27FC236}">
                <a16:creationId xmlns:a16="http://schemas.microsoft.com/office/drawing/2014/main" id="{45674C91-14F6-479E-8F65-1CC67D79971A}"/>
              </a:ext>
            </a:extLst>
          </p:cNvPr>
          <p:cNvGrpSpPr>
            <a:grpSpLocks/>
          </p:cNvGrpSpPr>
          <p:nvPr/>
        </p:nvGrpSpPr>
        <p:grpSpPr bwMode="auto">
          <a:xfrm rot="18024001">
            <a:off x="3629758" y="684335"/>
            <a:ext cx="279888" cy="279888"/>
            <a:chOff x="4848224" y="2788443"/>
            <a:chExt cx="238134" cy="238134"/>
          </a:xfrm>
        </p:grpSpPr>
        <p:sp>
          <p:nvSpPr>
            <p:cNvPr id="697" name="Oval 696">
              <a:extLst>
                <a:ext uri="{FF2B5EF4-FFF2-40B4-BE49-F238E27FC236}">
                  <a16:creationId xmlns:a16="http://schemas.microsoft.com/office/drawing/2014/main" id="{381D90C1-3F84-4312-99D7-80930A133F51}"/>
                </a:ext>
              </a:extLst>
            </p:cNvPr>
            <p:cNvSpPr/>
            <p:nvPr/>
          </p:nvSpPr>
          <p:spPr>
            <a:xfrm>
              <a:off x="4848224" y="2788443"/>
              <a:ext cx="238134" cy="238134"/>
            </a:xfrm>
            <a:prstGeom prst="ellipse">
              <a:avLst/>
            </a:prstGeom>
            <a:noFill/>
            <a:ln w="9525" cap="rnd">
              <a:noFill/>
              <a:prstDash val="solid"/>
              <a:round/>
              <a:headEnd/>
              <a:tailEnd/>
            </a:ln>
          </p:spPr>
          <p:txBody>
            <a:bodyPr/>
            <a:lstStyle/>
            <a:p>
              <a:pPr algn="ctr" defTabSz="775290">
                <a:defRPr/>
              </a:pPr>
              <a:endParaRPr lang="en-GB" sz="1526"/>
            </a:p>
          </p:txBody>
        </p:sp>
        <p:cxnSp>
          <p:nvCxnSpPr>
            <p:cNvPr id="698" name="Straight Connector 697">
              <a:extLst>
                <a:ext uri="{FF2B5EF4-FFF2-40B4-BE49-F238E27FC236}">
                  <a16:creationId xmlns:a16="http://schemas.microsoft.com/office/drawing/2014/main" id="{3CA9ED95-1FC8-4E5A-87B1-7BA5C4AF10CE}"/>
                </a:ext>
              </a:extLst>
            </p:cNvPr>
            <p:cNvCxnSpPr>
              <a:stCxn id="697" idx="0"/>
            </p:cNvCxnSpPr>
            <p:nvPr/>
          </p:nvCxnSpPr>
          <p:spPr>
            <a:xfrm>
              <a:off x="4967325" y="2787954"/>
              <a:ext cx="0" cy="12343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a:extLst>
                <a:ext uri="{FF2B5EF4-FFF2-40B4-BE49-F238E27FC236}">
                  <a16:creationId xmlns:a16="http://schemas.microsoft.com/office/drawing/2014/main" id="{6043201A-B34C-4908-B782-AEB27CFF3E1D}"/>
                </a:ext>
              </a:extLst>
            </p:cNvPr>
            <p:cNvCxnSpPr>
              <a:endCxn id="697" idx="6"/>
            </p:cNvCxnSpPr>
            <p:nvPr/>
          </p:nvCxnSpPr>
          <p:spPr>
            <a:xfrm>
              <a:off x="4970212" y="2905021"/>
              <a:ext cx="118443" cy="0"/>
            </a:xfrm>
            <a:prstGeom prst="line">
              <a:avLst/>
            </a:prstGeom>
            <a:ln w="6350">
              <a:noFill/>
            </a:ln>
          </p:spPr>
          <p:style>
            <a:lnRef idx="1">
              <a:schemeClr val="accent1"/>
            </a:lnRef>
            <a:fillRef idx="0">
              <a:schemeClr val="accent1"/>
            </a:fillRef>
            <a:effectRef idx="0">
              <a:schemeClr val="accent1"/>
            </a:effectRef>
            <a:fontRef idx="minor">
              <a:schemeClr val="tx1"/>
            </a:fontRef>
          </p:style>
        </p:cxnSp>
      </p:grpSp>
      <p:pic>
        <p:nvPicPr>
          <p:cNvPr id="700" name="Picture 699">
            <a:extLst>
              <a:ext uri="{FF2B5EF4-FFF2-40B4-BE49-F238E27FC236}">
                <a16:creationId xmlns:a16="http://schemas.microsoft.com/office/drawing/2014/main" id="{ECBED1F0-944B-4DCD-93E4-CD51DE187414}"/>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218843" y="677008"/>
            <a:ext cx="276957" cy="27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1" name="Picture 700">
            <a:extLst>
              <a:ext uri="{FF2B5EF4-FFF2-40B4-BE49-F238E27FC236}">
                <a16:creationId xmlns:a16="http://schemas.microsoft.com/office/drawing/2014/main" id="{6374EFEC-1DAA-406A-8AD1-7C76F041FE3B}"/>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49715" y="1085851"/>
            <a:ext cx="265235" cy="26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32" name="Picture 701">
            <a:extLst>
              <a:ext uri="{FF2B5EF4-FFF2-40B4-BE49-F238E27FC236}">
                <a16:creationId xmlns:a16="http://schemas.microsoft.com/office/drawing/2014/main" id="{B6487439-A96C-43E3-BE94-B9DFE1017835}"/>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1880089"/>
            <a:ext cx="90560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33" name="Picture 702">
            <a:extLst>
              <a:ext uri="{FF2B5EF4-FFF2-40B4-BE49-F238E27FC236}">
                <a16:creationId xmlns:a16="http://schemas.microsoft.com/office/drawing/2014/main" id="{EBAD757F-1609-438E-A3D4-0F7EA661F48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266235" y="1880089"/>
            <a:ext cx="90560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1716">
            <a:extLst>
              <a:ext uri="{FF2B5EF4-FFF2-40B4-BE49-F238E27FC236}">
                <a16:creationId xmlns:a16="http://schemas.microsoft.com/office/drawing/2014/main" id="{00CAA90D-185D-4E12-9AD6-51A15259CCE8}"/>
              </a:ext>
            </a:extLst>
          </p:cNvPr>
          <p:cNvSpPr>
            <a:spLocks/>
          </p:cNvSpPr>
          <p:nvPr/>
        </p:nvSpPr>
        <p:spPr bwMode="auto">
          <a:xfrm>
            <a:off x="5369170" y="4009293"/>
            <a:ext cx="307731" cy="191966"/>
          </a:xfrm>
          <a:custGeom>
            <a:avLst/>
            <a:gdLst>
              <a:gd name="T0" fmla="*/ 34 w 126"/>
              <a:gd name="T1" fmla="*/ 0 h 79"/>
              <a:gd name="T2" fmla="*/ 0 w 126"/>
              <a:gd name="T3" fmla="*/ 0 h 79"/>
              <a:gd name="T4" fmla="*/ 0 w 126"/>
              <a:gd name="T5" fmla="*/ 79 h 79"/>
              <a:gd name="T6" fmla="*/ 126 w 126"/>
              <a:gd name="T7" fmla="*/ 79 h 79"/>
              <a:gd name="T8" fmla="*/ 34 w 126"/>
              <a:gd name="T9" fmla="*/ 0 h 79"/>
            </a:gdLst>
            <a:ahLst/>
            <a:cxnLst>
              <a:cxn ang="0">
                <a:pos x="T0" y="T1"/>
              </a:cxn>
              <a:cxn ang="0">
                <a:pos x="T2" y="T3"/>
              </a:cxn>
              <a:cxn ang="0">
                <a:pos x="T4" y="T5"/>
              </a:cxn>
              <a:cxn ang="0">
                <a:pos x="T6" y="T7"/>
              </a:cxn>
              <a:cxn ang="0">
                <a:pos x="T8" y="T9"/>
              </a:cxn>
            </a:cxnLst>
            <a:rect l="0" t="0" r="r" b="b"/>
            <a:pathLst>
              <a:path w="126" h="79">
                <a:moveTo>
                  <a:pt x="34" y="0"/>
                </a:moveTo>
                <a:cubicBezTo>
                  <a:pt x="0" y="0"/>
                  <a:pt x="0" y="0"/>
                  <a:pt x="0" y="0"/>
                </a:cubicBezTo>
                <a:cubicBezTo>
                  <a:pt x="0" y="79"/>
                  <a:pt x="0" y="79"/>
                  <a:pt x="0" y="79"/>
                </a:cubicBezTo>
                <a:cubicBezTo>
                  <a:pt x="126" y="79"/>
                  <a:pt x="126" y="79"/>
                  <a:pt x="126" y="79"/>
                </a:cubicBezTo>
                <a:cubicBezTo>
                  <a:pt x="119" y="34"/>
                  <a:pt x="81" y="0"/>
                  <a:pt x="34" y="0"/>
                </a:cubicBezTo>
              </a:path>
            </a:pathLst>
          </a:custGeom>
          <a:solidFill>
            <a:srgbClr val="333636"/>
          </a:solidFill>
          <a:ln w="9525">
            <a:noFill/>
            <a:round/>
            <a:headEnd/>
            <a:tailEnd/>
          </a:ln>
        </p:spPr>
        <p:txBody>
          <a:bodyPr/>
          <a:lstStyle/>
          <a:p>
            <a:pPr defTabSz="775290">
              <a:defRPr/>
            </a:pPr>
            <a:endParaRPr lang="en-GB" sz="1526"/>
          </a:p>
        </p:txBody>
      </p:sp>
      <p:sp>
        <p:nvSpPr>
          <p:cNvPr id="20" name="Rectangle 19">
            <a:extLst>
              <a:ext uri="{FF2B5EF4-FFF2-40B4-BE49-F238E27FC236}">
                <a16:creationId xmlns:a16="http://schemas.microsoft.com/office/drawing/2014/main" id="{F8AAB228-81B0-4803-9779-783BC995B42F}"/>
              </a:ext>
            </a:extLst>
          </p:cNvPr>
          <p:cNvSpPr/>
          <p:nvPr/>
        </p:nvSpPr>
        <p:spPr>
          <a:xfrm>
            <a:off x="-11723" y="235927"/>
            <a:ext cx="9138138" cy="6330462"/>
          </a:xfrm>
          <a:prstGeom prst="rect">
            <a:avLst/>
          </a:prstGeom>
          <a:solidFill>
            <a:srgbClr val="FFFFFF">
              <a:alpha val="50196"/>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dirty="0"/>
          </a:p>
        </p:txBody>
      </p:sp>
      <p:sp>
        <p:nvSpPr>
          <p:cNvPr id="29936" name="Title 320">
            <a:extLst>
              <a:ext uri="{FF2B5EF4-FFF2-40B4-BE49-F238E27FC236}">
                <a16:creationId xmlns:a16="http://schemas.microsoft.com/office/drawing/2014/main" id="{ACCEB18D-EBDF-471C-ACBD-65B5B5D25D6A}"/>
              </a:ext>
            </a:extLst>
          </p:cNvPr>
          <p:cNvSpPr>
            <a:spLocks noGrp="1"/>
          </p:cNvSpPr>
          <p:nvPr>
            <p:ph type="title"/>
          </p:nvPr>
        </p:nvSpPr>
        <p:spPr>
          <a:xfrm>
            <a:off x="260839" y="594947"/>
            <a:ext cx="8622323" cy="278423"/>
          </a:xfrm>
        </p:spPr>
        <p:txBody>
          <a:bodyPr>
            <a:normAutofit fontScale="90000"/>
          </a:bodyPr>
          <a:lstStyle/>
          <a:p>
            <a:pPr eaLnBrk="1" hangingPunct="1"/>
            <a:r>
              <a:rPr lang="en-GB" altLang="en-US"/>
              <a:t>Contribution </a:t>
            </a:r>
            <a:br>
              <a:rPr lang="en-GB" altLang="en-US"/>
            </a:br>
            <a:r>
              <a:rPr lang="en-GB" altLang="en-US"/>
              <a:t>Processing</a:t>
            </a:r>
          </a:p>
        </p:txBody>
      </p:sp>
      <p:grpSp>
        <p:nvGrpSpPr>
          <p:cNvPr id="718" name="Group 717">
            <a:extLst>
              <a:ext uri="{FF2B5EF4-FFF2-40B4-BE49-F238E27FC236}">
                <a16:creationId xmlns:a16="http://schemas.microsoft.com/office/drawing/2014/main" id="{9DF4F502-6859-4DAD-9EFB-7701E862B64F}"/>
              </a:ext>
            </a:extLst>
          </p:cNvPr>
          <p:cNvGrpSpPr>
            <a:grpSpLocks/>
          </p:cNvGrpSpPr>
          <p:nvPr/>
        </p:nvGrpSpPr>
        <p:grpSpPr bwMode="auto">
          <a:xfrm rot="1679536">
            <a:off x="-5583115" y="-748812"/>
            <a:ext cx="5229957" cy="3417278"/>
            <a:chOff x="3220801" y="3178832"/>
            <a:chExt cx="5665279" cy="3701793"/>
          </a:xfrm>
        </p:grpSpPr>
        <p:grpSp>
          <p:nvGrpSpPr>
            <p:cNvPr id="29944" name="Group 718">
              <a:extLst>
                <a:ext uri="{FF2B5EF4-FFF2-40B4-BE49-F238E27FC236}">
                  <a16:creationId xmlns:a16="http://schemas.microsoft.com/office/drawing/2014/main" id="{4D7D909B-BBEB-4001-B9C7-70064492C892}"/>
                </a:ext>
              </a:extLst>
            </p:cNvPr>
            <p:cNvGrpSpPr>
              <a:grpSpLocks/>
            </p:cNvGrpSpPr>
            <p:nvPr/>
          </p:nvGrpSpPr>
          <p:grpSpPr bwMode="auto">
            <a:xfrm>
              <a:off x="6073729" y="3178832"/>
              <a:ext cx="2812351" cy="3701793"/>
              <a:chOff x="3186113" y="1101725"/>
              <a:chExt cx="3533775" cy="4651376"/>
            </a:xfrm>
          </p:grpSpPr>
          <p:sp>
            <p:nvSpPr>
              <p:cNvPr id="721" name="Rectangle 6">
                <a:extLst>
                  <a:ext uri="{FF2B5EF4-FFF2-40B4-BE49-F238E27FC236}">
                    <a16:creationId xmlns:a16="http://schemas.microsoft.com/office/drawing/2014/main" id="{DF22EAE1-1E4A-4A2E-BB7F-E2DD7B91B72E}"/>
                  </a:ext>
                </a:extLst>
              </p:cNvPr>
              <p:cNvSpPr>
                <a:spLocks noChangeArrowheads="1"/>
              </p:cNvSpPr>
              <p:nvPr/>
            </p:nvSpPr>
            <p:spPr bwMode="auto">
              <a:xfrm>
                <a:off x="3173224" y="3197476"/>
                <a:ext cx="849677" cy="1982619"/>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775290">
                  <a:defRPr/>
                </a:pPr>
                <a:endParaRPr lang="en-GB" sz="1526"/>
              </a:p>
            </p:txBody>
          </p:sp>
          <p:sp>
            <p:nvSpPr>
              <p:cNvPr id="722" name="Oval 7">
                <a:extLst>
                  <a:ext uri="{FF2B5EF4-FFF2-40B4-BE49-F238E27FC236}">
                    <a16:creationId xmlns:a16="http://schemas.microsoft.com/office/drawing/2014/main" id="{9541AF0F-5318-4F60-A440-B8CE3EDB9D6A}"/>
                  </a:ext>
                </a:extLst>
              </p:cNvPr>
              <p:cNvSpPr>
                <a:spLocks noChangeArrowheads="1"/>
              </p:cNvSpPr>
              <p:nvPr/>
            </p:nvSpPr>
            <p:spPr bwMode="auto">
              <a:xfrm>
                <a:off x="3478067" y="4637445"/>
                <a:ext cx="233361" cy="23336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723" name="Freeform 8">
                <a:extLst>
                  <a:ext uri="{FF2B5EF4-FFF2-40B4-BE49-F238E27FC236}">
                    <a16:creationId xmlns:a16="http://schemas.microsoft.com/office/drawing/2014/main" id="{0091BB89-5CCF-4E1B-B701-E6AAD002A747}"/>
                  </a:ext>
                </a:extLst>
              </p:cNvPr>
              <p:cNvSpPr>
                <a:spLocks/>
              </p:cNvSpPr>
              <p:nvPr/>
            </p:nvSpPr>
            <p:spPr bwMode="auto">
              <a:xfrm>
                <a:off x="4341729" y="2921907"/>
                <a:ext cx="1412139" cy="2124234"/>
              </a:xfrm>
              <a:custGeom>
                <a:avLst/>
                <a:gdLst>
                  <a:gd name="T0" fmla="*/ 366 w 371"/>
                  <a:gd name="T1" fmla="*/ 104 h 557"/>
                  <a:gd name="T2" fmla="*/ 350 w 371"/>
                  <a:gd name="T3" fmla="*/ 78 h 557"/>
                  <a:gd name="T4" fmla="*/ 293 w 371"/>
                  <a:gd name="T5" fmla="*/ 20 h 557"/>
                  <a:gd name="T6" fmla="*/ 274 w 371"/>
                  <a:gd name="T7" fmla="*/ 7 h 557"/>
                  <a:gd name="T8" fmla="*/ 254 w 371"/>
                  <a:gd name="T9" fmla="*/ 1 h 557"/>
                  <a:gd name="T10" fmla="*/ 244 w 371"/>
                  <a:gd name="T11" fmla="*/ 1 h 557"/>
                  <a:gd name="T12" fmla="*/ 209 w 371"/>
                  <a:gd name="T13" fmla="*/ 9 h 557"/>
                  <a:gd name="T14" fmla="*/ 50 w 371"/>
                  <a:gd name="T15" fmla="*/ 101 h 557"/>
                  <a:gd name="T16" fmla="*/ 10 w 371"/>
                  <a:gd name="T17" fmla="*/ 101 h 557"/>
                  <a:gd name="T18" fmla="*/ 0 w 371"/>
                  <a:gd name="T19" fmla="*/ 111 h 557"/>
                  <a:gd name="T20" fmla="*/ 0 w 371"/>
                  <a:gd name="T21" fmla="*/ 490 h 557"/>
                  <a:gd name="T22" fmla="*/ 10 w 371"/>
                  <a:gd name="T23" fmla="*/ 500 h 557"/>
                  <a:gd name="T24" fmla="*/ 37 w 371"/>
                  <a:gd name="T25" fmla="*/ 500 h 557"/>
                  <a:gd name="T26" fmla="*/ 120 w 371"/>
                  <a:gd name="T27" fmla="*/ 555 h 557"/>
                  <a:gd name="T28" fmla="*/ 125 w 371"/>
                  <a:gd name="T29" fmla="*/ 557 h 557"/>
                  <a:gd name="T30" fmla="*/ 254 w 371"/>
                  <a:gd name="T31" fmla="*/ 557 h 557"/>
                  <a:gd name="T32" fmla="*/ 254 w 371"/>
                  <a:gd name="T33" fmla="*/ 537 h 557"/>
                  <a:gd name="T34" fmla="*/ 254 w 371"/>
                  <a:gd name="T35" fmla="*/ 169 h 557"/>
                  <a:gd name="T36" fmla="*/ 257 w 371"/>
                  <a:gd name="T37" fmla="*/ 172 h 557"/>
                  <a:gd name="T38" fmla="*/ 274 w 371"/>
                  <a:gd name="T39" fmla="*/ 184 h 557"/>
                  <a:gd name="T40" fmla="*/ 305 w 371"/>
                  <a:gd name="T41" fmla="*/ 191 h 557"/>
                  <a:gd name="T42" fmla="*/ 349 w 371"/>
                  <a:gd name="T43" fmla="*/ 172 h 557"/>
                  <a:gd name="T44" fmla="*/ 350 w 371"/>
                  <a:gd name="T45" fmla="*/ 171 h 557"/>
                  <a:gd name="T46" fmla="*/ 367 w 371"/>
                  <a:gd name="T47" fmla="*/ 143 h 557"/>
                  <a:gd name="T48" fmla="*/ 368 w 371"/>
                  <a:gd name="T49" fmla="*/ 140 h 557"/>
                  <a:gd name="T50" fmla="*/ 366 w 371"/>
                  <a:gd name="T51" fmla="*/ 10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1" h="557">
                    <a:moveTo>
                      <a:pt x="366" y="104"/>
                    </a:moveTo>
                    <a:cubicBezTo>
                      <a:pt x="363" y="94"/>
                      <a:pt x="358" y="85"/>
                      <a:pt x="350" y="78"/>
                    </a:cubicBezTo>
                    <a:cubicBezTo>
                      <a:pt x="293" y="20"/>
                      <a:pt x="293" y="20"/>
                      <a:pt x="293" y="20"/>
                    </a:cubicBezTo>
                    <a:cubicBezTo>
                      <a:pt x="287" y="14"/>
                      <a:pt x="281" y="10"/>
                      <a:pt x="274" y="7"/>
                    </a:cubicBezTo>
                    <a:cubicBezTo>
                      <a:pt x="267" y="4"/>
                      <a:pt x="261" y="2"/>
                      <a:pt x="254" y="1"/>
                    </a:cubicBezTo>
                    <a:cubicBezTo>
                      <a:pt x="250" y="1"/>
                      <a:pt x="247" y="0"/>
                      <a:pt x="244" y="1"/>
                    </a:cubicBezTo>
                    <a:cubicBezTo>
                      <a:pt x="232" y="0"/>
                      <a:pt x="220" y="3"/>
                      <a:pt x="209" y="9"/>
                    </a:cubicBezTo>
                    <a:cubicBezTo>
                      <a:pt x="50" y="101"/>
                      <a:pt x="50" y="101"/>
                      <a:pt x="50" y="101"/>
                    </a:cubicBezTo>
                    <a:cubicBezTo>
                      <a:pt x="10" y="101"/>
                      <a:pt x="10" y="101"/>
                      <a:pt x="10" y="101"/>
                    </a:cubicBezTo>
                    <a:cubicBezTo>
                      <a:pt x="4" y="101"/>
                      <a:pt x="0" y="106"/>
                      <a:pt x="0" y="111"/>
                    </a:cubicBezTo>
                    <a:cubicBezTo>
                      <a:pt x="0" y="490"/>
                      <a:pt x="0" y="490"/>
                      <a:pt x="0" y="490"/>
                    </a:cubicBezTo>
                    <a:cubicBezTo>
                      <a:pt x="0" y="496"/>
                      <a:pt x="4" y="500"/>
                      <a:pt x="10" y="500"/>
                    </a:cubicBezTo>
                    <a:cubicBezTo>
                      <a:pt x="37" y="500"/>
                      <a:pt x="37" y="500"/>
                      <a:pt x="37" y="500"/>
                    </a:cubicBezTo>
                    <a:cubicBezTo>
                      <a:pt x="120" y="555"/>
                      <a:pt x="120" y="555"/>
                      <a:pt x="120" y="555"/>
                    </a:cubicBezTo>
                    <a:cubicBezTo>
                      <a:pt x="121" y="556"/>
                      <a:pt x="123" y="557"/>
                      <a:pt x="125" y="557"/>
                    </a:cubicBezTo>
                    <a:cubicBezTo>
                      <a:pt x="254" y="557"/>
                      <a:pt x="254" y="557"/>
                      <a:pt x="254" y="557"/>
                    </a:cubicBezTo>
                    <a:cubicBezTo>
                      <a:pt x="254" y="537"/>
                      <a:pt x="254" y="537"/>
                      <a:pt x="254" y="537"/>
                    </a:cubicBezTo>
                    <a:cubicBezTo>
                      <a:pt x="254" y="169"/>
                      <a:pt x="254" y="169"/>
                      <a:pt x="254" y="169"/>
                    </a:cubicBezTo>
                    <a:cubicBezTo>
                      <a:pt x="257" y="172"/>
                      <a:pt x="257" y="172"/>
                      <a:pt x="257" y="172"/>
                    </a:cubicBezTo>
                    <a:cubicBezTo>
                      <a:pt x="262" y="177"/>
                      <a:pt x="267" y="181"/>
                      <a:pt x="274" y="184"/>
                    </a:cubicBezTo>
                    <a:cubicBezTo>
                      <a:pt x="284" y="189"/>
                      <a:pt x="294" y="191"/>
                      <a:pt x="305" y="191"/>
                    </a:cubicBezTo>
                    <a:cubicBezTo>
                      <a:pt x="321" y="190"/>
                      <a:pt x="337" y="184"/>
                      <a:pt x="349" y="172"/>
                    </a:cubicBezTo>
                    <a:cubicBezTo>
                      <a:pt x="350" y="172"/>
                      <a:pt x="350" y="172"/>
                      <a:pt x="350" y="171"/>
                    </a:cubicBezTo>
                    <a:cubicBezTo>
                      <a:pt x="358" y="164"/>
                      <a:pt x="364" y="154"/>
                      <a:pt x="367" y="143"/>
                    </a:cubicBezTo>
                    <a:cubicBezTo>
                      <a:pt x="367" y="142"/>
                      <a:pt x="367" y="141"/>
                      <a:pt x="368" y="140"/>
                    </a:cubicBezTo>
                    <a:cubicBezTo>
                      <a:pt x="371" y="128"/>
                      <a:pt x="370" y="116"/>
                      <a:pt x="366" y="104"/>
                    </a:cubicBezTo>
                    <a:close/>
                  </a:path>
                </a:pathLst>
              </a:custGeom>
              <a:solidFill>
                <a:srgbClr val="FFCD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724" name="Freeform 9">
                <a:extLst>
                  <a:ext uri="{FF2B5EF4-FFF2-40B4-BE49-F238E27FC236}">
                    <a16:creationId xmlns:a16="http://schemas.microsoft.com/office/drawing/2014/main" id="{83B1ADDA-EEB5-4C73-A5CE-C46F9817DD81}"/>
                  </a:ext>
                </a:extLst>
              </p:cNvPr>
              <p:cNvSpPr>
                <a:spLocks/>
              </p:cNvSpPr>
              <p:nvPr/>
            </p:nvSpPr>
            <p:spPr bwMode="auto">
              <a:xfrm>
                <a:off x="4911843" y="1096477"/>
                <a:ext cx="1571703" cy="2219975"/>
              </a:xfrm>
              <a:custGeom>
                <a:avLst/>
                <a:gdLst>
                  <a:gd name="T0" fmla="*/ 409 w 412"/>
                  <a:gd name="T1" fmla="*/ 108 h 583"/>
                  <a:gd name="T2" fmla="*/ 306 w 412"/>
                  <a:gd name="T3" fmla="*/ 4 h 583"/>
                  <a:gd name="T4" fmla="*/ 295 w 412"/>
                  <a:gd name="T5" fmla="*/ 2 h 583"/>
                  <a:gd name="T6" fmla="*/ 289 w 412"/>
                  <a:gd name="T7" fmla="*/ 11 h 583"/>
                  <a:gd name="T8" fmla="*/ 289 w 412"/>
                  <a:gd name="T9" fmla="*/ 186 h 583"/>
                  <a:gd name="T10" fmla="*/ 124 w 412"/>
                  <a:gd name="T11" fmla="*/ 186 h 583"/>
                  <a:gd name="T12" fmla="*/ 124 w 412"/>
                  <a:gd name="T13" fmla="*/ 11 h 583"/>
                  <a:gd name="T14" fmla="*/ 117 w 412"/>
                  <a:gd name="T15" fmla="*/ 2 h 583"/>
                  <a:gd name="T16" fmla="*/ 106 w 412"/>
                  <a:gd name="T17" fmla="*/ 4 h 583"/>
                  <a:gd name="T18" fmla="*/ 3 w 412"/>
                  <a:gd name="T19" fmla="*/ 108 h 583"/>
                  <a:gd name="T20" fmla="*/ 0 w 412"/>
                  <a:gd name="T21" fmla="*/ 115 h 583"/>
                  <a:gd name="T22" fmla="*/ 0 w 412"/>
                  <a:gd name="T23" fmla="*/ 288 h 583"/>
                  <a:gd name="T24" fmla="*/ 3 w 412"/>
                  <a:gd name="T25" fmla="*/ 295 h 583"/>
                  <a:gd name="T26" fmla="*/ 104 w 412"/>
                  <a:gd name="T27" fmla="*/ 395 h 583"/>
                  <a:gd name="T28" fmla="*/ 104 w 412"/>
                  <a:gd name="T29" fmla="*/ 480 h 583"/>
                  <a:gd name="T30" fmla="*/ 124 w 412"/>
                  <a:gd name="T31" fmla="*/ 486 h 583"/>
                  <a:gd name="T32" fmla="*/ 143 w 412"/>
                  <a:gd name="T33" fmla="*/ 499 h 583"/>
                  <a:gd name="T34" fmla="*/ 200 w 412"/>
                  <a:gd name="T35" fmla="*/ 557 h 583"/>
                  <a:gd name="T36" fmla="*/ 216 w 412"/>
                  <a:gd name="T37" fmla="*/ 583 h 583"/>
                  <a:gd name="T38" fmla="*/ 263 w 412"/>
                  <a:gd name="T39" fmla="*/ 565 h 583"/>
                  <a:gd name="T40" fmla="*/ 289 w 412"/>
                  <a:gd name="T41" fmla="*/ 565 h 583"/>
                  <a:gd name="T42" fmla="*/ 309 w 412"/>
                  <a:gd name="T43" fmla="*/ 565 h 583"/>
                  <a:gd name="T44" fmla="*/ 309 w 412"/>
                  <a:gd name="T45" fmla="*/ 395 h 583"/>
                  <a:gd name="T46" fmla="*/ 409 w 412"/>
                  <a:gd name="T47" fmla="*/ 295 h 583"/>
                  <a:gd name="T48" fmla="*/ 412 w 412"/>
                  <a:gd name="T49" fmla="*/ 288 h 583"/>
                  <a:gd name="T50" fmla="*/ 412 w 412"/>
                  <a:gd name="T51" fmla="*/ 115 h 583"/>
                  <a:gd name="T52" fmla="*/ 409 w 412"/>
                  <a:gd name="T53" fmla="*/ 108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2" h="583">
                    <a:moveTo>
                      <a:pt x="409" y="108"/>
                    </a:moveTo>
                    <a:cubicBezTo>
                      <a:pt x="306" y="4"/>
                      <a:pt x="306" y="4"/>
                      <a:pt x="306" y="4"/>
                    </a:cubicBezTo>
                    <a:cubicBezTo>
                      <a:pt x="303" y="1"/>
                      <a:pt x="299" y="0"/>
                      <a:pt x="295" y="2"/>
                    </a:cubicBezTo>
                    <a:cubicBezTo>
                      <a:pt x="291" y="3"/>
                      <a:pt x="289" y="7"/>
                      <a:pt x="289" y="11"/>
                    </a:cubicBezTo>
                    <a:cubicBezTo>
                      <a:pt x="289" y="186"/>
                      <a:pt x="289" y="186"/>
                      <a:pt x="289" y="186"/>
                    </a:cubicBezTo>
                    <a:cubicBezTo>
                      <a:pt x="124" y="186"/>
                      <a:pt x="124" y="186"/>
                      <a:pt x="124" y="186"/>
                    </a:cubicBezTo>
                    <a:cubicBezTo>
                      <a:pt x="124" y="11"/>
                      <a:pt x="124" y="11"/>
                      <a:pt x="124" y="11"/>
                    </a:cubicBezTo>
                    <a:cubicBezTo>
                      <a:pt x="124" y="7"/>
                      <a:pt x="121" y="3"/>
                      <a:pt x="117" y="2"/>
                    </a:cubicBezTo>
                    <a:cubicBezTo>
                      <a:pt x="114" y="0"/>
                      <a:pt x="109" y="1"/>
                      <a:pt x="106" y="4"/>
                    </a:cubicBezTo>
                    <a:cubicBezTo>
                      <a:pt x="3" y="108"/>
                      <a:pt x="3" y="108"/>
                      <a:pt x="3" y="108"/>
                    </a:cubicBezTo>
                    <a:cubicBezTo>
                      <a:pt x="1" y="109"/>
                      <a:pt x="0" y="112"/>
                      <a:pt x="0" y="115"/>
                    </a:cubicBezTo>
                    <a:cubicBezTo>
                      <a:pt x="0" y="288"/>
                      <a:pt x="0" y="288"/>
                      <a:pt x="0" y="288"/>
                    </a:cubicBezTo>
                    <a:cubicBezTo>
                      <a:pt x="0" y="290"/>
                      <a:pt x="1" y="293"/>
                      <a:pt x="3" y="295"/>
                    </a:cubicBezTo>
                    <a:cubicBezTo>
                      <a:pt x="104" y="395"/>
                      <a:pt x="104" y="395"/>
                      <a:pt x="104" y="395"/>
                    </a:cubicBezTo>
                    <a:cubicBezTo>
                      <a:pt x="104" y="480"/>
                      <a:pt x="104" y="480"/>
                      <a:pt x="104" y="480"/>
                    </a:cubicBezTo>
                    <a:cubicBezTo>
                      <a:pt x="111" y="481"/>
                      <a:pt x="117" y="483"/>
                      <a:pt x="124" y="486"/>
                    </a:cubicBezTo>
                    <a:cubicBezTo>
                      <a:pt x="131" y="489"/>
                      <a:pt x="137" y="493"/>
                      <a:pt x="143" y="499"/>
                    </a:cubicBezTo>
                    <a:cubicBezTo>
                      <a:pt x="200" y="557"/>
                      <a:pt x="200" y="557"/>
                      <a:pt x="200" y="557"/>
                    </a:cubicBezTo>
                    <a:cubicBezTo>
                      <a:pt x="208" y="564"/>
                      <a:pt x="213" y="573"/>
                      <a:pt x="216" y="583"/>
                    </a:cubicBezTo>
                    <a:cubicBezTo>
                      <a:pt x="228" y="572"/>
                      <a:pt x="245" y="565"/>
                      <a:pt x="263" y="565"/>
                    </a:cubicBezTo>
                    <a:cubicBezTo>
                      <a:pt x="289" y="565"/>
                      <a:pt x="289" y="565"/>
                      <a:pt x="289" y="565"/>
                    </a:cubicBezTo>
                    <a:cubicBezTo>
                      <a:pt x="309" y="565"/>
                      <a:pt x="309" y="565"/>
                      <a:pt x="309" y="565"/>
                    </a:cubicBezTo>
                    <a:cubicBezTo>
                      <a:pt x="309" y="395"/>
                      <a:pt x="309" y="395"/>
                      <a:pt x="309" y="395"/>
                    </a:cubicBezTo>
                    <a:cubicBezTo>
                      <a:pt x="409" y="295"/>
                      <a:pt x="409" y="295"/>
                      <a:pt x="409" y="295"/>
                    </a:cubicBezTo>
                    <a:cubicBezTo>
                      <a:pt x="411" y="293"/>
                      <a:pt x="412" y="290"/>
                      <a:pt x="412" y="288"/>
                    </a:cubicBezTo>
                    <a:cubicBezTo>
                      <a:pt x="412" y="115"/>
                      <a:pt x="412" y="115"/>
                      <a:pt x="412" y="115"/>
                    </a:cubicBezTo>
                    <a:cubicBezTo>
                      <a:pt x="412" y="112"/>
                      <a:pt x="411" y="109"/>
                      <a:pt x="409" y="108"/>
                    </a:cubicBezTo>
                    <a:close/>
                  </a:path>
                </a:pathLst>
              </a:custGeom>
              <a:solidFill>
                <a:srgbClr val="666666"/>
              </a:solidFill>
              <a:ln w="15875" cap="flat">
                <a:solidFill>
                  <a:srgbClr val="FFFFFF"/>
                </a:solidFill>
                <a:prstDash val="solid"/>
                <a:miter lim="800000"/>
                <a:headEnd/>
                <a:tailEnd/>
              </a:ln>
            </p:spPr>
            <p:txBody>
              <a:bodyPr/>
              <a:lstStyle/>
              <a:p>
                <a:pPr defTabSz="775290">
                  <a:defRPr/>
                </a:pPr>
                <a:endParaRPr lang="en-GB" sz="1526"/>
              </a:p>
            </p:txBody>
          </p:sp>
          <p:sp>
            <p:nvSpPr>
              <p:cNvPr id="725" name="Freeform 10">
                <a:extLst>
                  <a:ext uri="{FF2B5EF4-FFF2-40B4-BE49-F238E27FC236}">
                    <a16:creationId xmlns:a16="http://schemas.microsoft.com/office/drawing/2014/main" id="{56EAB83D-4644-4C4C-866B-875202E83AFE}"/>
                  </a:ext>
                </a:extLst>
              </p:cNvPr>
              <p:cNvSpPr>
                <a:spLocks/>
              </p:cNvSpPr>
              <p:nvPr/>
            </p:nvSpPr>
            <p:spPr bwMode="auto">
              <a:xfrm>
                <a:off x="5585625" y="3252671"/>
                <a:ext cx="1124924" cy="1795127"/>
              </a:xfrm>
              <a:custGeom>
                <a:avLst/>
                <a:gdLst>
                  <a:gd name="T0" fmla="*/ 295 w 295"/>
                  <a:gd name="T1" fmla="*/ 179 h 471"/>
                  <a:gd name="T2" fmla="*/ 252 w 295"/>
                  <a:gd name="T3" fmla="*/ 117 h 471"/>
                  <a:gd name="T4" fmla="*/ 275 w 295"/>
                  <a:gd name="T5" fmla="*/ 66 h 471"/>
                  <a:gd name="T6" fmla="*/ 209 w 295"/>
                  <a:gd name="T7" fmla="*/ 0 h 471"/>
                  <a:gd name="T8" fmla="*/ 133 w 295"/>
                  <a:gd name="T9" fmla="*/ 0 h 471"/>
                  <a:gd name="T10" fmla="*/ 113 w 295"/>
                  <a:gd name="T11" fmla="*/ 0 h 471"/>
                  <a:gd name="T12" fmla="*/ 87 w 295"/>
                  <a:gd name="T13" fmla="*/ 0 h 471"/>
                  <a:gd name="T14" fmla="*/ 40 w 295"/>
                  <a:gd name="T15" fmla="*/ 18 h 471"/>
                  <a:gd name="T16" fmla="*/ 42 w 295"/>
                  <a:gd name="T17" fmla="*/ 54 h 471"/>
                  <a:gd name="T18" fmla="*/ 41 w 295"/>
                  <a:gd name="T19" fmla="*/ 57 h 471"/>
                  <a:gd name="T20" fmla="*/ 24 w 295"/>
                  <a:gd name="T21" fmla="*/ 85 h 471"/>
                  <a:gd name="T22" fmla="*/ 23 w 295"/>
                  <a:gd name="T23" fmla="*/ 86 h 471"/>
                  <a:gd name="T24" fmla="*/ 43 w 295"/>
                  <a:gd name="T25" fmla="*/ 117 h 471"/>
                  <a:gd name="T26" fmla="*/ 0 w 295"/>
                  <a:gd name="T27" fmla="*/ 179 h 471"/>
                  <a:gd name="T28" fmla="*/ 43 w 295"/>
                  <a:gd name="T29" fmla="*/ 241 h 471"/>
                  <a:gd name="T30" fmla="*/ 20 w 295"/>
                  <a:gd name="T31" fmla="*/ 292 h 471"/>
                  <a:gd name="T32" fmla="*/ 52 w 295"/>
                  <a:gd name="T33" fmla="*/ 348 h 471"/>
                  <a:gd name="T34" fmla="*/ 20 w 295"/>
                  <a:gd name="T35" fmla="*/ 404 h 471"/>
                  <a:gd name="T36" fmla="*/ 87 w 295"/>
                  <a:gd name="T37" fmla="*/ 471 h 471"/>
                  <a:gd name="T38" fmla="*/ 113 w 295"/>
                  <a:gd name="T39" fmla="*/ 471 h 471"/>
                  <a:gd name="T40" fmla="*/ 133 w 295"/>
                  <a:gd name="T41" fmla="*/ 471 h 471"/>
                  <a:gd name="T42" fmla="*/ 168 w 295"/>
                  <a:gd name="T43" fmla="*/ 471 h 471"/>
                  <a:gd name="T44" fmla="*/ 235 w 295"/>
                  <a:gd name="T45" fmla="*/ 404 h 471"/>
                  <a:gd name="T46" fmla="*/ 215 w 295"/>
                  <a:gd name="T47" fmla="*/ 358 h 471"/>
                  <a:gd name="T48" fmla="*/ 275 w 295"/>
                  <a:gd name="T49" fmla="*/ 292 h 471"/>
                  <a:gd name="T50" fmla="*/ 252 w 295"/>
                  <a:gd name="T51" fmla="*/ 241 h 471"/>
                  <a:gd name="T52" fmla="*/ 295 w 295"/>
                  <a:gd name="T53" fmla="*/ 17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471">
                    <a:moveTo>
                      <a:pt x="295" y="179"/>
                    </a:moveTo>
                    <a:cubicBezTo>
                      <a:pt x="295" y="150"/>
                      <a:pt x="277" y="126"/>
                      <a:pt x="252" y="117"/>
                    </a:cubicBezTo>
                    <a:cubicBezTo>
                      <a:pt x="266" y="104"/>
                      <a:pt x="275" y="86"/>
                      <a:pt x="275" y="66"/>
                    </a:cubicBezTo>
                    <a:cubicBezTo>
                      <a:pt x="275" y="29"/>
                      <a:pt x="245" y="0"/>
                      <a:pt x="209" y="0"/>
                    </a:cubicBezTo>
                    <a:cubicBezTo>
                      <a:pt x="133" y="0"/>
                      <a:pt x="133" y="0"/>
                      <a:pt x="133" y="0"/>
                    </a:cubicBezTo>
                    <a:cubicBezTo>
                      <a:pt x="113" y="0"/>
                      <a:pt x="113" y="0"/>
                      <a:pt x="113" y="0"/>
                    </a:cubicBezTo>
                    <a:cubicBezTo>
                      <a:pt x="87" y="0"/>
                      <a:pt x="87" y="0"/>
                      <a:pt x="87" y="0"/>
                    </a:cubicBezTo>
                    <a:cubicBezTo>
                      <a:pt x="69" y="0"/>
                      <a:pt x="52" y="7"/>
                      <a:pt x="40" y="18"/>
                    </a:cubicBezTo>
                    <a:cubicBezTo>
                      <a:pt x="44" y="30"/>
                      <a:pt x="45" y="42"/>
                      <a:pt x="42" y="54"/>
                    </a:cubicBezTo>
                    <a:cubicBezTo>
                      <a:pt x="41" y="55"/>
                      <a:pt x="41" y="56"/>
                      <a:pt x="41" y="57"/>
                    </a:cubicBezTo>
                    <a:cubicBezTo>
                      <a:pt x="38" y="68"/>
                      <a:pt x="32" y="78"/>
                      <a:pt x="24" y="85"/>
                    </a:cubicBezTo>
                    <a:cubicBezTo>
                      <a:pt x="24" y="86"/>
                      <a:pt x="24" y="86"/>
                      <a:pt x="23" y="86"/>
                    </a:cubicBezTo>
                    <a:cubicBezTo>
                      <a:pt x="27" y="98"/>
                      <a:pt x="34" y="109"/>
                      <a:pt x="43" y="117"/>
                    </a:cubicBezTo>
                    <a:cubicBezTo>
                      <a:pt x="18" y="126"/>
                      <a:pt x="0" y="150"/>
                      <a:pt x="0" y="179"/>
                    </a:cubicBezTo>
                    <a:cubicBezTo>
                      <a:pt x="0" y="207"/>
                      <a:pt x="18" y="232"/>
                      <a:pt x="43" y="241"/>
                    </a:cubicBezTo>
                    <a:cubicBezTo>
                      <a:pt x="29" y="253"/>
                      <a:pt x="20" y="271"/>
                      <a:pt x="20" y="292"/>
                    </a:cubicBezTo>
                    <a:cubicBezTo>
                      <a:pt x="20" y="315"/>
                      <a:pt x="33" y="336"/>
                      <a:pt x="52" y="348"/>
                    </a:cubicBezTo>
                    <a:cubicBezTo>
                      <a:pt x="33" y="360"/>
                      <a:pt x="20" y="381"/>
                      <a:pt x="20" y="404"/>
                    </a:cubicBezTo>
                    <a:cubicBezTo>
                      <a:pt x="20" y="441"/>
                      <a:pt x="50" y="471"/>
                      <a:pt x="87" y="471"/>
                    </a:cubicBezTo>
                    <a:cubicBezTo>
                      <a:pt x="113" y="471"/>
                      <a:pt x="113" y="471"/>
                      <a:pt x="113" y="471"/>
                    </a:cubicBezTo>
                    <a:cubicBezTo>
                      <a:pt x="133" y="471"/>
                      <a:pt x="133" y="471"/>
                      <a:pt x="133" y="471"/>
                    </a:cubicBezTo>
                    <a:cubicBezTo>
                      <a:pt x="168" y="471"/>
                      <a:pt x="168" y="471"/>
                      <a:pt x="168" y="471"/>
                    </a:cubicBezTo>
                    <a:cubicBezTo>
                      <a:pt x="205" y="471"/>
                      <a:pt x="235" y="441"/>
                      <a:pt x="235" y="404"/>
                    </a:cubicBezTo>
                    <a:cubicBezTo>
                      <a:pt x="235" y="386"/>
                      <a:pt x="227" y="370"/>
                      <a:pt x="215" y="358"/>
                    </a:cubicBezTo>
                    <a:cubicBezTo>
                      <a:pt x="249" y="354"/>
                      <a:pt x="275" y="326"/>
                      <a:pt x="275" y="292"/>
                    </a:cubicBezTo>
                    <a:cubicBezTo>
                      <a:pt x="275" y="271"/>
                      <a:pt x="266" y="253"/>
                      <a:pt x="252" y="241"/>
                    </a:cubicBezTo>
                    <a:cubicBezTo>
                      <a:pt x="277" y="232"/>
                      <a:pt x="295" y="207"/>
                      <a:pt x="295" y="179"/>
                    </a:cubicBezTo>
                    <a:close/>
                  </a:path>
                </a:pathLst>
              </a:custGeom>
              <a:solidFill>
                <a:srgbClr val="FFCD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726" name="Freeform 11">
                <a:extLst>
                  <a:ext uri="{FF2B5EF4-FFF2-40B4-BE49-F238E27FC236}">
                    <a16:creationId xmlns:a16="http://schemas.microsoft.com/office/drawing/2014/main" id="{AC012AC0-141A-419D-BD10-440BEDBEFDBD}"/>
                  </a:ext>
                </a:extLst>
              </p:cNvPr>
              <p:cNvSpPr>
                <a:spLocks noEditPoints="1"/>
              </p:cNvSpPr>
              <p:nvPr/>
            </p:nvSpPr>
            <p:spPr bwMode="auto">
              <a:xfrm>
                <a:off x="5309547" y="3568713"/>
                <a:ext cx="779868" cy="2182077"/>
              </a:xfrm>
              <a:custGeom>
                <a:avLst/>
                <a:gdLst>
                  <a:gd name="T0" fmla="*/ 185 w 205"/>
                  <a:gd name="T1" fmla="*/ 388 h 573"/>
                  <a:gd name="T2" fmla="*/ 159 w 205"/>
                  <a:gd name="T3" fmla="*/ 388 h 573"/>
                  <a:gd name="T4" fmla="*/ 92 w 205"/>
                  <a:gd name="T5" fmla="*/ 321 h 573"/>
                  <a:gd name="T6" fmla="*/ 124 w 205"/>
                  <a:gd name="T7" fmla="*/ 265 h 573"/>
                  <a:gd name="T8" fmla="*/ 92 w 205"/>
                  <a:gd name="T9" fmla="*/ 209 h 573"/>
                  <a:gd name="T10" fmla="*/ 115 w 205"/>
                  <a:gd name="T11" fmla="*/ 158 h 573"/>
                  <a:gd name="T12" fmla="*/ 72 w 205"/>
                  <a:gd name="T13" fmla="*/ 96 h 573"/>
                  <a:gd name="T14" fmla="*/ 115 w 205"/>
                  <a:gd name="T15" fmla="*/ 34 h 573"/>
                  <a:gd name="T16" fmla="*/ 95 w 205"/>
                  <a:gd name="T17" fmla="*/ 3 h 573"/>
                  <a:gd name="T18" fmla="*/ 51 w 205"/>
                  <a:gd name="T19" fmla="*/ 22 h 573"/>
                  <a:gd name="T20" fmla="*/ 20 w 205"/>
                  <a:gd name="T21" fmla="*/ 15 h 573"/>
                  <a:gd name="T22" fmla="*/ 3 w 205"/>
                  <a:gd name="T23" fmla="*/ 3 h 573"/>
                  <a:gd name="T24" fmla="*/ 0 w 205"/>
                  <a:gd name="T25" fmla="*/ 0 h 573"/>
                  <a:gd name="T26" fmla="*/ 0 w 205"/>
                  <a:gd name="T27" fmla="*/ 368 h 573"/>
                  <a:gd name="T28" fmla="*/ 0 w 205"/>
                  <a:gd name="T29" fmla="*/ 388 h 573"/>
                  <a:gd name="T30" fmla="*/ 0 w 205"/>
                  <a:gd name="T31" fmla="*/ 470 h 573"/>
                  <a:gd name="T32" fmla="*/ 102 w 205"/>
                  <a:gd name="T33" fmla="*/ 573 h 573"/>
                  <a:gd name="T34" fmla="*/ 205 w 205"/>
                  <a:gd name="T35" fmla="*/ 470 h 573"/>
                  <a:gd name="T36" fmla="*/ 205 w 205"/>
                  <a:gd name="T37" fmla="*/ 388 h 573"/>
                  <a:gd name="T38" fmla="*/ 185 w 205"/>
                  <a:gd name="T39" fmla="*/ 388 h 573"/>
                  <a:gd name="T40" fmla="*/ 102 w 205"/>
                  <a:gd name="T41" fmla="*/ 430 h 573"/>
                  <a:gd name="T42" fmla="*/ 143 w 205"/>
                  <a:gd name="T43" fmla="*/ 470 h 573"/>
                  <a:gd name="T44" fmla="*/ 102 w 205"/>
                  <a:gd name="T45" fmla="*/ 511 h 573"/>
                  <a:gd name="T46" fmla="*/ 62 w 205"/>
                  <a:gd name="T47" fmla="*/ 470 h 573"/>
                  <a:gd name="T48" fmla="*/ 102 w 205"/>
                  <a:gd name="T49" fmla="*/ 43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 h="573">
                    <a:moveTo>
                      <a:pt x="185" y="388"/>
                    </a:moveTo>
                    <a:cubicBezTo>
                      <a:pt x="159" y="388"/>
                      <a:pt x="159" y="388"/>
                      <a:pt x="159" y="388"/>
                    </a:cubicBezTo>
                    <a:cubicBezTo>
                      <a:pt x="122" y="388"/>
                      <a:pt x="92" y="358"/>
                      <a:pt x="92" y="321"/>
                    </a:cubicBezTo>
                    <a:cubicBezTo>
                      <a:pt x="92" y="298"/>
                      <a:pt x="105" y="277"/>
                      <a:pt x="124" y="265"/>
                    </a:cubicBezTo>
                    <a:cubicBezTo>
                      <a:pt x="105" y="253"/>
                      <a:pt x="92" y="232"/>
                      <a:pt x="92" y="209"/>
                    </a:cubicBezTo>
                    <a:cubicBezTo>
                      <a:pt x="92" y="188"/>
                      <a:pt x="101" y="170"/>
                      <a:pt x="115" y="158"/>
                    </a:cubicBezTo>
                    <a:cubicBezTo>
                      <a:pt x="90" y="149"/>
                      <a:pt x="72" y="124"/>
                      <a:pt x="72" y="96"/>
                    </a:cubicBezTo>
                    <a:cubicBezTo>
                      <a:pt x="72" y="67"/>
                      <a:pt x="90" y="43"/>
                      <a:pt x="115" y="34"/>
                    </a:cubicBezTo>
                    <a:cubicBezTo>
                      <a:pt x="106" y="26"/>
                      <a:pt x="99" y="15"/>
                      <a:pt x="95" y="3"/>
                    </a:cubicBezTo>
                    <a:cubicBezTo>
                      <a:pt x="83" y="15"/>
                      <a:pt x="67" y="21"/>
                      <a:pt x="51" y="22"/>
                    </a:cubicBezTo>
                    <a:cubicBezTo>
                      <a:pt x="40" y="22"/>
                      <a:pt x="30" y="20"/>
                      <a:pt x="20" y="15"/>
                    </a:cubicBezTo>
                    <a:cubicBezTo>
                      <a:pt x="13" y="12"/>
                      <a:pt x="8" y="8"/>
                      <a:pt x="3" y="3"/>
                    </a:cubicBezTo>
                    <a:cubicBezTo>
                      <a:pt x="0" y="0"/>
                      <a:pt x="0" y="0"/>
                      <a:pt x="0" y="0"/>
                    </a:cubicBezTo>
                    <a:cubicBezTo>
                      <a:pt x="0" y="368"/>
                      <a:pt x="0" y="368"/>
                      <a:pt x="0" y="368"/>
                    </a:cubicBezTo>
                    <a:cubicBezTo>
                      <a:pt x="0" y="388"/>
                      <a:pt x="0" y="388"/>
                      <a:pt x="0" y="388"/>
                    </a:cubicBezTo>
                    <a:cubicBezTo>
                      <a:pt x="0" y="470"/>
                      <a:pt x="0" y="470"/>
                      <a:pt x="0" y="470"/>
                    </a:cubicBezTo>
                    <a:cubicBezTo>
                      <a:pt x="0" y="527"/>
                      <a:pt x="46" y="573"/>
                      <a:pt x="102" y="573"/>
                    </a:cubicBezTo>
                    <a:cubicBezTo>
                      <a:pt x="159" y="573"/>
                      <a:pt x="205" y="527"/>
                      <a:pt x="205" y="470"/>
                    </a:cubicBezTo>
                    <a:cubicBezTo>
                      <a:pt x="205" y="388"/>
                      <a:pt x="205" y="388"/>
                      <a:pt x="205" y="388"/>
                    </a:cubicBezTo>
                    <a:lnTo>
                      <a:pt x="185" y="388"/>
                    </a:lnTo>
                    <a:close/>
                    <a:moveTo>
                      <a:pt x="102" y="430"/>
                    </a:moveTo>
                    <a:cubicBezTo>
                      <a:pt x="125" y="430"/>
                      <a:pt x="143" y="448"/>
                      <a:pt x="143" y="470"/>
                    </a:cubicBezTo>
                    <a:cubicBezTo>
                      <a:pt x="143" y="493"/>
                      <a:pt x="125" y="511"/>
                      <a:pt x="102" y="511"/>
                    </a:cubicBezTo>
                    <a:cubicBezTo>
                      <a:pt x="80" y="511"/>
                      <a:pt x="62" y="493"/>
                      <a:pt x="62" y="470"/>
                    </a:cubicBezTo>
                    <a:cubicBezTo>
                      <a:pt x="62" y="448"/>
                      <a:pt x="80" y="430"/>
                      <a:pt x="102" y="430"/>
                    </a:cubicBezTo>
                    <a:close/>
                  </a:path>
                </a:pathLst>
              </a:custGeom>
              <a:solidFill>
                <a:srgbClr val="666666"/>
              </a:solidFill>
              <a:ln w="15875" cap="flat">
                <a:solidFill>
                  <a:srgbClr val="FFFFFF"/>
                </a:solidFill>
                <a:prstDash val="solid"/>
                <a:miter lim="800000"/>
                <a:headEnd/>
                <a:tailEnd/>
              </a:ln>
            </p:spPr>
            <p:txBody>
              <a:bodyPr/>
              <a:lstStyle/>
              <a:p>
                <a:pPr defTabSz="775290">
                  <a:defRPr/>
                </a:pPr>
                <a:endParaRPr lang="en-GB" sz="1526"/>
              </a:p>
            </p:txBody>
          </p:sp>
          <p:sp>
            <p:nvSpPr>
              <p:cNvPr id="727" name="Freeform 12">
                <a:extLst>
                  <a:ext uri="{FF2B5EF4-FFF2-40B4-BE49-F238E27FC236}">
                    <a16:creationId xmlns:a16="http://schemas.microsoft.com/office/drawing/2014/main" id="{D60CD284-E554-4089-868A-3B95B0353715}"/>
                  </a:ext>
                </a:extLst>
              </p:cNvPr>
              <p:cNvSpPr>
                <a:spLocks/>
              </p:cNvSpPr>
              <p:nvPr/>
            </p:nvSpPr>
            <p:spPr bwMode="auto">
              <a:xfrm>
                <a:off x="5024424" y="3481163"/>
                <a:ext cx="480686" cy="372987"/>
              </a:xfrm>
              <a:custGeom>
                <a:avLst/>
                <a:gdLst>
                  <a:gd name="T0" fmla="*/ 126 w 126"/>
                  <a:gd name="T1" fmla="*/ 44 h 98"/>
                  <a:gd name="T2" fmla="*/ 87 w 126"/>
                  <a:gd name="T3" fmla="*/ 35 h 98"/>
                  <a:gd name="T4" fmla="*/ 78 w 126"/>
                  <a:gd name="T5" fmla="*/ 29 h 98"/>
                  <a:gd name="T6" fmla="*/ 70 w 126"/>
                  <a:gd name="T7" fmla="*/ 22 h 98"/>
                  <a:gd name="T8" fmla="*/ 55 w 126"/>
                  <a:gd name="T9" fmla="*/ 9 h 98"/>
                  <a:gd name="T10" fmla="*/ 62 w 126"/>
                  <a:gd name="T11" fmla="*/ 8 h 98"/>
                  <a:gd name="T12" fmla="*/ 20 w 126"/>
                  <a:gd name="T13" fmla="*/ 92 h 98"/>
                  <a:gd name="T14" fmla="*/ 7 w 126"/>
                  <a:gd name="T15" fmla="*/ 96 h 98"/>
                  <a:gd name="T16" fmla="*/ 2 w 126"/>
                  <a:gd name="T17" fmla="*/ 83 h 98"/>
                  <a:gd name="T18" fmla="*/ 3 w 126"/>
                  <a:gd name="T19" fmla="*/ 82 h 98"/>
                  <a:gd name="T20" fmla="*/ 54 w 126"/>
                  <a:gd name="T21" fmla="*/ 3 h 98"/>
                  <a:gd name="T22" fmla="*/ 55 w 126"/>
                  <a:gd name="T23" fmla="*/ 3 h 98"/>
                  <a:gd name="T24" fmla="*/ 61 w 126"/>
                  <a:gd name="T25" fmla="*/ 1 h 98"/>
                  <a:gd name="T26" fmla="*/ 62 w 126"/>
                  <a:gd name="T27" fmla="*/ 2 h 98"/>
                  <a:gd name="T28" fmla="*/ 75 w 126"/>
                  <a:gd name="T29" fmla="*/ 17 h 98"/>
                  <a:gd name="T30" fmla="*/ 89 w 126"/>
                  <a:gd name="T31" fmla="*/ 31 h 98"/>
                  <a:gd name="T32" fmla="*/ 126 w 126"/>
                  <a:gd name="T33"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98">
                    <a:moveTo>
                      <a:pt x="126" y="44"/>
                    </a:moveTo>
                    <a:cubicBezTo>
                      <a:pt x="113" y="45"/>
                      <a:pt x="99" y="42"/>
                      <a:pt x="87" y="35"/>
                    </a:cubicBezTo>
                    <a:cubicBezTo>
                      <a:pt x="84" y="33"/>
                      <a:pt x="81" y="31"/>
                      <a:pt x="78" y="29"/>
                    </a:cubicBezTo>
                    <a:cubicBezTo>
                      <a:pt x="75" y="27"/>
                      <a:pt x="73" y="24"/>
                      <a:pt x="70" y="22"/>
                    </a:cubicBezTo>
                    <a:cubicBezTo>
                      <a:pt x="55" y="9"/>
                      <a:pt x="55" y="9"/>
                      <a:pt x="55" y="9"/>
                    </a:cubicBezTo>
                    <a:cubicBezTo>
                      <a:pt x="62" y="8"/>
                      <a:pt x="62" y="8"/>
                      <a:pt x="62" y="8"/>
                    </a:cubicBezTo>
                    <a:cubicBezTo>
                      <a:pt x="20" y="92"/>
                      <a:pt x="20" y="92"/>
                      <a:pt x="20" y="92"/>
                    </a:cubicBezTo>
                    <a:cubicBezTo>
                      <a:pt x="18" y="96"/>
                      <a:pt x="12" y="98"/>
                      <a:pt x="7" y="96"/>
                    </a:cubicBezTo>
                    <a:cubicBezTo>
                      <a:pt x="2" y="94"/>
                      <a:pt x="0" y="88"/>
                      <a:pt x="2" y="83"/>
                    </a:cubicBezTo>
                    <a:cubicBezTo>
                      <a:pt x="3" y="82"/>
                      <a:pt x="3" y="82"/>
                      <a:pt x="3" y="82"/>
                    </a:cubicBezTo>
                    <a:cubicBezTo>
                      <a:pt x="54" y="3"/>
                      <a:pt x="54" y="3"/>
                      <a:pt x="54" y="3"/>
                    </a:cubicBezTo>
                    <a:cubicBezTo>
                      <a:pt x="55" y="3"/>
                      <a:pt x="55" y="3"/>
                      <a:pt x="55" y="3"/>
                    </a:cubicBezTo>
                    <a:cubicBezTo>
                      <a:pt x="56" y="1"/>
                      <a:pt x="59" y="0"/>
                      <a:pt x="61" y="1"/>
                    </a:cubicBezTo>
                    <a:cubicBezTo>
                      <a:pt x="61" y="2"/>
                      <a:pt x="61" y="2"/>
                      <a:pt x="62" y="2"/>
                    </a:cubicBezTo>
                    <a:cubicBezTo>
                      <a:pt x="75" y="17"/>
                      <a:pt x="75" y="17"/>
                      <a:pt x="75" y="17"/>
                    </a:cubicBezTo>
                    <a:cubicBezTo>
                      <a:pt x="80" y="22"/>
                      <a:pt x="84" y="27"/>
                      <a:pt x="89" y="31"/>
                    </a:cubicBezTo>
                    <a:cubicBezTo>
                      <a:pt x="100" y="39"/>
                      <a:pt x="113" y="43"/>
                      <a:pt x="126" y="44"/>
                    </a:cubicBezTo>
                    <a:close/>
                  </a:path>
                </a:pathLst>
              </a:custGeom>
              <a:solidFill>
                <a:srgbClr val="F58E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728" name="Rectangle 13">
                <a:extLst>
                  <a:ext uri="{FF2B5EF4-FFF2-40B4-BE49-F238E27FC236}">
                    <a16:creationId xmlns:a16="http://schemas.microsoft.com/office/drawing/2014/main" id="{C0CC7E9A-B80A-4696-982B-23E79311836B}"/>
                  </a:ext>
                </a:extLst>
              </p:cNvPr>
              <p:cNvSpPr>
                <a:spLocks noChangeArrowheads="1"/>
              </p:cNvSpPr>
              <p:nvPr/>
            </p:nvSpPr>
            <p:spPr bwMode="auto">
              <a:xfrm>
                <a:off x="4025065" y="3192340"/>
                <a:ext cx="357023" cy="1751247"/>
              </a:xfrm>
              <a:prstGeom prst="rect">
                <a:avLst/>
              </a:prstGeom>
              <a:solidFill>
                <a:srgbClr val="FFFFFF"/>
              </a:solidFill>
              <a:ln w="15875" cap="flat">
                <a:solidFill>
                  <a:srgbClr val="000000"/>
                </a:solidFill>
                <a:prstDash val="solid"/>
                <a:miter lim="800000"/>
                <a:headEnd/>
                <a:tailEnd/>
              </a:ln>
            </p:spPr>
            <p:txBody>
              <a:bodyPr/>
              <a:lstStyle/>
              <a:p>
                <a:pPr defTabSz="775290">
                  <a:defRPr/>
                </a:pPr>
                <a:endParaRPr lang="en-GB" sz="1526"/>
              </a:p>
            </p:txBody>
          </p:sp>
          <p:sp>
            <p:nvSpPr>
              <p:cNvPr id="729" name="Freeform 14">
                <a:extLst>
                  <a:ext uri="{FF2B5EF4-FFF2-40B4-BE49-F238E27FC236}">
                    <a16:creationId xmlns:a16="http://schemas.microsoft.com/office/drawing/2014/main" id="{8B134158-7C15-4F62-87AE-223174075E0E}"/>
                  </a:ext>
                </a:extLst>
              </p:cNvPr>
              <p:cNvSpPr>
                <a:spLocks/>
              </p:cNvSpPr>
              <p:nvPr/>
            </p:nvSpPr>
            <p:spPr bwMode="auto">
              <a:xfrm>
                <a:off x="5747239" y="3667188"/>
                <a:ext cx="795823" cy="49865"/>
              </a:xfrm>
              <a:custGeom>
                <a:avLst/>
                <a:gdLst>
                  <a:gd name="T0" fmla="*/ 0 w 209"/>
                  <a:gd name="T1" fmla="*/ 7 h 13"/>
                  <a:gd name="T2" fmla="*/ 53 w 209"/>
                  <a:gd name="T3" fmla="*/ 2 h 13"/>
                  <a:gd name="T4" fmla="*/ 79 w 209"/>
                  <a:gd name="T5" fmla="*/ 1 h 13"/>
                  <a:gd name="T6" fmla="*/ 105 w 209"/>
                  <a:gd name="T7" fmla="*/ 1 h 13"/>
                  <a:gd name="T8" fmla="*/ 157 w 209"/>
                  <a:gd name="T9" fmla="*/ 2 h 13"/>
                  <a:gd name="T10" fmla="*/ 209 w 209"/>
                  <a:gd name="T11" fmla="*/ 7 h 13"/>
                  <a:gd name="T12" fmla="*/ 157 w 209"/>
                  <a:gd name="T13" fmla="*/ 11 h 13"/>
                  <a:gd name="T14" fmla="*/ 105 w 209"/>
                  <a:gd name="T15" fmla="*/ 13 h 13"/>
                  <a:gd name="T16" fmla="*/ 79 w 209"/>
                  <a:gd name="T17" fmla="*/ 12 h 13"/>
                  <a:gd name="T18" fmla="*/ 53 w 209"/>
                  <a:gd name="T19" fmla="*/ 11 h 13"/>
                  <a:gd name="T20" fmla="*/ 0 w 20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3">
                    <a:moveTo>
                      <a:pt x="0" y="7"/>
                    </a:moveTo>
                    <a:cubicBezTo>
                      <a:pt x="18" y="4"/>
                      <a:pt x="35" y="3"/>
                      <a:pt x="53" y="2"/>
                    </a:cubicBezTo>
                    <a:cubicBezTo>
                      <a:pt x="61" y="1"/>
                      <a:pt x="70" y="1"/>
                      <a:pt x="79" y="1"/>
                    </a:cubicBezTo>
                    <a:cubicBezTo>
                      <a:pt x="105" y="1"/>
                      <a:pt x="105" y="1"/>
                      <a:pt x="105" y="1"/>
                    </a:cubicBezTo>
                    <a:cubicBezTo>
                      <a:pt x="122" y="0"/>
                      <a:pt x="139" y="1"/>
                      <a:pt x="157" y="2"/>
                    </a:cubicBezTo>
                    <a:cubicBezTo>
                      <a:pt x="174" y="3"/>
                      <a:pt x="191" y="4"/>
                      <a:pt x="209" y="7"/>
                    </a:cubicBezTo>
                    <a:cubicBezTo>
                      <a:pt x="191" y="9"/>
                      <a:pt x="174" y="10"/>
                      <a:pt x="157" y="11"/>
                    </a:cubicBezTo>
                    <a:cubicBezTo>
                      <a:pt x="139" y="12"/>
                      <a:pt x="122" y="13"/>
                      <a:pt x="105" y="13"/>
                    </a:cubicBezTo>
                    <a:cubicBezTo>
                      <a:pt x="79" y="12"/>
                      <a:pt x="79" y="12"/>
                      <a:pt x="79" y="12"/>
                    </a:cubicBezTo>
                    <a:cubicBezTo>
                      <a:pt x="70" y="12"/>
                      <a:pt x="61" y="12"/>
                      <a:pt x="53" y="11"/>
                    </a:cubicBezTo>
                    <a:cubicBezTo>
                      <a:pt x="35" y="10"/>
                      <a:pt x="18" y="9"/>
                      <a:pt x="0" y="7"/>
                    </a:cubicBezTo>
                    <a:close/>
                  </a:path>
                </a:pathLst>
              </a:custGeom>
              <a:solidFill>
                <a:srgbClr val="F58E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730" name="Freeform 15">
                <a:extLst>
                  <a:ext uri="{FF2B5EF4-FFF2-40B4-BE49-F238E27FC236}">
                    <a16:creationId xmlns:a16="http://schemas.microsoft.com/office/drawing/2014/main" id="{EFAC4C31-6537-4F0C-A367-1CD7FA6A1C5F}"/>
                  </a:ext>
                </a:extLst>
              </p:cNvPr>
              <p:cNvSpPr>
                <a:spLocks/>
              </p:cNvSpPr>
              <p:nvPr/>
            </p:nvSpPr>
            <p:spPr bwMode="auto">
              <a:xfrm>
                <a:off x="5749739" y="4146597"/>
                <a:ext cx="795825" cy="43881"/>
              </a:xfrm>
              <a:custGeom>
                <a:avLst/>
                <a:gdLst>
                  <a:gd name="T0" fmla="*/ 0 w 209"/>
                  <a:gd name="T1" fmla="*/ 6 h 12"/>
                  <a:gd name="T2" fmla="*/ 53 w 209"/>
                  <a:gd name="T3" fmla="*/ 1 h 12"/>
                  <a:gd name="T4" fmla="*/ 79 w 209"/>
                  <a:gd name="T5" fmla="*/ 0 h 12"/>
                  <a:gd name="T6" fmla="*/ 105 w 209"/>
                  <a:gd name="T7" fmla="*/ 0 h 12"/>
                  <a:gd name="T8" fmla="*/ 157 w 209"/>
                  <a:gd name="T9" fmla="*/ 1 h 12"/>
                  <a:gd name="T10" fmla="*/ 209 w 209"/>
                  <a:gd name="T11" fmla="*/ 6 h 12"/>
                  <a:gd name="T12" fmla="*/ 157 w 209"/>
                  <a:gd name="T13" fmla="*/ 11 h 12"/>
                  <a:gd name="T14" fmla="*/ 105 w 209"/>
                  <a:gd name="T15" fmla="*/ 12 h 12"/>
                  <a:gd name="T16" fmla="*/ 79 w 209"/>
                  <a:gd name="T17" fmla="*/ 12 h 12"/>
                  <a:gd name="T18" fmla="*/ 53 w 209"/>
                  <a:gd name="T19" fmla="*/ 11 h 12"/>
                  <a:gd name="T20" fmla="*/ 0 w 209"/>
                  <a:gd name="T2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2">
                    <a:moveTo>
                      <a:pt x="0" y="6"/>
                    </a:moveTo>
                    <a:cubicBezTo>
                      <a:pt x="18" y="4"/>
                      <a:pt x="35" y="2"/>
                      <a:pt x="53" y="1"/>
                    </a:cubicBezTo>
                    <a:cubicBezTo>
                      <a:pt x="61" y="1"/>
                      <a:pt x="70" y="1"/>
                      <a:pt x="79" y="0"/>
                    </a:cubicBezTo>
                    <a:cubicBezTo>
                      <a:pt x="105" y="0"/>
                      <a:pt x="105" y="0"/>
                      <a:pt x="105" y="0"/>
                    </a:cubicBezTo>
                    <a:cubicBezTo>
                      <a:pt x="122" y="0"/>
                      <a:pt x="139" y="1"/>
                      <a:pt x="157" y="1"/>
                    </a:cubicBezTo>
                    <a:cubicBezTo>
                      <a:pt x="174" y="2"/>
                      <a:pt x="191" y="4"/>
                      <a:pt x="209" y="6"/>
                    </a:cubicBezTo>
                    <a:cubicBezTo>
                      <a:pt x="191" y="9"/>
                      <a:pt x="174" y="10"/>
                      <a:pt x="157" y="11"/>
                    </a:cubicBezTo>
                    <a:cubicBezTo>
                      <a:pt x="139" y="12"/>
                      <a:pt x="122" y="12"/>
                      <a:pt x="105" y="12"/>
                    </a:cubicBezTo>
                    <a:cubicBezTo>
                      <a:pt x="79" y="12"/>
                      <a:pt x="79" y="12"/>
                      <a:pt x="79" y="12"/>
                    </a:cubicBezTo>
                    <a:cubicBezTo>
                      <a:pt x="70" y="11"/>
                      <a:pt x="61" y="11"/>
                      <a:pt x="53" y="11"/>
                    </a:cubicBezTo>
                    <a:cubicBezTo>
                      <a:pt x="35" y="10"/>
                      <a:pt x="18" y="9"/>
                      <a:pt x="0" y="6"/>
                    </a:cubicBezTo>
                    <a:close/>
                  </a:path>
                </a:pathLst>
              </a:custGeom>
              <a:solidFill>
                <a:srgbClr val="F58E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731" name="Freeform 16">
                <a:extLst>
                  <a:ext uri="{FF2B5EF4-FFF2-40B4-BE49-F238E27FC236}">
                    <a16:creationId xmlns:a16="http://schemas.microsoft.com/office/drawing/2014/main" id="{A22638A4-C305-46D8-82FE-E169CECBD650}"/>
                  </a:ext>
                </a:extLst>
              </p:cNvPr>
              <p:cNvSpPr>
                <a:spLocks/>
              </p:cNvSpPr>
              <p:nvPr/>
            </p:nvSpPr>
            <p:spPr bwMode="auto">
              <a:xfrm>
                <a:off x="5781753" y="4572187"/>
                <a:ext cx="620305" cy="53854"/>
              </a:xfrm>
              <a:custGeom>
                <a:avLst/>
                <a:gdLst>
                  <a:gd name="T0" fmla="*/ 0 w 163"/>
                  <a:gd name="T1" fmla="*/ 2 h 14"/>
                  <a:gd name="T2" fmla="*/ 41 w 163"/>
                  <a:gd name="T3" fmla="*/ 0 h 14"/>
                  <a:gd name="T4" fmla="*/ 82 w 163"/>
                  <a:gd name="T5" fmla="*/ 1 h 14"/>
                  <a:gd name="T6" fmla="*/ 123 w 163"/>
                  <a:gd name="T7" fmla="*/ 4 h 14"/>
                  <a:gd name="T8" fmla="*/ 163 w 163"/>
                  <a:gd name="T9" fmla="*/ 12 h 14"/>
                  <a:gd name="T10" fmla="*/ 122 w 163"/>
                  <a:gd name="T11" fmla="*/ 14 h 14"/>
                  <a:gd name="T12" fmla="*/ 81 w 163"/>
                  <a:gd name="T13" fmla="*/ 13 h 14"/>
                  <a:gd name="T14" fmla="*/ 40 w 163"/>
                  <a:gd name="T15" fmla="*/ 9 h 14"/>
                  <a:gd name="T16" fmla="*/ 0 w 163"/>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4">
                    <a:moveTo>
                      <a:pt x="0" y="2"/>
                    </a:moveTo>
                    <a:cubicBezTo>
                      <a:pt x="13" y="0"/>
                      <a:pt x="27" y="0"/>
                      <a:pt x="41" y="0"/>
                    </a:cubicBezTo>
                    <a:cubicBezTo>
                      <a:pt x="54" y="0"/>
                      <a:pt x="68" y="0"/>
                      <a:pt x="82" y="1"/>
                    </a:cubicBezTo>
                    <a:cubicBezTo>
                      <a:pt x="95" y="2"/>
                      <a:pt x="109" y="3"/>
                      <a:pt x="123" y="4"/>
                    </a:cubicBezTo>
                    <a:cubicBezTo>
                      <a:pt x="136" y="6"/>
                      <a:pt x="150" y="8"/>
                      <a:pt x="163" y="12"/>
                    </a:cubicBezTo>
                    <a:cubicBezTo>
                      <a:pt x="149" y="13"/>
                      <a:pt x="136" y="14"/>
                      <a:pt x="122" y="14"/>
                    </a:cubicBezTo>
                    <a:cubicBezTo>
                      <a:pt x="108" y="14"/>
                      <a:pt x="95" y="14"/>
                      <a:pt x="81" y="13"/>
                    </a:cubicBezTo>
                    <a:cubicBezTo>
                      <a:pt x="67" y="12"/>
                      <a:pt x="54" y="11"/>
                      <a:pt x="40" y="9"/>
                    </a:cubicBezTo>
                    <a:cubicBezTo>
                      <a:pt x="27" y="7"/>
                      <a:pt x="13" y="5"/>
                      <a:pt x="0" y="2"/>
                    </a:cubicBezTo>
                    <a:close/>
                  </a:path>
                </a:pathLst>
              </a:custGeom>
              <a:solidFill>
                <a:srgbClr val="F58E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grpSp>
        <p:sp>
          <p:nvSpPr>
            <p:cNvPr id="720" name="Rectangle 719">
              <a:extLst>
                <a:ext uri="{FF2B5EF4-FFF2-40B4-BE49-F238E27FC236}">
                  <a16:creationId xmlns:a16="http://schemas.microsoft.com/office/drawing/2014/main" id="{E6775A73-4597-447E-B07B-7D5ADFB2A95F}"/>
                </a:ext>
              </a:extLst>
            </p:cNvPr>
            <p:cNvSpPr/>
            <p:nvPr/>
          </p:nvSpPr>
          <p:spPr>
            <a:xfrm>
              <a:off x="3217059" y="4844738"/>
              <a:ext cx="2852482" cy="1577866"/>
            </a:xfrm>
            <a:prstGeom prst="rect">
              <a:avLst/>
            </a:prstGeom>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a:p>
          </p:txBody>
        </p:sp>
      </p:grpSp>
      <p:sp>
        <p:nvSpPr>
          <p:cNvPr id="763" name="32-Point Star 3">
            <a:extLst>
              <a:ext uri="{FF2B5EF4-FFF2-40B4-BE49-F238E27FC236}">
                <a16:creationId xmlns:a16="http://schemas.microsoft.com/office/drawing/2014/main" id="{1215D891-8F2C-4CC9-A530-741D7CA4C9E6}"/>
              </a:ext>
            </a:extLst>
          </p:cNvPr>
          <p:cNvSpPr/>
          <p:nvPr/>
        </p:nvSpPr>
        <p:spPr>
          <a:xfrm>
            <a:off x="252046" y="-74734"/>
            <a:ext cx="6500446" cy="5926016"/>
          </a:xfrm>
          <a:custGeom>
            <a:avLst/>
            <a:gdLst>
              <a:gd name="connsiteX0" fmla="*/ 0 w 3163895"/>
              <a:gd name="connsiteY0" fmla="*/ 1581948 h 3163895"/>
              <a:gd name="connsiteX1" fmla="*/ 401206 w 3163895"/>
              <a:gd name="connsiteY1" fmla="*/ 1465651 h 3163895"/>
              <a:gd name="connsiteX2" fmla="*/ 30389 w 3163895"/>
              <a:gd name="connsiteY2" fmla="*/ 1273325 h 3163895"/>
              <a:gd name="connsiteX3" fmla="*/ 446576 w 3163895"/>
              <a:gd name="connsiteY3" fmla="*/ 1237542 h 3163895"/>
              <a:gd name="connsiteX4" fmla="*/ 120418 w 3163895"/>
              <a:gd name="connsiteY4" fmla="*/ 976568 h 3163895"/>
              <a:gd name="connsiteX5" fmla="*/ 535584 w 3163895"/>
              <a:gd name="connsiteY5" fmla="*/ 1022650 h 3163895"/>
              <a:gd name="connsiteX6" fmla="*/ 266606 w 3163895"/>
              <a:gd name="connsiteY6" fmla="*/ 703065 h 3163895"/>
              <a:gd name="connsiteX7" fmla="*/ 664802 w 3163895"/>
              <a:gd name="connsiteY7" fmla="*/ 829269 h 3163895"/>
              <a:gd name="connsiteX8" fmla="*/ 463342 w 3163895"/>
              <a:gd name="connsiteY8" fmla="*/ 463342 h 3163895"/>
              <a:gd name="connsiteX9" fmla="*/ 829269 w 3163895"/>
              <a:gd name="connsiteY9" fmla="*/ 664802 h 3163895"/>
              <a:gd name="connsiteX10" fmla="*/ 703065 w 3163895"/>
              <a:gd name="connsiteY10" fmla="*/ 266606 h 3163895"/>
              <a:gd name="connsiteX11" fmla="*/ 1022650 w 3163895"/>
              <a:gd name="connsiteY11" fmla="*/ 535584 h 3163895"/>
              <a:gd name="connsiteX12" fmla="*/ 976568 w 3163895"/>
              <a:gd name="connsiteY12" fmla="*/ 120418 h 3163895"/>
              <a:gd name="connsiteX13" fmla="*/ 1237542 w 3163895"/>
              <a:gd name="connsiteY13" fmla="*/ 446576 h 3163895"/>
              <a:gd name="connsiteX14" fmla="*/ 1273325 w 3163895"/>
              <a:gd name="connsiteY14" fmla="*/ 30389 h 3163895"/>
              <a:gd name="connsiteX15" fmla="*/ 1465651 w 3163895"/>
              <a:gd name="connsiteY15" fmla="*/ 401206 h 3163895"/>
              <a:gd name="connsiteX16" fmla="*/ 1581948 w 3163895"/>
              <a:gd name="connsiteY16" fmla="*/ 0 h 3163895"/>
              <a:gd name="connsiteX17" fmla="*/ 1698244 w 3163895"/>
              <a:gd name="connsiteY17" fmla="*/ 401206 h 3163895"/>
              <a:gd name="connsiteX18" fmla="*/ 1890570 w 3163895"/>
              <a:gd name="connsiteY18" fmla="*/ 30389 h 3163895"/>
              <a:gd name="connsiteX19" fmla="*/ 1926353 w 3163895"/>
              <a:gd name="connsiteY19" fmla="*/ 446576 h 3163895"/>
              <a:gd name="connsiteX20" fmla="*/ 2187327 w 3163895"/>
              <a:gd name="connsiteY20" fmla="*/ 120418 h 3163895"/>
              <a:gd name="connsiteX21" fmla="*/ 2141245 w 3163895"/>
              <a:gd name="connsiteY21" fmla="*/ 535584 h 3163895"/>
              <a:gd name="connsiteX22" fmla="*/ 2460830 w 3163895"/>
              <a:gd name="connsiteY22" fmla="*/ 266606 h 3163895"/>
              <a:gd name="connsiteX23" fmla="*/ 2334626 w 3163895"/>
              <a:gd name="connsiteY23" fmla="*/ 664802 h 3163895"/>
              <a:gd name="connsiteX24" fmla="*/ 2700553 w 3163895"/>
              <a:gd name="connsiteY24" fmla="*/ 463342 h 3163895"/>
              <a:gd name="connsiteX25" fmla="*/ 2499093 w 3163895"/>
              <a:gd name="connsiteY25" fmla="*/ 829269 h 3163895"/>
              <a:gd name="connsiteX26" fmla="*/ 2897289 w 3163895"/>
              <a:gd name="connsiteY26" fmla="*/ 703065 h 3163895"/>
              <a:gd name="connsiteX27" fmla="*/ 2628311 w 3163895"/>
              <a:gd name="connsiteY27" fmla="*/ 1022650 h 3163895"/>
              <a:gd name="connsiteX28" fmla="*/ 3043477 w 3163895"/>
              <a:gd name="connsiteY28" fmla="*/ 976568 h 3163895"/>
              <a:gd name="connsiteX29" fmla="*/ 2717319 w 3163895"/>
              <a:gd name="connsiteY29" fmla="*/ 1237542 h 3163895"/>
              <a:gd name="connsiteX30" fmla="*/ 3133506 w 3163895"/>
              <a:gd name="connsiteY30" fmla="*/ 1273325 h 3163895"/>
              <a:gd name="connsiteX31" fmla="*/ 2762689 w 3163895"/>
              <a:gd name="connsiteY31" fmla="*/ 1465651 h 3163895"/>
              <a:gd name="connsiteX32" fmla="*/ 3163895 w 3163895"/>
              <a:gd name="connsiteY32" fmla="*/ 1581948 h 3163895"/>
              <a:gd name="connsiteX33" fmla="*/ 2762689 w 3163895"/>
              <a:gd name="connsiteY33" fmla="*/ 1698244 h 3163895"/>
              <a:gd name="connsiteX34" fmla="*/ 3133506 w 3163895"/>
              <a:gd name="connsiteY34" fmla="*/ 1890570 h 3163895"/>
              <a:gd name="connsiteX35" fmla="*/ 2717319 w 3163895"/>
              <a:gd name="connsiteY35" fmla="*/ 1926353 h 3163895"/>
              <a:gd name="connsiteX36" fmla="*/ 3043477 w 3163895"/>
              <a:gd name="connsiteY36" fmla="*/ 2187327 h 3163895"/>
              <a:gd name="connsiteX37" fmla="*/ 2628311 w 3163895"/>
              <a:gd name="connsiteY37" fmla="*/ 2141245 h 3163895"/>
              <a:gd name="connsiteX38" fmla="*/ 2897289 w 3163895"/>
              <a:gd name="connsiteY38" fmla="*/ 2460830 h 3163895"/>
              <a:gd name="connsiteX39" fmla="*/ 2499093 w 3163895"/>
              <a:gd name="connsiteY39" fmla="*/ 2334626 h 3163895"/>
              <a:gd name="connsiteX40" fmla="*/ 2700553 w 3163895"/>
              <a:gd name="connsiteY40" fmla="*/ 2700553 h 3163895"/>
              <a:gd name="connsiteX41" fmla="*/ 2334626 w 3163895"/>
              <a:gd name="connsiteY41" fmla="*/ 2499093 h 3163895"/>
              <a:gd name="connsiteX42" fmla="*/ 2460830 w 3163895"/>
              <a:gd name="connsiteY42" fmla="*/ 2897289 h 3163895"/>
              <a:gd name="connsiteX43" fmla="*/ 2141245 w 3163895"/>
              <a:gd name="connsiteY43" fmla="*/ 2628311 h 3163895"/>
              <a:gd name="connsiteX44" fmla="*/ 2187327 w 3163895"/>
              <a:gd name="connsiteY44" fmla="*/ 3043477 h 3163895"/>
              <a:gd name="connsiteX45" fmla="*/ 1926353 w 3163895"/>
              <a:gd name="connsiteY45" fmla="*/ 2717319 h 3163895"/>
              <a:gd name="connsiteX46" fmla="*/ 1890570 w 3163895"/>
              <a:gd name="connsiteY46" fmla="*/ 3133506 h 3163895"/>
              <a:gd name="connsiteX47" fmla="*/ 1698244 w 3163895"/>
              <a:gd name="connsiteY47" fmla="*/ 2762689 h 3163895"/>
              <a:gd name="connsiteX48" fmla="*/ 1581948 w 3163895"/>
              <a:gd name="connsiteY48" fmla="*/ 3163895 h 3163895"/>
              <a:gd name="connsiteX49" fmla="*/ 1465651 w 3163895"/>
              <a:gd name="connsiteY49" fmla="*/ 2762689 h 3163895"/>
              <a:gd name="connsiteX50" fmla="*/ 1273325 w 3163895"/>
              <a:gd name="connsiteY50" fmla="*/ 3133506 h 3163895"/>
              <a:gd name="connsiteX51" fmla="*/ 1237542 w 3163895"/>
              <a:gd name="connsiteY51" fmla="*/ 2717319 h 3163895"/>
              <a:gd name="connsiteX52" fmla="*/ 976568 w 3163895"/>
              <a:gd name="connsiteY52" fmla="*/ 3043477 h 3163895"/>
              <a:gd name="connsiteX53" fmla="*/ 1022650 w 3163895"/>
              <a:gd name="connsiteY53" fmla="*/ 2628311 h 3163895"/>
              <a:gd name="connsiteX54" fmla="*/ 703065 w 3163895"/>
              <a:gd name="connsiteY54" fmla="*/ 2897289 h 3163895"/>
              <a:gd name="connsiteX55" fmla="*/ 829269 w 3163895"/>
              <a:gd name="connsiteY55" fmla="*/ 2499093 h 3163895"/>
              <a:gd name="connsiteX56" fmla="*/ 463342 w 3163895"/>
              <a:gd name="connsiteY56" fmla="*/ 2700553 h 3163895"/>
              <a:gd name="connsiteX57" fmla="*/ 664802 w 3163895"/>
              <a:gd name="connsiteY57" fmla="*/ 2334626 h 3163895"/>
              <a:gd name="connsiteX58" fmla="*/ 266606 w 3163895"/>
              <a:gd name="connsiteY58" fmla="*/ 2460830 h 3163895"/>
              <a:gd name="connsiteX59" fmla="*/ 535584 w 3163895"/>
              <a:gd name="connsiteY59" fmla="*/ 2141245 h 3163895"/>
              <a:gd name="connsiteX60" fmla="*/ 120418 w 3163895"/>
              <a:gd name="connsiteY60" fmla="*/ 2187327 h 3163895"/>
              <a:gd name="connsiteX61" fmla="*/ 446576 w 3163895"/>
              <a:gd name="connsiteY61" fmla="*/ 1926353 h 3163895"/>
              <a:gd name="connsiteX62" fmla="*/ 30389 w 3163895"/>
              <a:gd name="connsiteY62" fmla="*/ 1890570 h 3163895"/>
              <a:gd name="connsiteX63" fmla="*/ 401206 w 3163895"/>
              <a:gd name="connsiteY63" fmla="*/ 1698244 h 3163895"/>
              <a:gd name="connsiteX64" fmla="*/ 0 w 3163895"/>
              <a:gd name="connsiteY64" fmla="*/ 1581948 h 3163895"/>
              <a:gd name="connsiteX0" fmla="*/ 492125 w 3656020"/>
              <a:gd name="connsiteY0" fmla="*/ 1581948 h 3163895"/>
              <a:gd name="connsiteX1" fmla="*/ 893331 w 3656020"/>
              <a:gd name="connsiteY1" fmla="*/ 1465651 h 3163895"/>
              <a:gd name="connsiteX2" fmla="*/ 522514 w 3656020"/>
              <a:gd name="connsiteY2" fmla="*/ 1273325 h 3163895"/>
              <a:gd name="connsiteX3" fmla="*/ 938701 w 3656020"/>
              <a:gd name="connsiteY3" fmla="*/ 1237542 h 3163895"/>
              <a:gd name="connsiteX4" fmla="*/ 612543 w 3656020"/>
              <a:gd name="connsiteY4" fmla="*/ 976568 h 3163895"/>
              <a:gd name="connsiteX5" fmla="*/ 1027709 w 3656020"/>
              <a:gd name="connsiteY5" fmla="*/ 1022650 h 3163895"/>
              <a:gd name="connsiteX6" fmla="*/ 758731 w 3656020"/>
              <a:gd name="connsiteY6" fmla="*/ 703065 h 3163895"/>
              <a:gd name="connsiteX7" fmla="*/ 1156927 w 3656020"/>
              <a:gd name="connsiteY7" fmla="*/ 829269 h 3163895"/>
              <a:gd name="connsiteX8" fmla="*/ 955467 w 3656020"/>
              <a:gd name="connsiteY8" fmla="*/ 463342 h 3163895"/>
              <a:gd name="connsiteX9" fmla="*/ 1321394 w 3656020"/>
              <a:gd name="connsiteY9" fmla="*/ 664802 h 3163895"/>
              <a:gd name="connsiteX10" fmla="*/ 1195190 w 3656020"/>
              <a:gd name="connsiteY10" fmla="*/ 266606 h 3163895"/>
              <a:gd name="connsiteX11" fmla="*/ 1514775 w 3656020"/>
              <a:gd name="connsiteY11" fmla="*/ 535584 h 3163895"/>
              <a:gd name="connsiteX12" fmla="*/ 1468693 w 3656020"/>
              <a:gd name="connsiteY12" fmla="*/ 120418 h 3163895"/>
              <a:gd name="connsiteX13" fmla="*/ 1729667 w 3656020"/>
              <a:gd name="connsiteY13" fmla="*/ 446576 h 3163895"/>
              <a:gd name="connsiteX14" fmla="*/ 1765450 w 3656020"/>
              <a:gd name="connsiteY14" fmla="*/ 30389 h 3163895"/>
              <a:gd name="connsiteX15" fmla="*/ 1957776 w 3656020"/>
              <a:gd name="connsiteY15" fmla="*/ 401206 h 3163895"/>
              <a:gd name="connsiteX16" fmla="*/ 2074073 w 3656020"/>
              <a:gd name="connsiteY16" fmla="*/ 0 h 3163895"/>
              <a:gd name="connsiteX17" fmla="*/ 2190369 w 3656020"/>
              <a:gd name="connsiteY17" fmla="*/ 401206 h 3163895"/>
              <a:gd name="connsiteX18" fmla="*/ 2382695 w 3656020"/>
              <a:gd name="connsiteY18" fmla="*/ 30389 h 3163895"/>
              <a:gd name="connsiteX19" fmla="*/ 2418478 w 3656020"/>
              <a:gd name="connsiteY19" fmla="*/ 446576 h 3163895"/>
              <a:gd name="connsiteX20" fmla="*/ 2679452 w 3656020"/>
              <a:gd name="connsiteY20" fmla="*/ 120418 h 3163895"/>
              <a:gd name="connsiteX21" fmla="*/ 2633370 w 3656020"/>
              <a:gd name="connsiteY21" fmla="*/ 535584 h 3163895"/>
              <a:gd name="connsiteX22" fmla="*/ 2952955 w 3656020"/>
              <a:gd name="connsiteY22" fmla="*/ 266606 h 3163895"/>
              <a:gd name="connsiteX23" fmla="*/ 2826751 w 3656020"/>
              <a:gd name="connsiteY23" fmla="*/ 664802 h 3163895"/>
              <a:gd name="connsiteX24" fmla="*/ 3192678 w 3656020"/>
              <a:gd name="connsiteY24" fmla="*/ 463342 h 3163895"/>
              <a:gd name="connsiteX25" fmla="*/ 2991218 w 3656020"/>
              <a:gd name="connsiteY25" fmla="*/ 829269 h 3163895"/>
              <a:gd name="connsiteX26" fmla="*/ 3389414 w 3656020"/>
              <a:gd name="connsiteY26" fmla="*/ 703065 h 3163895"/>
              <a:gd name="connsiteX27" fmla="*/ 3120436 w 3656020"/>
              <a:gd name="connsiteY27" fmla="*/ 1022650 h 3163895"/>
              <a:gd name="connsiteX28" fmla="*/ 3535602 w 3656020"/>
              <a:gd name="connsiteY28" fmla="*/ 976568 h 3163895"/>
              <a:gd name="connsiteX29" fmla="*/ 3209444 w 3656020"/>
              <a:gd name="connsiteY29" fmla="*/ 1237542 h 3163895"/>
              <a:gd name="connsiteX30" fmla="*/ 3625631 w 3656020"/>
              <a:gd name="connsiteY30" fmla="*/ 1273325 h 3163895"/>
              <a:gd name="connsiteX31" fmla="*/ 3254814 w 3656020"/>
              <a:gd name="connsiteY31" fmla="*/ 1465651 h 3163895"/>
              <a:gd name="connsiteX32" fmla="*/ 3656020 w 3656020"/>
              <a:gd name="connsiteY32" fmla="*/ 1581948 h 3163895"/>
              <a:gd name="connsiteX33" fmla="*/ 3254814 w 3656020"/>
              <a:gd name="connsiteY33" fmla="*/ 1698244 h 3163895"/>
              <a:gd name="connsiteX34" fmla="*/ 3625631 w 3656020"/>
              <a:gd name="connsiteY34" fmla="*/ 1890570 h 3163895"/>
              <a:gd name="connsiteX35" fmla="*/ 3209444 w 3656020"/>
              <a:gd name="connsiteY35" fmla="*/ 1926353 h 3163895"/>
              <a:gd name="connsiteX36" fmla="*/ 3535602 w 3656020"/>
              <a:gd name="connsiteY36" fmla="*/ 2187327 h 3163895"/>
              <a:gd name="connsiteX37" fmla="*/ 3120436 w 3656020"/>
              <a:gd name="connsiteY37" fmla="*/ 2141245 h 3163895"/>
              <a:gd name="connsiteX38" fmla="*/ 3389414 w 3656020"/>
              <a:gd name="connsiteY38" fmla="*/ 2460830 h 3163895"/>
              <a:gd name="connsiteX39" fmla="*/ 2991218 w 3656020"/>
              <a:gd name="connsiteY39" fmla="*/ 2334626 h 3163895"/>
              <a:gd name="connsiteX40" fmla="*/ 3192678 w 3656020"/>
              <a:gd name="connsiteY40" fmla="*/ 2700553 h 3163895"/>
              <a:gd name="connsiteX41" fmla="*/ 2826751 w 3656020"/>
              <a:gd name="connsiteY41" fmla="*/ 2499093 h 3163895"/>
              <a:gd name="connsiteX42" fmla="*/ 2952955 w 3656020"/>
              <a:gd name="connsiteY42" fmla="*/ 2897289 h 3163895"/>
              <a:gd name="connsiteX43" fmla="*/ 2633370 w 3656020"/>
              <a:gd name="connsiteY43" fmla="*/ 2628311 h 3163895"/>
              <a:gd name="connsiteX44" fmla="*/ 2679452 w 3656020"/>
              <a:gd name="connsiteY44" fmla="*/ 3043477 h 3163895"/>
              <a:gd name="connsiteX45" fmla="*/ 2418478 w 3656020"/>
              <a:gd name="connsiteY45" fmla="*/ 2717319 h 3163895"/>
              <a:gd name="connsiteX46" fmla="*/ 2382695 w 3656020"/>
              <a:gd name="connsiteY46" fmla="*/ 3133506 h 3163895"/>
              <a:gd name="connsiteX47" fmla="*/ 2190369 w 3656020"/>
              <a:gd name="connsiteY47" fmla="*/ 2762689 h 3163895"/>
              <a:gd name="connsiteX48" fmla="*/ 2074073 w 3656020"/>
              <a:gd name="connsiteY48" fmla="*/ 3163895 h 3163895"/>
              <a:gd name="connsiteX49" fmla="*/ 1957776 w 3656020"/>
              <a:gd name="connsiteY49" fmla="*/ 2762689 h 3163895"/>
              <a:gd name="connsiteX50" fmla="*/ 1765450 w 3656020"/>
              <a:gd name="connsiteY50" fmla="*/ 3133506 h 3163895"/>
              <a:gd name="connsiteX51" fmla="*/ 1729667 w 3656020"/>
              <a:gd name="connsiteY51" fmla="*/ 2717319 h 3163895"/>
              <a:gd name="connsiteX52" fmla="*/ 1468693 w 3656020"/>
              <a:gd name="connsiteY52" fmla="*/ 3043477 h 3163895"/>
              <a:gd name="connsiteX53" fmla="*/ 1514775 w 3656020"/>
              <a:gd name="connsiteY53" fmla="*/ 2628311 h 3163895"/>
              <a:gd name="connsiteX54" fmla="*/ 1195190 w 3656020"/>
              <a:gd name="connsiteY54" fmla="*/ 2897289 h 3163895"/>
              <a:gd name="connsiteX55" fmla="*/ 1321394 w 3656020"/>
              <a:gd name="connsiteY55" fmla="*/ 2499093 h 3163895"/>
              <a:gd name="connsiteX56" fmla="*/ 955467 w 3656020"/>
              <a:gd name="connsiteY56" fmla="*/ 2700553 h 3163895"/>
              <a:gd name="connsiteX57" fmla="*/ 1156927 w 3656020"/>
              <a:gd name="connsiteY57" fmla="*/ 2334626 h 3163895"/>
              <a:gd name="connsiteX58" fmla="*/ 758731 w 3656020"/>
              <a:gd name="connsiteY58" fmla="*/ 2460830 h 3163895"/>
              <a:gd name="connsiteX59" fmla="*/ 1027709 w 3656020"/>
              <a:gd name="connsiteY59" fmla="*/ 2141245 h 3163895"/>
              <a:gd name="connsiteX60" fmla="*/ 612543 w 3656020"/>
              <a:gd name="connsiteY60" fmla="*/ 2187327 h 3163895"/>
              <a:gd name="connsiteX61" fmla="*/ 938701 w 3656020"/>
              <a:gd name="connsiteY61" fmla="*/ 1926353 h 3163895"/>
              <a:gd name="connsiteX62" fmla="*/ 0 w 3656020"/>
              <a:gd name="connsiteY62" fmla="*/ 1988541 h 3163895"/>
              <a:gd name="connsiteX63" fmla="*/ 893331 w 3656020"/>
              <a:gd name="connsiteY63" fmla="*/ 1698244 h 3163895"/>
              <a:gd name="connsiteX64" fmla="*/ 492125 w 3656020"/>
              <a:gd name="connsiteY64" fmla="*/ 1581948 h 3163895"/>
              <a:gd name="connsiteX0" fmla="*/ 492125 w 3905717"/>
              <a:gd name="connsiteY0" fmla="*/ 1581948 h 3163895"/>
              <a:gd name="connsiteX1" fmla="*/ 893331 w 3905717"/>
              <a:gd name="connsiteY1" fmla="*/ 1465651 h 3163895"/>
              <a:gd name="connsiteX2" fmla="*/ 522514 w 3905717"/>
              <a:gd name="connsiteY2" fmla="*/ 1273325 h 3163895"/>
              <a:gd name="connsiteX3" fmla="*/ 938701 w 3905717"/>
              <a:gd name="connsiteY3" fmla="*/ 1237542 h 3163895"/>
              <a:gd name="connsiteX4" fmla="*/ 612543 w 3905717"/>
              <a:gd name="connsiteY4" fmla="*/ 976568 h 3163895"/>
              <a:gd name="connsiteX5" fmla="*/ 1027709 w 3905717"/>
              <a:gd name="connsiteY5" fmla="*/ 1022650 h 3163895"/>
              <a:gd name="connsiteX6" fmla="*/ 758731 w 3905717"/>
              <a:gd name="connsiteY6" fmla="*/ 703065 h 3163895"/>
              <a:gd name="connsiteX7" fmla="*/ 1156927 w 3905717"/>
              <a:gd name="connsiteY7" fmla="*/ 829269 h 3163895"/>
              <a:gd name="connsiteX8" fmla="*/ 955467 w 3905717"/>
              <a:gd name="connsiteY8" fmla="*/ 463342 h 3163895"/>
              <a:gd name="connsiteX9" fmla="*/ 1321394 w 3905717"/>
              <a:gd name="connsiteY9" fmla="*/ 664802 h 3163895"/>
              <a:gd name="connsiteX10" fmla="*/ 1195190 w 3905717"/>
              <a:gd name="connsiteY10" fmla="*/ 266606 h 3163895"/>
              <a:gd name="connsiteX11" fmla="*/ 1514775 w 3905717"/>
              <a:gd name="connsiteY11" fmla="*/ 535584 h 3163895"/>
              <a:gd name="connsiteX12" fmla="*/ 1468693 w 3905717"/>
              <a:gd name="connsiteY12" fmla="*/ 120418 h 3163895"/>
              <a:gd name="connsiteX13" fmla="*/ 1729667 w 3905717"/>
              <a:gd name="connsiteY13" fmla="*/ 446576 h 3163895"/>
              <a:gd name="connsiteX14" fmla="*/ 1765450 w 3905717"/>
              <a:gd name="connsiteY14" fmla="*/ 30389 h 3163895"/>
              <a:gd name="connsiteX15" fmla="*/ 1957776 w 3905717"/>
              <a:gd name="connsiteY15" fmla="*/ 401206 h 3163895"/>
              <a:gd name="connsiteX16" fmla="*/ 2074073 w 3905717"/>
              <a:gd name="connsiteY16" fmla="*/ 0 h 3163895"/>
              <a:gd name="connsiteX17" fmla="*/ 2190369 w 3905717"/>
              <a:gd name="connsiteY17" fmla="*/ 401206 h 3163895"/>
              <a:gd name="connsiteX18" fmla="*/ 2382695 w 3905717"/>
              <a:gd name="connsiteY18" fmla="*/ 30389 h 3163895"/>
              <a:gd name="connsiteX19" fmla="*/ 2418478 w 3905717"/>
              <a:gd name="connsiteY19" fmla="*/ 446576 h 3163895"/>
              <a:gd name="connsiteX20" fmla="*/ 2679452 w 3905717"/>
              <a:gd name="connsiteY20" fmla="*/ 120418 h 3163895"/>
              <a:gd name="connsiteX21" fmla="*/ 2633370 w 3905717"/>
              <a:gd name="connsiteY21" fmla="*/ 535584 h 3163895"/>
              <a:gd name="connsiteX22" fmla="*/ 2952955 w 3905717"/>
              <a:gd name="connsiteY22" fmla="*/ 266606 h 3163895"/>
              <a:gd name="connsiteX23" fmla="*/ 2826751 w 3905717"/>
              <a:gd name="connsiteY23" fmla="*/ 664802 h 3163895"/>
              <a:gd name="connsiteX24" fmla="*/ 3192678 w 3905717"/>
              <a:gd name="connsiteY24" fmla="*/ 463342 h 3163895"/>
              <a:gd name="connsiteX25" fmla="*/ 2991218 w 3905717"/>
              <a:gd name="connsiteY25" fmla="*/ 829269 h 3163895"/>
              <a:gd name="connsiteX26" fmla="*/ 3389414 w 3905717"/>
              <a:gd name="connsiteY26" fmla="*/ 703065 h 3163895"/>
              <a:gd name="connsiteX27" fmla="*/ 3120436 w 3905717"/>
              <a:gd name="connsiteY27" fmla="*/ 1022650 h 3163895"/>
              <a:gd name="connsiteX28" fmla="*/ 3905717 w 3905717"/>
              <a:gd name="connsiteY28" fmla="*/ 835053 h 3163895"/>
              <a:gd name="connsiteX29" fmla="*/ 3209444 w 3905717"/>
              <a:gd name="connsiteY29" fmla="*/ 1237542 h 3163895"/>
              <a:gd name="connsiteX30" fmla="*/ 3625631 w 3905717"/>
              <a:gd name="connsiteY30" fmla="*/ 1273325 h 3163895"/>
              <a:gd name="connsiteX31" fmla="*/ 3254814 w 3905717"/>
              <a:gd name="connsiteY31" fmla="*/ 1465651 h 3163895"/>
              <a:gd name="connsiteX32" fmla="*/ 3656020 w 3905717"/>
              <a:gd name="connsiteY32" fmla="*/ 1581948 h 3163895"/>
              <a:gd name="connsiteX33" fmla="*/ 3254814 w 3905717"/>
              <a:gd name="connsiteY33" fmla="*/ 1698244 h 3163895"/>
              <a:gd name="connsiteX34" fmla="*/ 3625631 w 3905717"/>
              <a:gd name="connsiteY34" fmla="*/ 1890570 h 3163895"/>
              <a:gd name="connsiteX35" fmla="*/ 3209444 w 3905717"/>
              <a:gd name="connsiteY35" fmla="*/ 1926353 h 3163895"/>
              <a:gd name="connsiteX36" fmla="*/ 3535602 w 3905717"/>
              <a:gd name="connsiteY36" fmla="*/ 2187327 h 3163895"/>
              <a:gd name="connsiteX37" fmla="*/ 3120436 w 3905717"/>
              <a:gd name="connsiteY37" fmla="*/ 2141245 h 3163895"/>
              <a:gd name="connsiteX38" fmla="*/ 3389414 w 3905717"/>
              <a:gd name="connsiteY38" fmla="*/ 2460830 h 3163895"/>
              <a:gd name="connsiteX39" fmla="*/ 2991218 w 3905717"/>
              <a:gd name="connsiteY39" fmla="*/ 2334626 h 3163895"/>
              <a:gd name="connsiteX40" fmla="*/ 3192678 w 3905717"/>
              <a:gd name="connsiteY40" fmla="*/ 2700553 h 3163895"/>
              <a:gd name="connsiteX41" fmla="*/ 2826751 w 3905717"/>
              <a:gd name="connsiteY41" fmla="*/ 2499093 h 3163895"/>
              <a:gd name="connsiteX42" fmla="*/ 2952955 w 3905717"/>
              <a:gd name="connsiteY42" fmla="*/ 2897289 h 3163895"/>
              <a:gd name="connsiteX43" fmla="*/ 2633370 w 3905717"/>
              <a:gd name="connsiteY43" fmla="*/ 2628311 h 3163895"/>
              <a:gd name="connsiteX44" fmla="*/ 2679452 w 3905717"/>
              <a:gd name="connsiteY44" fmla="*/ 3043477 h 3163895"/>
              <a:gd name="connsiteX45" fmla="*/ 2418478 w 3905717"/>
              <a:gd name="connsiteY45" fmla="*/ 2717319 h 3163895"/>
              <a:gd name="connsiteX46" fmla="*/ 2382695 w 3905717"/>
              <a:gd name="connsiteY46" fmla="*/ 3133506 h 3163895"/>
              <a:gd name="connsiteX47" fmla="*/ 2190369 w 3905717"/>
              <a:gd name="connsiteY47" fmla="*/ 2762689 h 3163895"/>
              <a:gd name="connsiteX48" fmla="*/ 2074073 w 3905717"/>
              <a:gd name="connsiteY48" fmla="*/ 3163895 h 3163895"/>
              <a:gd name="connsiteX49" fmla="*/ 1957776 w 3905717"/>
              <a:gd name="connsiteY49" fmla="*/ 2762689 h 3163895"/>
              <a:gd name="connsiteX50" fmla="*/ 1765450 w 3905717"/>
              <a:gd name="connsiteY50" fmla="*/ 3133506 h 3163895"/>
              <a:gd name="connsiteX51" fmla="*/ 1729667 w 3905717"/>
              <a:gd name="connsiteY51" fmla="*/ 2717319 h 3163895"/>
              <a:gd name="connsiteX52" fmla="*/ 1468693 w 3905717"/>
              <a:gd name="connsiteY52" fmla="*/ 3043477 h 3163895"/>
              <a:gd name="connsiteX53" fmla="*/ 1514775 w 3905717"/>
              <a:gd name="connsiteY53" fmla="*/ 2628311 h 3163895"/>
              <a:gd name="connsiteX54" fmla="*/ 1195190 w 3905717"/>
              <a:gd name="connsiteY54" fmla="*/ 2897289 h 3163895"/>
              <a:gd name="connsiteX55" fmla="*/ 1321394 w 3905717"/>
              <a:gd name="connsiteY55" fmla="*/ 2499093 h 3163895"/>
              <a:gd name="connsiteX56" fmla="*/ 955467 w 3905717"/>
              <a:gd name="connsiteY56" fmla="*/ 2700553 h 3163895"/>
              <a:gd name="connsiteX57" fmla="*/ 1156927 w 3905717"/>
              <a:gd name="connsiteY57" fmla="*/ 2334626 h 3163895"/>
              <a:gd name="connsiteX58" fmla="*/ 758731 w 3905717"/>
              <a:gd name="connsiteY58" fmla="*/ 2460830 h 3163895"/>
              <a:gd name="connsiteX59" fmla="*/ 1027709 w 3905717"/>
              <a:gd name="connsiteY59" fmla="*/ 2141245 h 3163895"/>
              <a:gd name="connsiteX60" fmla="*/ 612543 w 3905717"/>
              <a:gd name="connsiteY60" fmla="*/ 2187327 h 3163895"/>
              <a:gd name="connsiteX61" fmla="*/ 938701 w 3905717"/>
              <a:gd name="connsiteY61" fmla="*/ 1926353 h 3163895"/>
              <a:gd name="connsiteX62" fmla="*/ 0 w 3905717"/>
              <a:gd name="connsiteY62" fmla="*/ 1988541 h 3163895"/>
              <a:gd name="connsiteX63" fmla="*/ 893331 w 3905717"/>
              <a:gd name="connsiteY63" fmla="*/ 1698244 h 3163895"/>
              <a:gd name="connsiteX64" fmla="*/ 492125 w 3905717"/>
              <a:gd name="connsiteY64" fmla="*/ 1581948 h 3163895"/>
              <a:gd name="connsiteX0" fmla="*/ 492125 w 3960145"/>
              <a:gd name="connsiteY0" fmla="*/ 1581948 h 3163895"/>
              <a:gd name="connsiteX1" fmla="*/ 893331 w 3960145"/>
              <a:gd name="connsiteY1" fmla="*/ 1465651 h 3163895"/>
              <a:gd name="connsiteX2" fmla="*/ 522514 w 3960145"/>
              <a:gd name="connsiteY2" fmla="*/ 1273325 h 3163895"/>
              <a:gd name="connsiteX3" fmla="*/ 938701 w 3960145"/>
              <a:gd name="connsiteY3" fmla="*/ 1237542 h 3163895"/>
              <a:gd name="connsiteX4" fmla="*/ 612543 w 3960145"/>
              <a:gd name="connsiteY4" fmla="*/ 976568 h 3163895"/>
              <a:gd name="connsiteX5" fmla="*/ 1027709 w 3960145"/>
              <a:gd name="connsiteY5" fmla="*/ 1022650 h 3163895"/>
              <a:gd name="connsiteX6" fmla="*/ 758731 w 3960145"/>
              <a:gd name="connsiteY6" fmla="*/ 703065 h 3163895"/>
              <a:gd name="connsiteX7" fmla="*/ 1156927 w 3960145"/>
              <a:gd name="connsiteY7" fmla="*/ 829269 h 3163895"/>
              <a:gd name="connsiteX8" fmla="*/ 955467 w 3960145"/>
              <a:gd name="connsiteY8" fmla="*/ 463342 h 3163895"/>
              <a:gd name="connsiteX9" fmla="*/ 1321394 w 3960145"/>
              <a:gd name="connsiteY9" fmla="*/ 664802 h 3163895"/>
              <a:gd name="connsiteX10" fmla="*/ 1195190 w 3960145"/>
              <a:gd name="connsiteY10" fmla="*/ 266606 h 3163895"/>
              <a:gd name="connsiteX11" fmla="*/ 1514775 w 3960145"/>
              <a:gd name="connsiteY11" fmla="*/ 535584 h 3163895"/>
              <a:gd name="connsiteX12" fmla="*/ 1468693 w 3960145"/>
              <a:gd name="connsiteY12" fmla="*/ 120418 h 3163895"/>
              <a:gd name="connsiteX13" fmla="*/ 1729667 w 3960145"/>
              <a:gd name="connsiteY13" fmla="*/ 446576 h 3163895"/>
              <a:gd name="connsiteX14" fmla="*/ 1765450 w 3960145"/>
              <a:gd name="connsiteY14" fmla="*/ 30389 h 3163895"/>
              <a:gd name="connsiteX15" fmla="*/ 1957776 w 3960145"/>
              <a:gd name="connsiteY15" fmla="*/ 401206 h 3163895"/>
              <a:gd name="connsiteX16" fmla="*/ 2074073 w 3960145"/>
              <a:gd name="connsiteY16" fmla="*/ 0 h 3163895"/>
              <a:gd name="connsiteX17" fmla="*/ 2190369 w 3960145"/>
              <a:gd name="connsiteY17" fmla="*/ 401206 h 3163895"/>
              <a:gd name="connsiteX18" fmla="*/ 2382695 w 3960145"/>
              <a:gd name="connsiteY18" fmla="*/ 30389 h 3163895"/>
              <a:gd name="connsiteX19" fmla="*/ 2418478 w 3960145"/>
              <a:gd name="connsiteY19" fmla="*/ 446576 h 3163895"/>
              <a:gd name="connsiteX20" fmla="*/ 2679452 w 3960145"/>
              <a:gd name="connsiteY20" fmla="*/ 120418 h 3163895"/>
              <a:gd name="connsiteX21" fmla="*/ 2633370 w 3960145"/>
              <a:gd name="connsiteY21" fmla="*/ 535584 h 3163895"/>
              <a:gd name="connsiteX22" fmla="*/ 2952955 w 3960145"/>
              <a:gd name="connsiteY22" fmla="*/ 266606 h 3163895"/>
              <a:gd name="connsiteX23" fmla="*/ 2826751 w 3960145"/>
              <a:gd name="connsiteY23" fmla="*/ 664802 h 3163895"/>
              <a:gd name="connsiteX24" fmla="*/ 3192678 w 3960145"/>
              <a:gd name="connsiteY24" fmla="*/ 463342 h 3163895"/>
              <a:gd name="connsiteX25" fmla="*/ 2991218 w 3960145"/>
              <a:gd name="connsiteY25" fmla="*/ 829269 h 3163895"/>
              <a:gd name="connsiteX26" fmla="*/ 3389414 w 3960145"/>
              <a:gd name="connsiteY26" fmla="*/ 703065 h 3163895"/>
              <a:gd name="connsiteX27" fmla="*/ 3120436 w 3960145"/>
              <a:gd name="connsiteY27" fmla="*/ 1022650 h 3163895"/>
              <a:gd name="connsiteX28" fmla="*/ 3905717 w 3960145"/>
              <a:gd name="connsiteY28" fmla="*/ 835053 h 3163895"/>
              <a:gd name="connsiteX29" fmla="*/ 3209444 w 3960145"/>
              <a:gd name="connsiteY29" fmla="*/ 1237542 h 3163895"/>
              <a:gd name="connsiteX30" fmla="*/ 3625631 w 3960145"/>
              <a:gd name="connsiteY30" fmla="*/ 1273325 h 3163895"/>
              <a:gd name="connsiteX31" fmla="*/ 3254814 w 3960145"/>
              <a:gd name="connsiteY31" fmla="*/ 1465651 h 3163895"/>
              <a:gd name="connsiteX32" fmla="*/ 3656020 w 3960145"/>
              <a:gd name="connsiteY32" fmla="*/ 1581948 h 3163895"/>
              <a:gd name="connsiteX33" fmla="*/ 3254814 w 3960145"/>
              <a:gd name="connsiteY33" fmla="*/ 1698244 h 3163895"/>
              <a:gd name="connsiteX34" fmla="*/ 3625631 w 3960145"/>
              <a:gd name="connsiteY34" fmla="*/ 1890570 h 3163895"/>
              <a:gd name="connsiteX35" fmla="*/ 3209444 w 3960145"/>
              <a:gd name="connsiteY35" fmla="*/ 1926353 h 3163895"/>
              <a:gd name="connsiteX36" fmla="*/ 3960145 w 3960145"/>
              <a:gd name="connsiteY36" fmla="*/ 2328841 h 3163895"/>
              <a:gd name="connsiteX37" fmla="*/ 3120436 w 3960145"/>
              <a:gd name="connsiteY37" fmla="*/ 2141245 h 3163895"/>
              <a:gd name="connsiteX38" fmla="*/ 3389414 w 3960145"/>
              <a:gd name="connsiteY38" fmla="*/ 2460830 h 3163895"/>
              <a:gd name="connsiteX39" fmla="*/ 2991218 w 3960145"/>
              <a:gd name="connsiteY39" fmla="*/ 2334626 h 3163895"/>
              <a:gd name="connsiteX40" fmla="*/ 3192678 w 3960145"/>
              <a:gd name="connsiteY40" fmla="*/ 2700553 h 3163895"/>
              <a:gd name="connsiteX41" fmla="*/ 2826751 w 3960145"/>
              <a:gd name="connsiteY41" fmla="*/ 2499093 h 3163895"/>
              <a:gd name="connsiteX42" fmla="*/ 2952955 w 3960145"/>
              <a:gd name="connsiteY42" fmla="*/ 2897289 h 3163895"/>
              <a:gd name="connsiteX43" fmla="*/ 2633370 w 3960145"/>
              <a:gd name="connsiteY43" fmla="*/ 2628311 h 3163895"/>
              <a:gd name="connsiteX44" fmla="*/ 2679452 w 3960145"/>
              <a:gd name="connsiteY44" fmla="*/ 3043477 h 3163895"/>
              <a:gd name="connsiteX45" fmla="*/ 2418478 w 3960145"/>
              <a:gd name="connsiteY45" fmla="*/ 2717319 h 3163895"/>
              <a:gd name="connsiteX46" fmla="*/ 2382695 w 3960145"/>
              <a:gd name="connsiteY46" fmla="*/ 3133506 h 3163895"/>
              <a:gd name="connsiteX47" fmla="*/ 2190369 w 3960145"/>
              <a:gd name="connsiteY47" fmla="*/ 2762689 h 3163895"/>
              <a:gd name="connsiteX48" fmla="*/ 2074073 w 3960145"/>
              <a:gd name="connsiteY48" fmla="*/ 3163895 h 3163895"/>
              <a:gd name="connsiteX49" fmla="*/ 1957776 w 3960145"/>
              <a:gd name="connsiteY49" fmla="*/ 2762689 h 3163895"/>
              <a:gd name="connsiteX50" fmla="*/ 1765450 w 3960145"/>
              <a:gd name="connsiteY50" fmla="*/ 3133506 h 3163895"/>
              <a:gd name="connsiteX51" fmla="*/ 1729667 w 3960145"/>
              <a:gd name="connsiteY51" fmla="*/ 2717319 h 3163895"/>
              <a:gd name="connsiteX52" fmla="*/ 1468693 w 3960145"/>
              <a:gd name="connsiteY52" fmla="*/ 3043477 h 3163895"/>
              <a:gd name="connsiteX53" fmla="*/ 1514775 w 3960145"/>
              <a:gd name="connsiteY53" fmla="*/ 2628311 h 3163895"/>
              <a:gd name="connsiteX54" fmla="*/ 1195190 w 3960145"/>
              <a:gd name="connsiteY54" fmla="*/ 2897289 h 3163895"/>
              <a:gd name="connsiteX55" fmla="*/ 1321394 w 3960145"/>
              <a:gd name="connsiteY55" fmla="*/ 2499093 h 3163895"/>
              <a:gd name="connsiteX56" fmla="*/ 955467 w 3960145"/>
              <a:gd name="connsiteY56" fmla="*/ 2700553 h 3163895"/>
              <a:gd name="connsiteX57" fmla="*/ 1156927 w 3960145"/>
              <a:gd name="connsiteY57" fmla="*/ 2334626 h 3163895"/>
              <a:gd name="connsiteX58" fmla="*/ 758731 w 3960145"/>
              <a:gd name="connsiteY58" fmla="*/ 2460830 h 3163895"/>
              <a:gd name="connsiteX59" fmla="*/ 1027709 w 3960145"/>
              <a:gd name="connsiteY59" fmla="*/ 2141245 h 3163895"/>
              <a:gd name="connsiteX60" fmla="*/ 612543 w 3960145"/>
              <a:gd name="connsiteY60" fmla="*/ 2187327 h 3163895"/>
              <a:gd name="connsiteX61" fmla="*/ 938701 w 3960145"/>
              <a:gd name="connsiteY61" fmla="*/ 1926353 h 3163895"/>
              <a:gd name="connsiteX62" fmla="*/ 0 w 3960145"/>
              <a:gd name="connsiteY62" fmla="*/ 1988541 h 3163895"/>
              <a:gd name="connsiteX63" fmla="*/ 893331 w 3960145"/>
              <a:gd name="connsiteY63" fmla="*/ 1698244 h 3163895"/>
              <a:gd name="connsiteX64" fmla="*/ 492125 w 3960145"/>
              <a:gd name="connsiteY64" fmla="*/ 1581948 h 3163895"/>
              <a:gd name="connsiteX0" fmla="*/ 492125 w 3960145"/>
              <a:gd name="connsiteY0" fmla="*/ 1581948 h 3191204"/>
              <a:gd name="connsiteX1" fmla="*/ 893331 w 3960145"/>
              <a:gd name="connsiteY1" fmla="*/ 1465651 h 3191204"/>
              <a:gd name="connsiteX2" fmla="*/ 522514 w 3960145"/>
              <a:gd name="connsiteY2" fmla="*/ 1273325 h 3191204"/>
              <a:gd name="connsiteX3" fmla="*/ 938701 w 3960145"/>
              <a:gd name="connsiteY3" fmla="*/ 1237542 h 3191204"/>
              <a:gd name="connsiteX4" fmla="*/ 612543 w 3960145"/>
              <a:gd name="connsiteY4" fmla="*/ 976568 h 3191204"/>
              <a:gd name="connsiteX5" fmla="*/ 1027709 w 3960145"/>
              <a:gd name="connsiteY5" fmla="*/ 1022650 h 3191204"/>
              <a:gd name="connsiteX6" fmla="*/ 758731 w 3960145"/>
              <a:gd name="connsiteY6" fmla="*/ 703065 h 3191204"/>
              <a:gd name="connsiteX7" fmla="*/ 1156927 w 3960145"/>
              <a:gd name="connsiteY7" fmla="*/ 829269 h 3191204"/>
              <a:gd name="connsiteX8" fmla="*/ 955467 w 3960145"/>
              <a:gd name="connsiteY8" fmla="*/ 463342 h 3191204"/>
              <a:gd name="connsiteX9" fmla="*/ 1321394 w 3960145"/>
              <a:gd name="connsiteY9" fmla="*/ 664802 h 3191204"/>
              <a:gd name="connsiteX10" fmla="*/ 1195190 w 3960145"/>
              <a:gd name="connsiteY10" fmla="*/ 266606 h 3191204"/>
              <a:gd name="connsiteX11" fmla="*/ 1514775 w 3960145"/>
              <a:gd name="connsiteY11" fmla="*/ 535584 h 3191204"/>
              <a:gd name="connsiteX12" fmla="*/ 1468693 w 3960145"/>
              <a:gd name="connsiteY12" fmla="*/ 120418 h 3191204"/>
              <a:gd name="connsiteX13" fmla="*/ 1729667 w 3960145"/>
              <a:gd name="connsiteY13" fmla="*/ 446576 h 3191204"/>
              <a:gd name="connsiteX14" fmla="*/ 1765450 w 3960145"/>
              <a:gd name="connsiteY14" fmla="*/ 30389 h 3191204"/>
              <a:gd name="connsiteX15" fmla="*/ 1957776 w 3960145"/>
              <a:gd name="connsiteY15" fmla="*/ 401206 h 3191204"/>
              <a:gd name="connsiteX16" fmla="*/ 2074073 w 3960145"/>
              <a:gd name="connsiteY16" fmla="*/ 0 h 3191204"/>
              <a:gd name="connsiteX17" fmla="*/ 2190369 w 3960145"/>
              <a:gd name="connsiteY17" fmla="*/ 401206 h 3191204"/>
              <a:gd name="connsiteX18" fmla="*/ 2382695 w 3960145"/>
              <a:gd name="connsiteY18" fmla="*/ 30389 h 3191204"/>
              <a:gd name="connsiteX19" fmla="*/ 2418478 w 3960145"/>
              <a:gd name="connsiteY19" fmla="*/ 446576 h 3191204"/>
              <a:gd name="connsiteX20" fmla="*/ 2679452 w 3960145"/>
              <a:gd name="connsiteY20" fmla="*/ 120418 h 3191204"/>
              <a:gd name="connsiteX21" fmla="*/ 2633370 w 3960145"/>
              <a:gd name="connsiteY21" fmla="*/ 535584 h 3191204"/>
              <a:gd name="connsiteX22" fmla="*/ 2952955 w 3960145"/>
              <a:gd name="connsiteY22" fmla="*/ 266606 h 3191204"/>
              <a:gd name="connsiteX23" fmla="*/ 2826751 w 3960145"/>
              <a:gd name="connsiteY23" fmla="*/ 664802 h 3191204"/>
              <a:gd name="connsiteX24" fmla="*/ 3192678 w 3960145"/>
              <a:gd name="connsiteY24" fmla="*/ 463342 h 3191204"/>
              <a:gd name="connsiteX25" fmla="*/ 2991218 w 3960145"/>
              <a:gd name="connsiteY25" fmla="*/ 829269 h 3191204"/>
              <a:gd name="connsiteX26" fmla="*/ 3389414 w 3960145"/>
              <a:gd name="connsiteY26" fmla="*/ 703065 h 3191204"/>
              <a:gd name="connsiteX27" fmla="*/ 3120436 w 3960145"/>
              <a:gd name="connsiteY27" fmla="*/ 1022650 h 3191204"/>
              <a:gd name="connsiteX28" fmla="*/ 3905717 w 3960145"/>
              <a:gd name="connsiteY28" fmla="*/ 835053 h 3191204"/>
              <a:gd name="connsiteX29" fmla="*/ 3209444 w 3960145"/>
              <a:gd name="connsiteY29" fmla="*/ 1237542 h 3191204"/>
              <a:gd name="connsiteX30" fmla="*/ 3625631 w 3960145"/>
              <a:gd name="connsiteY30" fmla="*/ 1273325 h 3191204"/>
              <a:gd name="connsiteX31" fmla="*/ 3254814 w 3960145"/>
              <a:gd name="connsiteY31" fmla="*/ 1465651 h 3191204"/>
              <a:gd name="connsiteX32" fmla="*/ 3656020 w 3960145"/>
              <a:gd name="connsiteY32" fmla="*/ 1581948 h 3191204"/>
              <a:gd name="connsiteX33" fmla="*/ 3254814 w 3960145"/>
              <a:gd name="connsiteY33" fmla="*/ 1698244 h 3191204"/>
              <a:gd name="connsiteX34" fmla="*/ 3625631 w 3960145"/>
              <a:gd name="connsiteY34" fmla="*/ 1890570 h 3191204"/>
              <a:gd name="connsiteX35" fmla="*/ 3209444 w 3960145"/>
              <a:gd name="connsiteY35" fmla="*/ 1926353 h 3191204"/>
              <a:gd name="connsiteX36" fmla="*/ 3960145 w 3960145"/>
              <a:gd name="connsiteY36" fmla="*/ 2328841 h 3191204"/>
              <a:gd name="connsiteX37" fmla="*/ 3120436 w 3960145"/>
              <a:gd name="connsiteY37" fmla="*/ 2141245 h 3191204"/>
              <a:gd name="connsiteX38" fmla="*/ 3389414 w 3960145"/>
              <a:gd name="connsiteY38" fmla="*/ 2460830 h 3191204"/>
              <a:gd name="connsiteX39" fmla="*/ 2991218 w 3960145"/>
              <a:gd name="connsiteY39" fmla="*/ 2334626 h 3191204"/>
              <a:gd name="connsiteX40" fmla="*/ 3192678 w 3960145"/>
              <a:gd name="connsiteY40" fmla="*/ 2700553 h 3191204"/>
              <a:gd name="connsiteX41" fmla="*/ 2826751 w 3960145"/>
              <a:gd name="connsiteY41" fmla="*/ 2499093 h 3191204"/>
              <a:gd name="connsiteX42" fmla="*/ 2952955 w 3960145"/>
              <a:gd name="connsiteY42" fmla="*/ 2897289 h 3191204"/>
              <a:gd name="connsiteX43" fmla="*/ 2633370 w 3960145"/>
              <a:gd name="connsiteY43" fmla="*/ 2628311 h 3191204"/>
              <a:gd name="connsiteX44" fmla="*/ 2679452 w 3960145"/>
              <a:gd name="connsiteY44" fmla="*/ 3043477 h 3191204"/>
              <a:gd name="connsiteX45" fmla="*/ 2418478 w 3960145"/>
              <a:gd name="connsiteY45" fmla="*/ 2717319 h 3191204"/>
              <a:gd name="connsiteX46" fmla="*/ 2382695 w 3960145"/>
              <a:gd name="connsiteY46" fmla="*/ 3133506 h 3191204"/>
              <a:gd name="connsiteX47" fmla="*/ 2190369 w 3960145"/>
              <a:gd name="connsiteY47" fmla="*/ 2762689 h 3191204"/>
              <a:gd name="connsiteX48" fmla="*/ 2074073 w 3960145"/>
              <a:gd name="connsiteY48" fmla="*/ 3163895 h 3191204"/>
              <a:gd name="connsiteX49" fmla="*/ 1957776 w 3960145"/>
              <a:gd name="connsiteY49" fmla="*/ 2762689 h 3191204"/>
              <a:gd name="connsiteX50" fmla="*/ 1765450 w 3960145"/>
              <a:gd name="connsiteY50" fmla="*/ 3133506 h 3191204"/>
              <a:gd name="connsiteX51" fmla="*/ 1729667 w 3960145"/>
              <a:gd name="connsiteY51" fmla="*/ 2717319 h 3191204"/>
              <a:gd name="connsiteX52" fmla="*/ 1468693 w 3960145"/>
              <a:gd name="connsiteY52" fmla="*/ 3043477 h 3191204"/>
              <a:gd name="connsiteX53" fmla="*/ 1514775 w 3960145"/>
              <a:gd name="connsiteY53" fmla="*/ 2628311 h 3191204"/>
              <a:gd name="connsiteX54" fmla="*/ 955704 w 3960145"/>
              <a:gd name="connsiteY54" fmla="*/ 3191204 h 3191204"/>
              <a:gd name="connsiteX55" fmla="*/ 1321394 w 3960145"/>
              <a:gd name="connsiteY55" fmla="*/ 2499093 h 3191204"/>
              <a:gd name="connsiteX56" fmla="*/ 955467 w 3960145"/>
              <a:gd name="connsiteY56" fmla="*/ 2700553 h 3191204"/>
              <a:gd name="connsiteX57" fmla="*/ 1156927 w 3960145"/>
              <a:gd name="connsiteY57" fmla="*/ 2334626 h 3191204"/>
              <a:gd name="connsiteX58" fmla="*/ 758731 w 3960145"/>
              <a:gd name="connsiteY58" fmla="*/ 2460830 h 3191204"/>
              <a:gd name="connsiteX59" fmla="*/ 1027709 w 3960145"/>
              <a:gd name="connsiteY59" fmla="*/ 2141245 h 3191204"/>
              <a:gd name="connsiteX60" fmla="*/ 612543 w 3960145"/>
              <a:gd name="connsiteY60" fmla="*/ 2187327 h 3191204"/>
              <a:gd name="connsiteX61" fmla="*/ 938701 w 3960145"/>
              <a:gd name="connsiteY61" fmla="*/ 1926353 h 3191204"/>
              <a:gd name="connsiteX62" fmla="*/ 0 w 3960145"/>
              <a:gd name="connsiteY62" fmla="*/ 1988541 h 3191204"/>
              <a:gd name="connsiteX63" fmla="*/ 893331 w 3960145"/>
              <a:gd name="connsiteY63" fmla="*/ 1698244 h 3191204"/>
              <a:gd name="connsiteX64" fmla="*/ 492125 w 3960145"/>
              <a:gd name="connsiteY64" fmla="*/ 1581948 h 3191204"/>
              <a:gd name="connsiteX0" fmla="*/ 492125 w 3960145"/>
              <a:gd name="connsiteY0" fmla="*/ 1581948 h 3566666"/>
              <a:gd name="connsiteX1" fmla="*/ 893331 w 3960145"/>
              <a:gd name="connsiteY1" fmla="*/ 1465651 h 3566666"/>
              <a:gd name="connsiteX2" fmla="*/ 522514 w 3960145"/>
              <a:gd name="connsiteY2" fmla="*/ 1273325 h 3566666"/>
              <a:gd name="connsiteX3" fmla="*/ 938701 w 3960145"/>
              <a:gd name="connsiteY3" fmla="*/ 1237542 h 3566666"/>
              <a:gd name="connsiteX4" fmla="*/ 612543 w 3960145"/>
              <a:gd name="connsiteY4" fmla="*/ 976568 h 3566666"/>
              <a:gd name="connsiteX5" fmla="*/ 1027709 w 3960145"/>
              <a:gd name="connsiteY5" fmla="*/ 1022650 h 3566666"/>
              <a:gd name="connsiteX6" fmla="*/ 758731 w 3960145"/>
              <a:gd name="connsiteY6" fmla="*/ 703065 h 3566666"/>
              <a:gd name="connsiteX7" fmla="*/ 1156927 w 3960145"/>
              <a:gd name="connsiteY7" fmla="*/ 829269 h 3566666"/>
              <a:gd name="connsiteX8" fmla="*/ 955467 w 3960145"/>
              <a:gd name="connsiteY8" fmla="*/ 463342 h 3566666"/>
              <a:gd name="connsiteX9" fmla="*/ 1321394 w 3960145"/>
              <a:gd name="connsiteY9" fmla="*/ 664802 h 3566666"/>
              <a:gd name="connsiteX10" fmla="*/ 1195190 w 3960145"/>
              <a:gd name="connsiteY10" fmla="*/ 266606 h 3566666"/>
              <a:gd name="connsiteX11" fmla="*/ 1514775 w 3960145"/>
              <a:gd name="connsiteY11" fmla="*/ 535584 h 3566666"/>
              <a:gd name="connsiteX12" fmla="*/ 1468693 w 3960145"/>
              <a:gd name="connsiteY12" fmla="*/ 120418 h 3566666"/>
              <a:gd name="connsiteX13" fmla="*/ 1729667 w 3960145"/>
              <a:gd name="connsiteY13" fmla="*/ 446576 h 3566666"/>
              <a:gd name="connsiteX14" fmla="*/ 1765450 w 3960145"/>
              <a:gd name="connsiteY14" fmla="*/ 30389 h 3566666"/>
              <a:gd name="connsiteX15" fmla="*/ 1957776 w 3960145"/>
              <a:gd name="connsiteY15" fmla="*/ 401206 h 3566666"/>
              <a:gd name="connsiteX16" fmla="*/ 2074073 w 3960145"/>
              <a:gd name="connsiteY16" fmla="*/ 0 h 3566666"/>
              <a:gd name="connsiteX17" fmla="*/ 2190369 w 3960145"/>
              <a:gd name="connsiteY17" fmla="*/ 401206 h 3566666"/>
              <a:gd name="connsiteX18" fmla="*/ 2382695 w 3960145"/>
              <a:gd name="connsiteY18" fmla="*/ 30389 h 3566666"/>
              <a:gd name="connsiteX19" fmla="*/ 2418478 w 3960145"/>
              <a:gd name="connsiteY19" fmla="*/ 446576 h 3566666"/>
              <a:gd name="connsiteX20" fmla="*/ 2679452 w 3960145"/>
              <a:gd name="connsiteY20" fmla="*/ 120418 h 3566666"/>
              <a:gd name="connsiteX21" fmla="*/ 2633370 w 3960145"/>
              <a:gd name="connsiteY21" fmla="*/ 535584 h 3566666"/>
              <a:gd name="connsiteX22" fmla="*/ 2952955 w 3960145"/>
              <a:gd name="connsiteY22" fmla="*/ 266606 h 3566666"/>
              <a:gd name="connsiteX23" fmla="*/ 2826751 w 3960145"/>
              <a:gd name="connsiteY23" fmla="*/ 664802 h 3566666"/>
              <a:gd name="connsiteX24" fmla="*/ 3192678 w 3960145"/>
              <a:gd name="connsiteY24" fmla="*/ 463342 h 3566666"/>
              <a:gd name="connsiteX25" fmla="*/ 2991218 w 3960145"/>
              <a:gd name="connsiteY25" fmla="*/ 829269 h 3566666"/>
              <a:gd name="connsiteX26" fmla="*/ 3389414 w 3960145"/>
              <a:gd name="connsiteY26" fmla="*/ 703065 h 3566666"/>
              <a:gd name="connsiteX27" fmla="*/ 3120436 w 3960145"/>
              <a:gd name="connsiteY27" fmla="*/ 1022650 h 3566666"/>
              <a:gd name="connsiteX28" fmla="*/ 3905717 w 3960145"/>
              <a:gd name="connsiteY28" fmla="*/ 835053 h 3566666"/>
              <a:gd name="connsiteX29" fmla="*/ 3209444 w 3960145"/>
              <a:gd name="connsiteY29" fmla="*/ 1237542 h 3566666"/>
              <a:gd name="connsiteX30" fmla="*/ 3625631 w 3960145"/>
              <a:gd name="connsiteY30" fmla="*/ 1273325 h 3566666"/>
              <a:gd name="connsiteX31" fmla="*/ 3254814 w 3960145"/>
              <a:gd name="connsiteY31" fmla="*/ 1465651 h 3566666"/>
              <a:gd name="connsiteX32" fmla="*/ 3656020 w 3960145"/>
              <a:gd name="connsiteY32" fmla="*/ 1581948 h 3566666"/>
              <a:gd name="connsiteX33" fmla="*/ 3254814 w 3960145"/>
              <a:gd name="connsiteY33" fmla="*/ 1698244 h 3566666"/>
              <a:gd name="connsiteX34" fmla="*/ 3625631 w 3960145"/>
              <a:gd name="connsiteY34" fmla="*/ 1890570 h 3566666"/>
              <a:gd name="connsiteX35" fmla="*/ 3209444 w 3960145"/>
              <a:gd name="connsiteY35" fmla="*/ 1926353 h 3566666"/>
              <a:gd name="connsiteX36" fmla="*/ 3960145 w 3960145"/>
              <a:gd name="connsiteY36" fmla="*/ 2328841 h 3566666"/>
              <a:gd name="connsiteX37" fmla="*/ 3120436 w 3960145"/>
              <a:gd name="connsiteY37" fmla="*/ 2141245 h 3566666"/>
              <a:gd name="connsiteX38" fmla="*/ 3389414 w 3960145"/>
              <a:gd name="connsiteY38" fmla="*/ 2460830 h 3566666"/>
              <a:gd name="connsiteX39" fmla="*/ 2991218 w 3960145"/>
              <a:gd name="connsiteY39" fmla="*/ 2334626 h 3566666"/>
              <a:gd name="connsiteX40" fmla="*/ 3192678 w 3960145"/>
              <a:gd name="connsiteY40" fmla="*/ 2700553 h 3566666"/>
              <a:gd name="connsiteX41" fmla="*/ 2826751 w 3960145"/>
              <a:gd name="connsiteY41" fmla="*/ 2499093 h 3566666"/>
              <a:gd name="connsiteX42" fmla="*/ 2952955 w 3960145"/>
              <a:gd name="connsiteY42" fmla="*/ 2897289 h 3566666"/>
              <a:gd name="connsiteX43" fmla="*/ 2633370 w 3960145"/>
              <a:gd name="connsiteY43" fmla="*/ 2628311 h 3566666"/>
              <a:gd name="connsiteX44" fmla="*/ 2679452 w 3960145"/>
              <a:gd name="connsiteY44" fmla="*/ 3043477 h 3566666"/>
              <a:gd name="connsiteX45" fmla="*/ 2418478 w 3960145"/>
              <a:gd name="connsiteY45" fmla="*/ 2717319 h 3566666"/>
              <a:gd name="connsiteX46" fmla="*/ 2382695 w 3960145"/>
              <a:gd name="connsiteY46" fmla="*/ 3133506 h 3566666"/>
              <a:gd name="connsiteX47" fmla="*/ 2190369 w 3960145"/>
              <a:gd name="connsiteY47" fmla="*/ 2762689 h 3566666"/>
              <a:gd name="connsiteX48" fmla="*/ 2095845 w 3960145"/>
              <a:gd name="connsiteY48" fmla="*/ 3566666 h 3566666"/>
              <a:gd name="connsiteX49" fmla="*/ 1957776 w 3960145"/>
              <a:gd name="connsiteY49" fmla="*/ 2762689 h 3566666"/>
              <a:gd name="connsiteX50" fmla="*/ 1765450 w 3960145"/>
              <a:gd name="connsiteY50" fmla="*/ 3133506 h 3566666"/>
              <a:gd name="connsiteX51" fmla="*/ 1729667 w 3960145"/>
              <a:gd name="connsiteY51" fmla="*/ 2717319 h 3566666"/>
              <a:gd name="connsiteX52" fmla="*/ 1468693 w 3960145"/>
              <a:gd name="connsiteY52" fmla="*/ 3043477 h 3566666"/>
              <a:gd name="connsiteX53" fmla="*/ 1514775 w 3960145"/>
              <a:gd name="connsiteY53" fmla="*/ 2628311 h 3566666"/>
              <a:gd name="connsiteX54" fmla="*/ 955704 w 3960145"/>
              <a:gd name="connsiteY54" fmla="*/ 3191204 h 3566666"/>
              <a:gd name="connsiteX55" fmla="*/ 1321394 w 3960145"/>
              <a:gd name="connsiteY55" fmla="*/ 2499093 h 3566666"/>
              <a:gd name="connsiteX56" fmla="*/ 955467 w 3960145"/>
              <a:gd name="connsiteY56" fmla="*/ 2700553 h 3566666"/>
              <a:gd name="connsiteX57" fmla="*/ 1156927 w 3960145"/>
              <a:gd name="connsiteY57" fmla="*/ 2334626 h 3566666"/>
              <a:gd name="connsiteX58" fmla="*/ 758731 w 3960145"/>
              <a:gd name="connsiteY58" fmla="*/ 2460830 h 3566666"/>
              <a:gd name="connsiteX59" fmla="*/ 1027709 w 3960145"/>
              <a:gd name="connsiteY59" fmla="*/ 2141245 h 3566666"/>
              <a:gd name="connsiteX60" fmla="*/ 612543 w 3960145"/>
              <a:gd name="connsiteY60" fmla="*/ 2187327 h 3566666"/>
              <a:gd name="connsiteX61" fmla="*/ 938701 w 3960145"/>
              <a:gd name="connsiteY61" fmla="*/ 1926353 h 3566666"/>
              <a:gd name="connsiteX62" fmla="*/ 0 w 3960145"/>
              <a:gd name="connsiteY62" fmla="*/ 1988541 h 3566666"/>
              <a:gd name="connsiteX63" fmla="*/ 893331 w 3960145"/>
              <a:gd name="connsiteY63" fmla="*/ 1698244 h 3566666"/>
              <a:gd name="connsiteX64" fmla="*/ 492125 w 3960145"/>
              <a:gd name="connsiteY64" fmla="*/ 1581948 h 3566666"/>
              <a:gd name="connsiteX0" fmla="*/ 492125 w 3960145"/>
              <a:gd name="connsiteY0" fmla="*/ 1581948 h 3566666"/>
              <a:gd name="connsiteX1" fmla="*/ 893331 w 3960145"/>
              <a:gd name="connsiteY1" fmla="*/ 1465651 h 3566666"/>
              <a:gd name="connsiteX2" fmla="*/ 522514 w 3960145"/>
              <a:gd name="connsiteY2" fmla="*/ 1273325 h 3566666"/>
              <a:gd name="connsiteX3" fmla="*/ 938701 w 3960145"/>
              <a:gd name="connsiteY3" fmla="*/ 1237542 h 3566666"/>
              <a:gd name="connsiteX4" fmla="*/ 198886 w 3960145"/>
              <a:gd name="connsiteY4" fmla="*/ 889483 h 3566666"/>
              <a:gd name="connsiteX5" fmla="*/ 1027709 w 3960145"/>
              <a:gd name="connsiteY5" fmla="*/ 1022650 h 3566666"/>
              <a:gd name="connsiteX6" fmla="*/ 758731 w 3960145"/>
              <a:gd name="connsiteY6" fmla="*/ 703065 h 3566666"/>
              <a:gd name="connsiteX7" fmla="*/ 1156927 w 3960145"/>
              <a:gd name="connsiteY7" fmla="*/ 829269 h 3566666"/>
              <a:gd name="connsiteX8" fmla="*/ 955467 w 3960145"/>
              <a:gd name="connsiteY8" fmla="*/ 463342 h 3566666"/>
              <a:gd name="connsiteX9" fmla="*/ 1321394 w 3960145"/>
              <a:gd name="connsiteY9" fmla="*/ 664802 h 3566666"/>
              <a:gd name="connsiteX10" fmla="*/ 1195190 w 3960145"/>
              <a:gd name="connsiteY10" fmla="*/ 266606 h 3566666"/>
              <a:gd name="connsiteX11" fmla="*/ 1514775 w 3960145"/>
              <a:gd name="connsiteY11" fmla="*/ 535584 h 3566666"/>
              <a:gd name="connsiteX12" fmla="*/ 1468693 w 3960145"/>
              <a:gd name="connsiteY12" fmla="*/ 120418 h 3566666"/>
              <a:gd name="connsiteX13" fmla="*/ 1729667 w 3960145"/>
              <a:gd name="connsiteY13" fmla="*/ 446576 h 3566666"/>
              <a:gd name="connsiteX14" fmla="*/ 1765450 w 3960145"/>
              <a:gd name="connsiteY14" fmla="*/ 30389 h 3566666"/>
              <a:gd name="connsiteX15" fmla="*/ 1957776 w 3960145"/>
              <a:gd name="connsiteY15" fmla="*/ 401206 h 3566666"/>
              <a:gd name="connsiteX16" fmla="*/ 2074073 w 3960145"/>
              <a:gd name="connsiteY16" fmla="*/ 0 h 3566666"/>
              <a:gd name="connsiteX17" fmla="*/ 2190369 w 3960145"/>
              <a:gd name="connsiteY17" fmla="*/ 401206 h 3566666"/>
              <a:gd name="connsiteX18" fmla="*/ 2382695 w 3960145"/>
              <a:gd name="connsiteY18" fmla="*/ 30389 h 3566666"/>
              <a:gd name="connsiteX19" fmla="*/ 2418478 w 3960145"/>
              <a:gd name="connsiteY19" fmla="*/ 446576 h 3566666"/>
              <a:gd name="connsiteX20" fmla="*/ 2679452 w 3960145"/>
              <a:gd name="connsiteY20" fmla="*/ 120418 h 3566666"/>
              <a:gd name="connsiteX21" fmla="*/ 2633370 w 3960145"/>
              <a:gd name="connsiteY21" fmla="*/ 535584 h 3566666"/>
              <a:gd name="connsiteX22" fmla="*/ 2952955 w 3960145"/>
              <a:gd name="connsiteY22" fmla="*/ 266606 h 3566666"/>
              <a:gd name="connsiteX23" fmla="*/ 2826751 w 3960145"/>
              <a:gd name="connsiteY23" fmla="*/ 664802 h 3566666"/>
              <a:gd name="connsiteX24" fmla="*/ 3192678 w 3960145"/>
              <a:gd name="connsiteY24" fmla="*/ 463342 h 3566666"/>
              <a:gd name="connsiteX25" fmla="*/ 2991218 w 3960145"/>
              <a:gd name="connsiteY25" fmla="*/ 829269 h 3566666"/>
              <a:gd name="connsiteX26" fmla="*/ 3389414 w 3960145"/>
              <a:gd name="connsiteY26" fmla="*/ 703065 h 3566666"/>
              <a:gd name="connsiteX27" fmla="*/ 3120436 w 3960145"/>
              <a:gd name="connsiteY27" fmla="*/ 1022650 h 3566666"/>
              <a:gd name="connsiteX28" fmla="*/ 3905717 w 3960145"/>
              <a:gd name="connsiteY28" fmla="*/ 835053 h 3566666"/>
              <a:gd name="connsiteX29" fmla="*/ 3209444 w 3960145"/>
              <a:gd name="connsiteY29" fmla="*/ 1237542 h 3566666"/>
              <a:gd name="connsiteX30" fmla="*/ 3625631 w 3960145"/>
              <a:gd name="connsiteY30" fmla="*/ 1273325 h 3566666"/>
              <a:gd name="connsiteX31" fmla="*/ 3254814 w 3960145"/>
              <a:gd name="connsiteY31" fmla="*/ 1465651 h 3566666"/>
              <a:gd name="connsiteX32" fmla="*/ 3656020 w 3960145"/>
              <a:gd name="connsiteY32" fmla="*/ 1581948 h 3566666"/>
              <a:gd name="connsiteX33" fmla="*/ 3254814 w 3960145"/>
              <a:gd name="connsiteY33" fmla="*/ 1698244 h 3566666"/>
              <a:gd name="connsiteX34" fmla="*/ 3625631 w 3960145"/>
              <a:gd name="connsiteY34" fmla="*/ 1890570 h 3566666"/>
              <a:gd name="connsiteX35" fmla="*/ 3209444 w 3960145"/>
              <a:gd name="connsiteY35" fmla="*/ 1926353 h 3566666"/>
              <a:gd name="connsiteX36" fmla="*/ 3960145 w 3960145"/>
              <a:gd name="connsiteY36" fmla="*/ 2328841 h 3566666"/>
              <a:gd name="connsiteX37" fmla="*/ 3120436 w 3960145"/>
              <a:gd name="connsiteY37" fmla="*/ 2141245 h 3566666"/>
              <a:gd name="connsiteX38" fmla="*/ 3389414 w 3960145"/>
              <a:gd name="connsiteY38" fmla="*/ 2460830 h 3566666"/>
              <a:gd name="connsiteX39" fmla="*/ 2991218 w 3960145"/>
              <a:gd name="connsiteY39" fmla="*/ 2334626 h 3566666"/>
              <a:gd name="connsiteX40" fmla="*/ 3192678 w 3960145"/>
              <a:gd name="connsiteY40" fmla="*/ 2700553 h 3566666"/>
              <a:gd name="connsiteX41" fmla="*/ 2826751 w 3960145"/>
              <a:gd name="connsiteY41" fmla="*/ 2499093 h 3566666"/>
              <a:gd name="connsiteX42" fmla="*/ 2952955 w 3960145"/>
              <a:gd name="connsiteY42" fmla="*/ 2897289 h 3566666"/>
              <a:gd name="connsiteX43" fmla="*/ 2633370 w 3960145"/>
              <a:gd name="connsiteY43" fmla="*/ 2628311 h 3566666"/>
              <a:gd name="connsiteX44" fmla="*/ 2679452 w 3960145"/>
              <a:gd name="connsiteY44" fmla="*/ 3043477 h 3566666"/>
              <a:gd name="connsiteX45" fmla="*/ 2418478 w 3960145"/>
              <a:gd name="connsiteY45" fmla="*/ 2717319 h 3566666"/>
              <a:gd name="connsiteX46" fmla="*/ 2382695 w 3960145"/>
              <a:gd name="connsiteY46" fmla="*/ 3133506 h 3566666"/>
              <a:gd name="connsiteX47" fmla="*/ 2190369 w 3960145"/>
              <a:gd name="connsiteY47" fmla="*/ 2762689 h 3566666"/>
              <a:gd name="connsiteX48" fmla="*/ 2095845 w 3960145"/>
              <a:gd name="connsiteY48" fmla="*/ 3566666 h 3566666"/>
              <a:gd name="connsiteX49" fmla="*/ 1957776 w 3960145"/>
              <a:gd name="connsiteY49" fmla="*/ 2762689 h 3566666"/>
              <a:gd name="connsiteX50" fmla="*/ 1765450 w 3960145"/>
              <a:gd name="connsiteY50" fmla="*/ 3133506 h 3566666"/>
              <a:gd name="connsiteX51" fmla="*/ 1729667 w 3960145"/>
              <a:gd name="connsiteY51" fmla="*/ 2717319 h 3566666"/>
              <a:gd name="connsiteX52" fmla="*/ 1468693 w 3960145"/>
              <a:gd name="connsiteY52" fmla="*/ 3043477 h 3566666"/>
              <a:gd name="connsiteX53" fmla="*/ 1514775 w 3960145"/>
              <a:gd name="connsiteY53" fmla="*/ 2628311 h 3566666"/>
              <a:gd name="connsiteX54" fmla="*/ 955704 w 3960145"/>
              <a:gd name="connsiteY54" fmla="*/ 3191204 h 3566666"/>
              <a:gd name="connsiteX55" fmla="*/ 1321394 w 3960145"/>
              <a:gd name="connsiteY55" fmla="*/ 2499093 h 3566666"/>
              <a:gd name="connsiteX56" fmla="*/ 955467 w 3960145"/>
              <a:gd name="connsiteY56" fmla="*/ 2700553 h 3566666"/>
              <a:gd name="connsiteX57" fmla="*/ 1156927 w 3960145"/>
              <a:gd name="connsiteY57" fmla="*/ 2334626 h 3566666"/>
              <a:gd name="connsiteX58" fmla="*/ 758731 w 3960145"/>
              <a:gd name="connsiteY58" fmla="*/ 2460830 h 3566666"/>
              <a:gd name="connsiteX59" fmla="*/ 1027709 w 3960145"/>
              <a:gd name="connsiteY59" fmla="*/ 2141245 h 3566666"/>
              <a:gd name="connsiteX60" fmla="*/ 612543 w 3960145"/>
              <a:gd name="connsiteY60" fmla="*/ 2187327 h 3566666"/>
              <a:gd name="connsiteX61" fmla="*/ 938701 w 3960145"/>
              <a:gd name="connsiteY61" fmla="*/ 1926353 h 3566666"/>
              <a:gd name="connsiteX62" fmla="*/ 0 w 3960145"/>
              <a:gd name="connsiteY62" fmla="*/ 1988541 h 3566666"/>
              <a:gd name="connsiteX63" fmla="*/ 893331 w 3960145"/>
              <a:gd name="connsiteY63" fmla="*/ 1698244 h 3566666"/>
              <a:gd name="connsiteX64" fmla="*/ 492125 w 3960145"/>
              <a:gd name="connsiteY64" fmla="*/ 1581948 h 3566666"/>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955467 w 3960145"/>
              <a:gd name="connsiteY8" fmla="*/ 506210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192678 w 3960145"/>
              <a:gd name="connsiteY24" fmla="*/ 506210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758731 w 3960145"/>
              <a:gd name="connsiteY58" fmla="*/ 2503698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955467 w 3960145"/>
              <a:gd name="connsiteY8" fmla="*/ 506210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758731 w 3960145"/>
              <a:gd name="connsiteY58" fmla="*/ 2503698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672438 w 3960145"/>
              <a:gd name="connsiteY8" fmla="*/ 266724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758731 w 3960145"/>
              <a:gd name="connsiteY58" fmla="*/ 2503698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672438 w 3960145"/>
              <a:gd name="connsiteY8" fmla="*/ 266724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497474 w 3960145"/>
              <a:gd name="connsiteY58" fmla="*/ 2688755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672438 w 3960145"/>
              <a:gd name="connsiteY8" fmla="*/ 266724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3475469 w 3960145"/>
              <a:gd name="connsiteY42" fmla="*/ 35497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497474 w 3960145"/>
              <a:gd name="connsiteY58" fmla="*/ 2688755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960145" h="3609534">
                <a:moveTo>
                  <a:pt x="492125" y="1624816"/>
                </a:moveTo>
                <a:lnTo>
                  <a:pt x="893331" y="1508519"/>
                </a:lnTo>
                <a:lnTo>
                  <a:pt x="522514" y="1316193"/>
                </a:lnTo>
                <a:lnTo>
                  <a:pt x="938701" y="1280410"/>
                </a:lnTo>
                <a:lnTo>
                  <a:pt x="198886" y="932351"/>
                </a:lnTo>
                <a:lnTo>
                  <a:pt x="1027709" y="1065518"/>
                </a:lnTo>
                <a:lnTo>
                  <a:pt x="758731" y="745933"/>
                </a:lnTo>
                <a:lnTo>
                  <a:pt x="1156927" y="872137"/>
                </a:lnTo>
                <a:lnTo>
                  <a:pt x="672438" y="266724"/>
                </a:lnTo>
                <a:lnTo>
                  <a:pt x="1321394" y="707670"/>
                </a:lnTo>
                <a:lnTo>
                  <a:pt x="1195190" y="309474"/>
                </a:lnTo>
                <a:lnTo>
                  <a:pt x="1514775" y="578452"/>
                </a:lnTo>
                <a:lnTo>
                  <a:pt x="1468693" y="163286"/>
                </a:lnTo>
                <a:lnTo>
                  <a:pt x="1729667" y="489444"/>
                </a:lnTo>
                <a:lnTo>
                  <a:pt x="1765450" y="73257"/>
                </a:lnTo>
                <a:lnTo>
                  <a:pt x="1957776" y="444074"/>
                </a:lnTo>
                <a:lnTo>
                  <a:pt x="2074073" y="42868"/>
                </a:lnTo>
                <a:lnTo>
                  <a:pt x="2190369" y="444074"/>
                </a:lnTo>
                <a:lnTo>
                  <a:pt x="2382695" y="73257"/>
                </a:lnTo>
                <a:lnTo>
                  <a:pt x="2418478" y="489444"/>
                </a:lnTo>
                <a:lnTo>
                  <a:pt x="2788309" y="0"/>
                </a:lnTo>
                <a:lnTo>
                  <a:pt x="2633370" y="578452"/>
                </a:lnTo>
                <a:lnTo>
                  <a:pt x="2952955" y="309474"/>
                </a:lnTo>
                <a:lnTo>
                  <a:pt x="2826751" y="707670"/>
                </a:lnTo>
                <a:lnTo>
                  <a:pt x="3562792" y="244953"/>
                </a:lnTo>
                <a:lnTo>
                  <a:pt x="2991218" y="872137"/>
                </a:lnTo>
                <a:lnTo>
                  <a:pt x="3389414" y="745933"/>
                </a:lnTo>
                <a:lnTo>
                  <a:pt x="3120436" y="1065518"/>
                </a:lnTo>
                <a:lnTo>
                  <a:pt x="3905717" y="877921"/>
                </a:lnTo>
                <a:lnTo>
                  <a:pt x="3209444" y="1280410"/>
                </a:lnTo>
                <a:lnTo>
                  <a:pt x="3625631" y="1316193"/>
                </a:lnTo>
                <a:lnTo>
                  <a:pt x="3254814" y="1508519"/>
                </a:lnTo>
                <a:lnTo>
                  <a:pt x="3656020" y="1624816"/>
                </a:lnTo>
                <a:lnTo>
                  <a:pt x="3254814" y="1741112"/>
                </a:lnTo>
                <a:lnTo>
                  <a:pt x="3625631" y="1933438"/>
                </a:lnTo>
                <a:lnTo>
                  <a:pt x="3209444" y="1969221"/>
                </a:lnTo>
                <a:lnTo>
                  <a:pt x="3960145" y="2371709"/>
                </a:lnTo>
                <a:lnTo>
                  <a:pt x="3120436" y="2184113"/>
                </a:lnTo>
                <a:lnTo>
                  <a:pt x="3389414" y="2503698"/>
                </a:lnTo>
                <a:lnTo>
                  <a:pt x="2991218" y="2377494"/>
                </a:lnTo>
                <a:lnTo>
                  <a:pt x="3192678" y="2743421"/>
                </a:lnTo>
                <a:lnTo>
                  <a:pt x="2826751" y="2541961"/>
                </a:lnTo>
                <a:lnTo>
                  <a:pt x="3475469" y="3549757"/>
                </a:lnTo>
                <a:lnTo>
                  <a:pt x="2633370" y="2671179"/>
                </a:lnTo>
                <a:lnTo>
                  <a:pt x="2679452" y="3086345"/>
                </a:lnTo>
                <a:lnTo>
                  <a:pt x="2418478" y="2760187"/>
                </a:lnTo>
                <a:lnTo>
                  <a:pt x="2382695" y="3176374"/>
                </a:lnTo>
                <a:lnTo>
                  <a:pt x="2190369" y="2805557"/>
                </a:lnTo>
                <a:lnTo>
                  <a:pt x="2095845" y="3609534"/>
                </a:lnTo>
                <a:lnTo>
                  <a:pt x="1957776" y="2805557"/>
                </a:lnTo>
                <a:lnTo>
                  <a:pt x="1765450" y="3176374"/>
                </a:lnTo>
                <a:lnTo>
                  <a:pt x="1729667" y="2760187"/>
                </a:lnTo>
                <a:lnTo>
                  <a:pt x="1468693" y="3086345"/>
                </a:lnTo>
                <a:lnTo>
                  <a:pt x="1514775" y="2671179"/>
                </a:lnTo>
                <a:lnTo>
                  <a:pt x="955704" y="3234072"/>
                </a:lnTo>
                <a:lnTo>
                  <a:pt x="1321394" y="2541961"/>
                </a:lnTo>
                <a:lnTo>
                  <a:pt x="955467" y="2743421"/>
                </a:lnTo>
                <a:lnTo>
                  <a:pt x="1156927" y="2377494"/>
                </a:lnTo>
                <a:lnTo>
                  <a:pt x="497474" y="2688755"/>
                </a:lnTo>
                <a:lnTo>
                  <a:pt x="1027709" y="2184113"/>
                </a:lnTo>
                <a:lnTo>
                  <a:pt x="612543" y="2230195"/>
                </a:lnTo>
                <a:lnTo>
                  <a:pt x="938701" y="1969221"/>
                </a:lnTo>
                <a:lnTo>
                  <a:pt x="0" y="2031409"/>
                </a:lnTo>
                <a:lnTo>
                  <a:pt x="893331" y="1741112"/>
                </a:lnTo>
                <a:lnTo>
                  <a:pt x="492125" y="1624816"/>
                </a:lnTo>
                <a:close/>
              </a:path>
            </a:pathLst>
          </a:cu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621559" rtl="0" eaLnBrk="1" latinLnBrk="0" hangingPunct="1">
              <a:defRPr sz="1225" kern="1200">
                <a:solidFill>
                  <a:schemeClr val="lt1"/>
                </a:solidFill>
                <a:latin typeface="+mn-lt"/>
                <a:ea typeface="+mn-ea"/>
                <a:cs typeface="+mn-cs"/>
              </a:defRPr>
            </a:lvl1pPr>
            <a:lvl2pPr marL="310778" algn="l" defTabSz="621559" rtl="0" eaLnBrk="1" latinLnBrk="0" hangingPunct="1">
              <a:defRPr sz="1225" kern="1200">
                <a:solidFill>
                  <a:schemeClr val="lt1"/>
                </a:solidFill>
                <a:latin typeface="+mn-lt"/>
                <a:ea typeface="+mn-ea"/>
                <a:cs typeface="+mn-cs"/>
              </a:defRPr>
            </a:lvl2pPr>
            <a:lvl3pPr marL="621559" algn="l" defTabSz="621559" rtl="0" eaLnBrk="1" latinLnBrk="0" hangingPunct="1">
              <a:defRPr sz="1225" kern="1200">
                <a:solidFill>
                  <a:schemeClr val="lt1"/>
                </a:solidFill>
                <a:latin typeface="+mn-lt"/>
                <a:ea typeface="+mn-ea"/>
                <a:cs typeface="+mn-cs"/>
              </a:defRPr>
            </a:lvl3pPr>
            <a:lvl4pPr marL="932339" algn="l" defTabSz="621559" rtl="0" eaLnBrk="1" latinLnBrk="0" hangingPunct="1">
              <a:defRPr sz="1225" kern="1200">
                <a:solidFill>
                  <a:schemeClr val="lt1"/>
                </a:solidFill>
                <a:latin typeface="+mn-lt"/>
                <a:ea typeface="+mn-ea"/>
                <a:cs typeface="+mn-cs"/>
              </a:defRPr>
            </a:lvl4pPr>
            <a:lvl5pPr marL="1243118" algn="l" defTabSz="621559" rtl="0" eaLnBrk="1" latinLnBrk="0" hangingPunct="1">
              <a:defRPr sz="1225" kern="1200">
                <a:solidFill>
                  <a:schemeClr val="lt1"/>
                </a:solidFill>
                <a:latin typeface="+mn-lt"/>
                <a:ea typeface="+mn-ea"/>
                <a:cs typeface="+mn-cs"/>
              </a:defRPr>
            </a:lvl5pPr>
            <a:lvl6pPr marL="1553898" algn="l" defTabSz="621559" rtl="0" eaLnBrk="1" latinLnBrk="0" hangingPunct="1">
              <a:defRPr sz="1225" kern="1200">
                <a:solidFill>
                  <a:schemeClr val="lt1"/>
                </a:solidFill>
                <a:latin typeface="+mn-lt"/>
                <a:ea typeface="+mn-ea"/>
                <a:cs typeface="+mn-cs"/>
              </a:defRPr>
            </a:lvl6pPr>
            <a:lvl7pPr marL="1864679" algn="l" defTabSz="621559" rtl="0" eaLnBrk="1" latinLnBrk="0" hangingPunct="1">
              <a:defRPr sz="1225" kern="1200">
                <a:solidFill>
                  <a:schemeClr val="lt1"/>
                </a:solidFill>
                <a:latin typeface="+mn-lt"/>
                <a:ea typeface="+mn-ea"/>
                <a:cs typeface="+mn-cs"/>
              </a:defRPr>
            </a:lvl7pPr>
            <a:lvl8pPr marL="2175457" algn="l" defTabSz="621559" rtl="0" eaLnBrk="1" latinLnBrk="0" hangingPunct="1">
              <a:defRPr sz="1225" kern="1200">
                <a:solidFill>
                  <a:schemeClr val="lt1"/>
                </a:solidFill>
                <a:latin typeface="+mn-lt"/>
                <a:ea typeface="+mn-ea"/>
                <a:cs typeface="+mn-cs"/>
              </a:defRPr>
            </a:lvl8pPr>
            <a:lvl9pPr marL="2486237" algn="l" defTabSz="621559" rtl="0" eaLnBrk="1" latinLnBrk="0" hangingPunct="1">
              <a:defRPr sz="1225" kern="1200">
                <a:solidFill>
                  <a:schemeClr val="lt1"/>
                </a:solidFill>
                <a:latin typeface="+mn-lt"/>
                <a:ea typeface="+mn-ea"/>
                <a:cs typeface="+mn-cs"/>
              </a:defRPr>
            </a:lvl9pPr>
          </a:lstStyle>
          <a:p>
            <a:pPr algn="ctr">
              <a:defRPr/>
            </a:pPr>
            <a:endParaRPr lang="en-GB" sz="1131"/>
          </a:p>
        </p:txBody>
      </p:sp>
      <p:sp>
        <p:nvSpPr>
          <p:cNvPr id="764" name="32-Point Star 3">
            <a:extLst>
              <a:ext uri="{FF2B5EF4-FFF2-40B4-BE49-F238E27FC236}">
                <a16:creationId xmlns:a16="http://schemas.microsoft.com/office/drawing/2014/main" id="{3870D68B-CE76-4224-A0DE-C78E2F902121}"/>
              </a:ext>
            </a:extLst>
          </p:cNvPr>
          <p:cNvSpPr/>
          <p:nvPr/>
        </p:nvSpPr>
        <p:spPr>
          <a:xfrm>
            <a:off x="398585" y="127488"/>
            <a:ext cx="5763358" cy="5253404"/>
          </a:xfrm>
          <a:custGeom>
            <a:avLst/>
            <a:gdLst>
              <a:gd name="connsiteX0" fmla="*/ 0 w 3163895"/>
              <a:gd name="connsiteY0" fmla="*/ 1581948 h 3163895"/>
              <a:gd name="connsiteX1" fmla="*/ 401206 w 3163895"/>
              <a:gd name="connsiteY1" fmla="*/ 1465651 h 3163895"/>
              <a:gd name="connsiteX2" fmla="*/ 30389 w 3163895"/>
              <a:gd name="connsiteY2" fmla="*/ 1273325 h 3163895"/>
              <a:gd name="connsiteX3" fmla="*/ 446576 w 3163895"/>
              <a:gd name="connsiteY3" fmla="*/ 1237542 h 3163895"/>
              <a:gd name="connsiteX4" fmla="*/ 120418 w 3163895"/>
              <a:gd name="connsiteY4" fmla="*/ 976568 h 3163895"/>
              <a:gd name="connsiteX5" fmla="*/ 535584 w 3163895"/>
              <a:gd name="connsiteY5" fmla="*/ 1022650 h 3163895"/>
              <a:gd name="connsiteX6" fmla="*/ 266606 w 3163895"/>
              <a:gd name="connsiteY6" fmla="*/ 703065 h 3163895"/>
              <a:gd name="connsiteX7" fmla="*/ 664802 w 3163895"/>
              <a:gd name="connsiteY7" fmla="*/ 829269 h 3163895"/>
              <a:gd name="connsiteX8" fmla="*/ 463342 w 3163895"/>
              <a:gd name="connsiteY8" fmla="*/ 463342 h 3163895"/>
              <a:gd name="connsiteX9" fmla="*/ 829269 w 3163895"/>
              <a:gd name="connsiteY9" fmla="*/ 664802 h 3163895"/>
              <a:gd name="connsiteX10" fmla="*/ 703065 w 3163895"/>
              <a:gd name="connsiteY10" fmla="*/ 266606 h 3163895"/>
              <a:gd name="connsiteX11" fmla="*/ 1022650 w 3163895"/>
              <a:gd name="connsiteY11" fmla="*/ 535584 h 3163895"/>
              <a:gd name="connsiteX12" fmla="*/ 976568 w 3163895"/>
              <a:gd name="connsiteY12" fmla="*/ 120418 h 3163895"/>
              <a:gd name="connsiteX13" fmla="*/ 1237542 w 3163895"/>
              <a:gd name="connsiteY13" fmla="*/ 446576 h 3163895"/>
              <a:gd name="connsiteX14" fmla="*/ 1273325 w 3163895"/>
              <a:gd name="connsiteY14" fmla="*/ 30389 h 3163895"/>
              <a:gd name="connsiteX15" fmla="*/ 1465651 w 3163895"/>
              <a:gd name="connsiteY15" fmla="*/ 401206 h 3163895"/>
              <a:gd name="connsiteX16" fmla="*/ 1581948 w 3163895"/>
              <a:gd name="connsiteY16" fmla="*/ 0 h 3163895"/>
              <a:gd name="connsiteX17" fmla="*/ 1698244 w 3163895"/>
              <a:gd name="connsiteY17" fmla="*/ 401206 h 3163895"/>
              <a:gd name="connsiteX18" fmla="*/ 1890570 w 3163895"/>
              <a:gd name="connsiteY18" fmla="*/ 30389 h 3163895"/>
              <a:gd name="connsiteX19" fmla="*/ 1926353 w 3163895"/>
              <a:gd name="connsiteY19" fmla="*/ 446576 h 3163895"/>
              <a:gd name="connsiteX20" fmla="*/ 2187327 w 3163895"/>
              <a:gd name="connsiteY20" fmla="*/ 120418 h 3163895"/>
              <a:gd name="connsiteX21" fmla="*/ 2141245 w 3163895"/>
              <a:gd name="connsiteY21" fmla="*/ 535584 h 3163895"/>
              <a:gd name="connsiteX22" fmla="*/ 2460830 w 3163895"/>
              <a:gd name="connsiteY22" fmla="*/ 266606 h 3163895"/>
              <a:gd name="connsiteX23" fmla="*/ 2334626 w 3163895"/>
              <a:gd name="connsiteY23" fmla="*/ 664802 h 3163895"/>
              <a:gd name="connsiteX24" fmla="*/ 2700553 w 3163895"/>
              <a:gd name="connsiteY24" fmla="*/ 463342 h 3163895"/>
              <a:gd name="connsiteX25" fmla="*/ 2499093 w 3163895"/>
              <a:gd name="connsiteY25" fmla="*/ 829269 h 3163895"/>
              <a:gd name="connsiteX26" fmla="*/ 2897289 w 3163895"/>
              <a:gd name="connsiteY26" fmla="*/ 703065 h 3163895"/>
              <a:gd name="connsiteX27" fmla="*/ 2628311 w 3163895"/>
              <a:gd name="connsiteY27" fmla="*/ 1022650 h 3163895"/>
              <a:gd name="connsiteX28" fmla="*/ 3043477 w 3163895"/>
              <a:gd name="connsiteY28" fmla="*/ 976568 h 3163895"/>
              <a:gd name="connsiteX29" fmla="*/ 2717319 w 3163895"/>
              <a:gd name="connsiteY29" fmla="*/ 1237542 h 3163895"/>
              <a:gd name="connsiteX30" fmla="*/ 3133506 w 3163895"/>
              <a:gd name="connsiteY30" fmla="*/ 1273325 h 3163895"/>
              <a:gd name="connsiteX31" fmla="*/ 2762689 w 3163895"/>
              <a:gd name="connsiteY31" fmla="*/ 1465651 h 3163895"/>
              <a:gd name="connsiteX32" fmla="*/ 3163895 w 3163895"/>
              <a:gd name="connsiteY32" fmla="*/ 1581948 h 3163895"/>
              <a:gd name="connsiteX33" fmla="*/ 2762689 w 3163895"/>
              <a:gd name="connsiteY33" fmla="*/ 1698244 h 3163895"/>
              <a:gd name="connsiteX34" fmla="*/ 3133506 w 3163895"/>
              <a:gd name="connsiteY34" fmla="*/ 1890570 h 3163895"/>
              <a:gd name="connsiteX35" fmla="*/ 2717319 w 3163895"/>
              <a:gd name="connsiteY35" fmla="*/ 1926353 h 3163895"/>
              <a:gd name="connsiteX36" fmla="*/ 3043477 w 3163895"/>
              <a:gd name="connsiteY36" fmla="*/ 2187327 h 3163895"/>
              <a:gd name="connsiteX37" fmla="*/ 2628311 w 3163895"/>
              <a:gd name="connsiteY37" fmla="*/ 2141245 h 3163895"/>
              <a:gd name="connsiteX38" fmla="*/ 2897289 w 3163895"/>
              <a:gd name="connsiteY38" fmla="*/ 2460830 h 3163895"/>
              <a:gd name="connsiteX39" fmla="*/ 2499093 w 3163895"/>
              <a:gd name="connsiteY39" fmla="*/ 2334626 h 3163895"/>
              <a:gd name="connsiteX40" fmla="*/ 2700553 w 3163895"/>
              <a:gd name="connsiteY40" fmla="*/ 2700553 h 3163895"/>
              <a:gd name="connsiteX41" fmla="*/ 2334626 w 3163895"/>
              <a:gd name="connsiteY41" fmla="*/ 2499093 h 3163895"/>
              <a:gd name="connsiteX42" fmla="*/ 2460830 w 3163895"/>
              <a:gd name="connsiteY42" fmla="*/ 2897289 h 3163895"/>
              <a:gd name="connsiteX43" fmla="*/ 2141245 w 3163895"/>
              <a:gd name="connsiteY43" fmla="*/ 2628311 h 3163895"/>
              <a:gd name="connsiteX44" fmla="*/ 2187327 w 3163895"/>
              <a:gd name="connsiteY44" fmla="*/ 3043477 h 3163895"/>
              <a:gd name="connsiteX45" fmla="*/ 1926353 w 3163895"/>
              <a:gd name="connsiteY45" fmla="*/ 2717319 h 3163895"/>
              <a:gd name="connsiteX46" fmla="*/ 1890570 w 3163895"/>
              <a:gd name="connsiteY46" fmla="*/ 3133506 h 3163895"/>
              <a:gd name="connsiteX47" fmla="*/ 1698244 w 3163895"/>
              <a:gd name="connsiteY47" fmla="*/ 2762689 h 3163895"/>
              <a:gd name="connsiteX48" fmla="*/ 1581948 w 3163895"/>
              <a:gd name="connsiteY48" fmla="*/ 3163895 h 3163895"/>
              <a:gd name="connsiteX49" fmla="*/ 1465651 w 3163895"/>
              <a:gd name="connsiteY49" fmla="*/ 2762689 h 3163895"/>
              <a:gd name="connsiteX50" fmla="*/ 1273325 w 3163895"/>
              <a:gd name="connsiteY50" fmla="*/ 3133506 h 3163895"/>
              <a:gd name="connsiteX51" fmla="*/ 1237542 w 3163895"/>
              <a:gd name="connsiteY51" fmla="*/ 2717319 h 3163895"/>
              <a:gd name="connsiteX52" fmla="*/ 976568 w 3163895"/>
              <a:gd name="connsiteY52" fmla="*/ 3043477 h 3163895"/>
              <a:gd name="connsiteX53" fmla="*/ 1022650 w 3163895"/>
              <a:gd name="connsiteY53" fmla="*/ 2628311 h 3163895"/>
              <a:gd name="connsiteX54" fmla="*/ 703065 w 3163895"/>
              <a:gd name="connsiteY54" fmla="*/ 2897289 h 3163895"/>
              <a:gd name="connsiteX55" fmla="*/ 829269 w 3163895"/>
              <a:gd name="connsiteY55" fmla="*/ 2499093 h 3163895"/>
              <a:gd name="connsiteX56" fmla="*/ 463342 w 3163895"/>
              <a:gd name="connsiteY56" fmla="*/ 2700553 h 3163895"/>
              <a:gd name="connsiteX57" fmla="*/ 664802 w 3163895"/>
              <a:gd name="connsiteY57" fmla="*/ 2334626 h 3163895"/>
              <a:gd name="connsiteX58" fmla="*/ 266606 w 3163895"/>
              <a:gd name="connsiteY58" fmla="*/ 2460830 h 3163895"/>
              <a:gd name="connsiteX59" fmla="*/ 535584 w 3163895"/>
              <a:gd name="connsiteY59" fmla="*/ 2141245 h 3163895"/>
              <a:gd name="connsiteX60" fmla="*/ 120418 w 3163895"/>
              <a:gd name="connsiteY60" fmla="*/ 2187327 h 3163895"/>
              <a:gd name="connsiteX61" fmla="*/ 446576 w 3163895"/>
              <a:gd name="connsiteY61" fmla="*/ 1926353 h 3163895"/>
              <a:gd name="connsiteX62" fmla="*/ 30389 w 3163895"/>
              <a:gd name="connsiteY62" fmla="*/ 1890570 h 3163895"/>
              <a:gd name="connsiteX63" fmla="*/ 401206 w 3163895"/>
              <a:gd name="connsiteY63" fmla="*/ 1698244 h 3163895"/>
              <a:gd name="connsiteX64" fmla="*/ 0 w 3163895"/>
              <a:gd name="connsiteY64" fmla="*/ 1581948 h 3163895"/>
              <a:gd name="connsiteX0" fmla="*/ 492125 w 3656020"/>
              <a:gd name="connsiteY0" fmla="*/ 1581948 h 3163895"/>
              <a:gd name="connsiteX1" fmla="*/ 893331 w 3656020"/>
              <a:gd name="connsiteY1" fmla="*/ 1465651 h 3163895"/>
              <a:gd name="connsiteX2" fmla="*/ 522514 w 3656020"/>
              <a:gd name="connsiteY2" fmla="*/ 1273325 h 3163895"/>
              <a:gd name="connsiteX3" fmla="*/ 938701 w 3656020"/>
              <a:gd name="connsiteY3" fmla="*/ 1237542 h 3163895"/>
              <a:gd name="connsiteX4" fmla="*/ 612543 w 3656020"/>
              <a:gd name="connsiteY4" fmla="*/ 976568 h 3163895"/>
              <a:gd name="connsiteX5" fmla="*/ 1027709 w 3656020"/>
              <a:gd name="connsiteY5" fmla="*/ 1022650 h 3163895"/>
              <a:gd name="connsiteX6" fmla="*/ 758731 w 3656020"/>
              <a:gd name="connsiteY6" fmla="*/ 703065 h 3163895"/>
              <a:gd name="connsiteX7" fmla="*/ 1156927 w 3656020"/>
              <a:gd name="connsiteY7" fmla="*/ 829269 h 3163895"/>
              <a:gd name="connsiteX8" fmla="*/ 955467 w 3656020"/>
              <a:gd name="connsiteY8" fmla="*/ 463342 h 3163895"/>
              <a:gd name="connsiteX9" fmla="*/ 1321394 w 3656020"/>
              <a:gd name="connsiteY9" fmla="*/ 664802 h 3163895"/>
              <a:gd name="connsiteX10" fmla="*/ 1195190 w 3656020"/>
              <a:gd name="connsiteY10" fmla="*/ 266606 h 3163895"/>
              <a:gd name="connsiteX11" fmla="*/ 1514775 w 3656020"/>
              <a:gd name="connsiteY11" fmla="*/ 535584 h 3163895"/>
              <a:gd name="connsiteX12" fmla="*/ 1468693 w 3656020"/>
              <a:gd name="connsiteY12" fmla="*/ 120418 h 3163895"/>
              <a:gd name="connsiteX13" fmla="*/ 1729667 w 3656020"/>
              <a:gd name="connsiteY13" fmla="*/ 446576 h 3163895"/>
              <a:gd name="connsiteX14" fmla="*/ 1765450 w 3656020"/>
              <a:gd name="connsiteY14" fmla="*/ 30389 h 3163895"/>
              <a:gd name="connsiteX15" fmla="*/ 1957776 w 3656020"/>
              <a:gd name="connsiteY15" fmla="*/ 401206 h 3163895"/>
              <a:gd name="connsiteX16" fmla="*/ 2074073 w 3656020"/>
              <a:gd name="connsiteY16" fmla="*/ 0 h 3163895"/>
              <a:gd name="connsiteX17" fmla="*/ 2190369 w 3656020"/>
              <a:gd name="connsiteY17" fmla="*/ 401206 h 3163895"/>
              <a:gd name="connsiteX18" fmla="*/ 2382695 w 3656020"/>
              <a:gd name="connsiteY18" fmla="*/ 30389 h 3163895"/>
              <a:gd name="connsiteX19" fmla="*/ 2418478 w 3656020"/>
              <a:gd name="connsiteY19" fmla="*/ 446576 h 3163895"/>
              <a:gd name="connsiteX20" fmla="*/ 2679452 w 3656020"/>
              <a:gd name="connsiteY20" fmla="*/ 120418 h 3163895"/>
              <a:gd name="connsiteX21" fmla="*/ 2633370 w 3656020"/>
              <a:gd name="connsiteY21" fmla="*/ 535584 h 3163895"/>
              <a:gd name="connsiteX22" fmla="*/ 2952955 w 3656020"/>
              <a:gd name="connsiteY22" fmla="*/ 266606 h 3163895"/>
              <a:gd name="connsiteX23" fmla="*/ 2826751 w 3656020"/>
              <a:gd name="connsiteY23" fmla="*/ 664802 h 3163895"/>
              <a:gd name="connsiteX24" fmla="*/ 3192678 w 3656020"/>
              <a:gd name="connsiteY24" fmla="*/ 463342 h 3163895"/>
              <a:gd name="connsiteX25" fmla="*/ 2991218 w 3656020"/>
              <a:gd name="connsiteY25" fmla="*/ 829269 h 3163895"/>
              <a:gd name="connsiteX26" fmla="*/ 3389414 w 3656020"/>
              <a:gd name="connsiteY26" fmla="*/ 703065 h 3163895"/>
              <a:gd name="connsiteX27" fmla="*/ 3120436 w 3656020"/>
              <a:gd name="connsiteY27" fmla="*/ 1022650 h 3163895"/>
              <a:gd name="connsiteX28" fmla="*/ 3535602 w 3656020"/>
              <a:gd name="connsiteY28" fmla="*/ 976568 h 3163895"/>
              <a:gd name="connsiteX29" fmla="*/ 3209444 w 3656020"/>
              <a:gd name="connsiteY29" fmla="*/ 1237542 h 3163895"/>
              <a:gd name="connsiteX30" fmla="*/ 3625631 w 3656020"/>
              <a:gd name="connsiteY30" fmla="*/ 1273325 h 3163895"/>
              <a:gd name="connsiteX31" fmla="*/ 3254814 w 3656020"/>
              <a:gd name="connsiteY31" fmla="*/ 1465651 h 3163895"/>
              <a:gd name="connsiteX32" fmla="*/ 3656020 w 3656020"/>
              <a:gd name="connsiteY32" fmla="*/ 1581948 h 3163895"/>
              <a:gd name="connsiteX33" fmla="*/ 3254814 w 3656020"/>
              <a:gd name="connsiteY33" fmla="*/ 1698244 h 3163895"/>
              <a:gd name="connsiteX34" fmla="*/ 3625631 w 3656020"/>
              <a:gd name="connsiteY34" fmla="*/ 1890570 h 3163895"/>
              <a:gd name="connsiteX35" fmla="*/ 3209444 w 3656020"/>
              <a:gd name="connsiteY35" fmla="*/ 1926353 h 3163895"/>
              <a:gd name="connsiteX36" fmla="*/ 3535602 w 3656020"/>
              <a:gd name="connsiteY36" fmla="*/ 2187327 h 3163895"/>
              <a:gd name="connsiteX37" fmla="*/ 3120436 w 3656020"/>
              <a:gd name="connsiteY37" fmla="*/ 2141245 h 3163895"/>
              <a:gd name="connsiteX38" fmla="*/ 3389414 w 3656020"/>
              <a:gd name="connsiteY38" fmla="*/ 2460830 h 3163895"/>
              <a:gd name="connsiteX39" fmla="*/ 2991218 w 3656020"/>
              <a:gd name="connsiteY39" fmla="*/ 2334626 h 3163895"/>
              <a:gd name="connsiteX40" fmla="*/ 3192678 w 3656020"/>
              <a:gd name="connsiteY40" fmla="*/ 2700553 h 3163895"/>
              <a:gd name="connsiteX41" fmla="*/ 2826751 w 3656020"/>
              <a:gd name="connsiteY41" fmla="*/ 2499093 h 3163895"/>
              <a:gd name="connsiteX42" fmla="*/ 2952955 w 3656020"/>
              <a:gd name="connsiteY42" fmla="*/ 2897289 h 3163895"/>
              <a:gd name="connsiteX43" fmla="*/ 2633370 w 3656020"/>
              <a:gd name="connsiteY43" fmla="*/ 2628311 h 3163895"/>
              <a:gd name="connsiteX44" fmla="*/ 2679452 w 3656020"/>
              <a:gd name="connsiteY44" fmla="*/ 3043477 h 3163895"/>
              <a:gd name="connsiteX45" fmla="*/ 2418478 w 3656020"/>
              <a:gd name="connsiteY45" fmla="*/ 2717319 h 3163895"/>
              <a:gd name="connsiteX46" fmla="*/ 2382695 w 3656020"/>
              <a:gd name="connsiteY46" fmla="*/ 3133506 h 3163895"/>
              <a:gd name="connsiteX47" fmla="*/ 2190369 w 3656020"/>
              <a:gd name="connsiteY47" fmla="*/ 2762689 h 3163895"/>
              <a:gd name="connsiteX48" fmla="*/ 2074073 w 3656020"/>
              <a:gd name="connsiteY48" fmla="*/ 3163895 h 3163895"/>
              <a:gd name="connsiteX49" fmla="*/ 1957776 w 3656020"/>
              <a:gd name="connsiteY49" fmla="*/ 2762689 h 3163895"/>
              <a:gd name="connsiteX50" fmla="*/ 1765450 w 3656020"/>
              <a:gd name="connsiteY50" fmla="*/ 3133506 h 3163895"/>
              <a:gd name="connsiteX51" fmla="*/ 1729667 w 3656020"/>
              <a:gd name="connsiteY51" fmla="*/ 2717319 h 3163895"/>
              <a:gd name="connsiteX52" fmla="*/ 1468693 w 3656020"/>
              <a:gd name="connsiteY52" fmla="*/ 3043477 h 3163895"/>
              <a:gd name="connsiteX53" fmla="*/ 1514775 w 3656020"/>
              <a:gd name="connsiteY53" fmla="*/ 2628311 h 3163895"/>
              <a:gd name="connsiteX54" fmla="*/ 1195190 w 3656020"/>
              <a:gd name="connsiteY54" fmla="*/ 2897289 h 3163895"/>
              <a:gd name="connsiteX55" fmla="*/ 1321394 w 3656020"/>
              <a:gd name="connsiteY55" fmla="*/ 2499093 h 3163895"/>
              <a:gd name="connsiteX56" fmla="*/ 955467 w 3656020"/>
              <a:gd name="connsiteY56" fmla="*/ 2700553 h 3163895"/>
              <a:gd name="connsiteX57" fmla="*/ 1156927 w 3656020"/>
              <a:gd name="connsiteY57" fmla="*/ 2334626 h 3163895"/>
              <a:gd name="connsiteX58" fmla="*/ 758731 w 3656020"/>
              <a:gd name="connsiteY58" fmla="*/ 2460830 h 3163895"/>
              <a:gd name="connsiteX59" fmla="*/ 1027709 w 3656020"/>
              <a:gd name="connsiteY59" fmla="*/ 2141245 h 3163895"/>
              <a:gd name="connsiteX60" fmla="*/ 612543 w 3656020"/>
              <a:gd name="connsiteY60" fmla="*/ 2187327 h 3163895"/>
              <a:gd name="connsiteX61" fmla="*/ 938701 w 3656020"/>
              <a:gd name="connsiteY61" fmla="*/ 1926353 h 3163895"/>
              <a:gd name="connsiteX62" fmla="*/ 0 w 3656020"/>
              <a:gd name="connsiteY62" fmla="*/ 1988541 h 3163895"/>
              <a:gd name="connsiteX63" fmla="*/ 893331 w 3656020"/>
              <a:gd name="connsiteY63" fmla="*/ 1698244 h 3163895"/>
              <a:gd name="connsiteX64" fmla="*/ 492125 w 3656020"/>
              <a:gd name="connsiteY64" fmla="*/ 1581948 h 3163895"/>
              <a:gd name="connsiteX0" fmla="*/ 492125 w 3905717"/>
              <a:gd name="connsiteY0" fmla="*/ 1581948 h 3163895"/>
              <a:gd name="connsiteX1" fmla="*/ 893331 w 3905717"/>
              <a:gd name="connsiteY1" fmla="*/ 1465651 h 3163895"/>
              <a:gd name="connsiteX2" fmla="*/ 522514 w 3905717"/>
              <a:gd name="connsiteY2" fmla="*/ 1273325 h 3163895"/>
              <a:gd name="connsiteX3" fmla="*/ 938701 w 3905717"/>
              <a:gd name="connsiteY3" fmla="*/ 1237542 h 3163895"/>
              <a:gd name="connsiteX4" fmla="*/ 612543 w 3905717"/>
              <a:gd name="connsiteY4" fmla="*/ 976568 h 3163895"/>
              <a:gd name="connsiteX5" fmla="*/ 1027709 w 3905717"/>
              <a:gd name="connsiteY5" fmla="*/ 1022650 h 3163895"/>
              <a:gd name="connsiteX6" fmla="*/ 758731 w 3905717"/>
              <a:gd name="connsiteY6" fmla="*/ 703065 h 3163895"/>
              <a:gd name="connsiteX7" fmla="*/ 1156927 w 3905717"/>
              <a:gd name="connsiteY7" fmla="*/ 829269 h 3163895"/>
              <a:gd name="connsiteX8" fmla="*/ 955467 w 3905717"/>
              <a:gd name="connsiteY8" fmla="*/ 463342 h 3163895"/>
              <a:gd name="connsiteX9" fmla="*/ 1321394 w 3905717"/>
              <a:gd name="connsiteY9" fmla="*/ 664802 h 3163895"/>
              <a:gd name="connsiteX10" fmla="*/ 1195190 w 3905717"/>
              <a:gd name="connsiteY10" fmla="*/ 266606 h 3163895"/>
              <a:gd name="connsiteX11" fmla="*/ 1514775 w 3905717"/>
              <a:gd name="connsiteY11" fmla="*/ 535584 h 3163895"/>
              <a:gd name="connsiteX12" fmla="*/ 1468693 w 3905717"/>
              <a:gd name="connsiteY12" fmla="*/ 120418 h 3163895"/>
              <a:gd name="connsiteX13" fmla="*/ 1729667 w 3905717"/>
              <a:gd name="connsiteY13" fmla="*/ 446576 h 3163895"/>
              <a:gd name="connsiteX14" fmla="*/ 1765450 w 3905717"/>
              <a:gd name="connsiteY14" fmla="*/ 30389 h 3163895"/>
              <a:gd name="connsiteX15" fmla="*/ 1957776 w 3905717"/>
              <a:gd name="connsiteY15" fmla="*/ 401206 h 3163895"/>
              <a:gd name="connsiteX16" fmla="*/ 2074073 w 3905717"/>
              <a:gd name="connsiteY16" fmla="*/ 0 h 3163895"/>
              <a:gd name="connsiteX17" fmla="*/ 2190369 w 3905717"/>
              <a:gd name="connsiteY17" fmla="*/ 401206 h 3163895"/>
              <a:gd name="connsiteX18" fmla="*/ 2382695 w 3905717"/>
              <a:gd name="connsiteY18" fmla="*/ 30389 h 3163895"/>
              <a:gd name="connsiteX19" fmla="*/ 2418478 w 3905717"/>
              <a:gd name="connsiteY19" fmla="*/ 446576 h 3163895"/>
              <a:gd name="connsiteX20" fmla="*/ 2679452 w 3905717"/>
              <a:gd name="connsiteY20" fmla="*/ 120418 h 3163895"/>
              <a:gd name="connsiteX21" fmla="*/ 2633370 w 3905717"/>
              <a:gd name="connsiteY21" fmla="*/ 535584 h 3163895"/>
              <a:gd name="connsiteX22" fmla="*/ 2952955 w 3905717"/>
              <a:gd name="connsiteY22" fmla="*/ 266606 h 3163895"/>
              <a:gd name="connsiteX23" fmla="*/ 2826751 w 3905717"/>
              <a:gd name="connsiteY23" fmla="*/ 664802 h 3163895"/>
              <a:gd name="connsiteX24" fmla="*/ 3192678 w 3905717"/>
              <a:gd name="connsiteY24" fmla="*/ 463342 h 3163895"/>
              <a:gd name="connsiteX25" fmla="*/ 2991218 w 3905717"/>
              <a:gd name="connsiteY25" fmla="*/ 829269 h 3163895"/>
              <a:gd name="connsiteX26" fmla="*/ 3389414 w 3905717"/>
              <a:gd name="connsiteY26" fmla="*/ 703065 h 3163895"/>
              <a:gd name="connsiteX27" fmla="*/ 3120436 w 3905717"/>
              <a:gd name="connsiteY27" fmla="*/ 1022650 h 3163895"/>
              <a:gd name="connsiteX28" fmla="*/ 3905717 w 3905717"/>
              <a:gd name="connsiteY28" fmla="*/ 835053 h 3163895"/>
              <a:gd name="connsiteX29" fmla="*/ 3209444 w 3905717"/>
              <a:gd name="connsiteY29" fmla="*/ 1237542 h 3163895"/>
              <a:gd name="connsiteX30" fmla="*/ 3625631 w 3905717"/>
              <a:gd name="connsiteY30" fmla="*/ 1273325 h 3163895"/>
              <a:gd name="connsiteX31" fmla="*/ 3254814 w 3905717"/>
              <a:gd name="connsiteY31" fmla="*/ 1465651 h 3163895"/>
              <a:gd name="connsiteX32" fmla="*/ 3656020 w 3905717"/>
              <a:gd name="connsiteY32" fmla="*/ 1581948 h 3163895"/>
              <a:gd name="connsiteX33" fmla="*/ 3254814 w 3905717"/>
              <a:gd name="connsiteY33" fmla="*/ 1698244 h 3163895"/>
              <a:gd name="connsiteX34" fmla="*/ 3625631 w 3905717"/>
              <a:gd name="connsiteY34" fmla="*/ 1890570 h 3163895"/>
              <a:gd name="connsiteX35" fmla="*/ 3209444 w 3905717"/>
              <a:gd name="connsiteY35" fmla="*/ 1926353 h 3163895"/>
              <a:gd name="connsiteX36" fmla="*/ 3535602 w 3905717"/>
              <a:gd name="connsiteY36" fmla="*/ 2187327 h 3163895"/>
              <a:gd name="connsiteX37" fmla="*/ 3120436 w 3905717"/>
              <a:gd name="connsiteY37" fmla="*/ 2141245 h 3163895"/>
              <a:gd name="connsiteX38" fmla="*/ 3389414 w 3905717"/>
              <a:gd name="connsiteY38" fmla="*/ 2460830 h 3163895"/>
              <a:gd name="connsiteX39" fmla="*/ 2991218 w 3905717"/>
              <a:gd name="connsiteY39" fmla="*/ 2334626 h 3163895"/>
              <a:gd name="connsiteX40" fmla="*/ 3192678 w 3905717"/>
              <a:gd name="connsiteY40" fmla="*/ 2700553 h 3163895"/>
              <a:gd name="connsiteX41" fmla="*/ 2826751 w 3905717"/>
              <a:gd name="connsiteY41" fmla="*/ 2499093 h 3163895"/>
              <a:gd name="connsiteX42" fmla="*/ 2952955 w 3905717"/>
              <a:gd name="connsiteY42" fmla="*/ 2897289 h 3163895"/>
              <a:gd name="connsiteX43" fmla="*/ 2633370 w 3905717"/>
              <a:gd name="connsiteY43" fmla="*/ 2628311 h 3163895"/>
              <a:gd name="connsiteX44" fmla="*/ 2679452 w 3905717"/>
              <a:gd name="connsiteY44" fmla="*/ 3043477 h 3163895"/>
              <a:gd name="connsiteX45" fmla="*/ 2418478 w 3905717"/>
              <a:gd name="connsiteY45" fmla="*/ 2717319 h 3163895"/>
              <a:gd name="connsiteX46" fmla="*/ 2382695 w 3905717"/>
              <a:gd name="connsiteY46" fmla="*/ 3133506 h 3163895"/>
              <a:gd name="connsiteX47" fmla="*/ 2190369 w 3905717"/>
              <a:gd name="connsiteY47" fmla="*/ 2762689 h 3163895"/>
              <a:gd name="connsiteX48" fmla="*/ 2074073 w 3905717"/>
              <a:gd name="connsiteY48" fmla="*/ 3163895 h 3163895"/>
              <a:gd name="connsiteX49" fmla="*/ 1957776 w 3905717"/>
              <a:gd name="connsiteY49" fmla="*/ 2762689 h 3163895"/>
              <a:gd name="connsiteX50" fmla="*/ 1765450 w 3905717"/>
              <a:gd name="connsiteY50" fmla="*/ 3133506 h 3163895"/>
              <a:gd name="connsiteX51" fmla="*/ 1729667 w 3905717"/>
              <a:gd name="connsiteY51" fmla="*/ 2717319 h 3163895"/>
              <a:gd name="connsiteX52" fmla="*/ 1468693 w 3905717"/>
              <a:gd name="connsiteY52" fmla="*/ 3043477 h 3163895"/>
              <a:gd name="connsiteX53" fmla="*/ 1514775 w 3905717"/>
              <a:gd name="connsiteY53" fmla="*/ 2628311 h 3163895"/>
              <a:gd name="connsiteX54" fmla="*/ 1195190 w 3905717"/>
              <a:gd name="connsiteY54" fmla="*/ 2897289 h 3163895"/>
              <a:gd name="connsiteX55" fmla="*/ 1321394 w 3905717"/>
              <a:gd name="connsiteY55" fmla="*/ 2499093 h 3163895"/>
              <a:gd name="connsiteX56" fmla="*/ 955467 w 3905717"/>
              <a:gd name="connsiteY56" fmla="*/ 2700553 h 3163895"/>
              <a:gd name="connsiteX57" fmla="*/ 1156927 w 3905717"/>
              <a:gd name="connsiteY57" fmla="*/ 2334626 h 3163895"/>
              <a:gd name="connsiteX58" fmla="*/ 758731 w 3905717"/>
              <a:gd name="connsiteY58" fmla="*/ 2460830 h 3163895"/>
              <a:gd name="connsiteX59" fmla="*/ 1027709 w 3905717"/>
              <a:gd name="connsiteY59" fmla="*/ 2141245 h 3163895"/>
              <a:gd name="connsiteX60" fmla="*/ 612543 w 3905717"/>
              <a:gd name="connsiteY60" fmla="*/ 2187327 h 3163895"/>
              <a:gd name="connsiteX61" fmla="*/ 938701 w 3905717"/>
              <a:gd name="connsiteY61" fmla="*/ 1926353 h 3163895"/>
              <a:gd name="connsiteX62" fmla="*/ 0 w 3905717"/>
              <a:gd name="connsiteY62" fmla="*/ 1988541 h 3163895"/>
              <a:gd name="connsiteX63" fmla="*/ 893331 w 3905717"/>
              <a:gd name="connsiteY63" fmla="*/ 1698244 h 3163895"/>
              <a:gd name="connsiteX64" fmla="*/ 492125 w 3905717"/>
              <a:gd name="connsiteY64" fmla="*/ 1581948 h 3163895"/>
              <a:gd name="connsiteX0" fmla="*/ 492125 w 3960145"/>
              <a:gd name="connsiteY0" fmla="*/ 1581948 h 3163895"/>
              <a:gd name="connsiteX1" fmla="*/ 893331 w 3960145"/>
              <a:gd name="connsiteY1" fmla="*/ 1465651 h 3163895"/>
              <a:gd name="connsiteX2" fmla="*/ 522514 w 3960145"/>
              <a:gd name="connsiteY2" fmla="*/ 1273325 h 3163895"/>
              <a:gd name="connsiteX3" fmla="*/ 938701 w 3960145"/>
              <a:gd name="connsiteY3" fmla="*/ 1237542 h 3163895"/>
              <a:gd name="connsiteX4" fmla="*/ 612543 w 3960145"/>
              <a:gd name="connsiteY4" fmla="*/ 976568 h 3163895"/>
              <a:gd name="connsiteX5" fmla="*/ 1027709 w 3960145"/>
              <a:gd name="connsiteY5" fmla="*/ 1022650 h 3163895"/>
              <a:gd name="connsiteX6" fmla="*/ 758731 w 3960145"/>
              <a:gd name="connsiteY6" fmla="*/ 703065 h 3163895"/>
              <a:gd name="connsiteX7" fmla="*/ 1156927 w 3960145"/>
              <a:gd name="connsiteY7" fmla="*/ 829269 h 3163895"/>
              <a:gd name="connsiteX8" fmla="*/ 955467 w 3960145"/>
              <a:gd name="connsiteY8" fmla="*/ 463342 h 3163895"/>
              <a:gd name="connsiteX9" fmla="*/ 1321394 w 3960145"/>
              <a:gd name="connsiteY9" fmla="*/ 664802 h 3163895"/>
              <a:gd name="connsiteX10" fmla="*/ 1195190 w 3960145"/>
              <a:gd name="connsiteY10" fmla="*/ 266606 h 3163895"/>
              <a:gd name="connsiteX11" fmla="*/ 1514775 w 3960145"/>
              <a:gd name="connsiteY11" fmla="*/ 535584 h 3163895"/>
              <a:gd name="connsiteX12" fmla="*/ 1468693 w 3960145"/>
              <a:gd name="connsiteY12" fmla="*/ 120418 h 3163895"/>
              <a:gd name="connsiteX13" fmla="*/ 1729667 w 3960145"/>
              <a:gd name="connsiteY13" fmla="*/ 446576 h 3163895"/>
              <a:gd name="connsiteX14" fmla="*/ 1765450 w 3960145"/>
              <a:gd name="connsiteY14" fmla="*/ 30389 h 3163895"/>
              <a:gd name="connsiteX15" fmla="*/ 1957776 w 3960145"/>
              <a:gd name="connsiteY15" fmla="*/ 401206 h 3163895"/>
              <a:gd name="connsiteX16" fmla="*/ 2074073 w 3960145"/>
              <a:gd name="connsiteY16" fmla="*/ 0 h 3163895"/>
              <a:gd name="connsiteX17" fmla="*/ 2190369 w 3960145"/>
              <a:gd name="connsiteY17" fmla="*/ 401206 h 3163895"/>
              <a:gd name="connsiteX18" fmla="*/ 2382695 w 3960145"/>
              <a:gd name="connsiteY18" fmla="*/ 30389 h 3163895"/>
              <a:gd name="connsiteX19" fmla="*/ 2418478 w 3960145"/>
              <a:gd name="connsiteY19" fmla="*/ 446576 h 3163895"/>
              <a:gd name="connsiteX20" fmla="*/ 2679452 w 3960145"/>
              <a:gd name="connsiteY20" fmla="*/ 120418 h 3163895"/>
              <a:gd name="connsiteX21" fmla="*/ 2633370 w 3960145"/>
              <a:gd name="connsiteY21" fmla="*/ 535584 h 3163895"/>
              <a:gd name="connsiteX22" fmla="*/ 2952955 w 3960145"/>
              <a:gd name="connsiteY22" fmla="*/ 266606 h 3163895"/>
              <a:gd name="connsiteX23" fmla="*/ 2826751 w 3960145"/>
              <a:gd name="connsiteY23" fmla="*/ 664802 h 3163895"/>
              <a:gd name="connsiteX24" fmla="*/ 3192678 w 3960145"/>
              <a:gd name="connsiteY24" fmla="*/ 463342 h 3163895"/>
              <a:gd name="connsiteX25" fmla="*/ 2991218 w 3960145"/>
              <a:gd name="connsiteY25" fmla="*/ 829269 h 3163895"/>
              <a:gd name="connsiteX26" fmla="*/ 3389414 w 3960145"/>
              <a:gd name="connsiteY26" fmla="*/ 703065 h 3163895"/>
              <a:gd name="connsiteX27" fmla="*/ 3120436 w 3960145"/>
              <a:gd name="connsiteY27" fmla="*/ 1022650 h 3163895"/>
              <a:gd name="connsiteX28" fmla="*/ 3905717 w 3960145"/>
              <a:gd name="connsiteY28" fmla="*/ 835053 h 3163895"/>
              <a:gd name="connsiteX29" fmla="*/ 3209444 w 3960145"/>
              <a:gd name="connsiteY29" fmla="*/ 1237542 h 3163895"/>
              <a:gd name="connsiteX30" fmla="*/ 3625631 w 3960145"/>
              <a:gd name="connsiteY30" fmla="*/ 1273325 h 3163895"/>
              <a:gd name="connsiteX31" fmla="*/ 3254814 w 3960145"/>
              <a:gd name="connsiteY31" fmla="*/ 1465651 h 3163895"/>
              <a:gd name="connsiteX32" fmla="*/ 3656020 w 3960145"/>
              <a:gd name="connsiteY32" fmla="*/ 1581948 h 3163895"/>
              <a:gd name="connsiteX33" fmla="*/ 3254814 w 3960145"/>
              <a:gd name="connsiteY33" fmla="*/ 1698244 h 3163895"/>
              <a:gd name="connsiteX34" fmla="*/ 3625631 w 3960145"/>
              <a:gd name="connsiteY34" fmla="*/ 1890570 h 3163895"/>
              <a:gd name="connsiteX35" fmla="*/ 3209444 w 3960145"/>
              <a:gd name="connsiteY35" fmla="*/ 1926353 h 3163895"/>
              <a:gd name="connsiteX36" fmla="*/ 3960145 w 3960145"/>
              <a:gd name="connsiteY36" fmla="*/ 2328841 h 3163895"/>
              <a:gd name="connsiteX37" fmla="*/ 3120436 w 3960145"/>
              <a:gd name="connsiteY37" fmla="*/ 2141245 h 3163895"/>
              <a:gd name="connsiteX38" fmla="*/ 3389414 w 3960145"/>
              <a:gd name="connsiteY38" fmla="*/ 2460830 h 3163895"/>
              <a:gd name="connsiteX39" fmla="*/ 2991218 w 3960145"/>
              <a:gd name="connsiteY39" fmla="*/ 2334626 h 3163895"/>
              <a:gd name="connsiteX40" fmla="*/ 3192678 w 3960145"/>
              <a:gd name="connsiteY40" fmla="*/ 2700553 h 3163895"/>
              <a:gd name="connsiteX41" fmla="*/ 2826751 w 3960145"/>
              <a:gd name="connsiteY41" fmla="*/ 2499093 h 3163895"/>
              <a:gd name="connsiteX42" fmla="*/ 2952955 w 3960145"/>
              <a:gd name="connsiteY42" fmla="*/ 2897289 h 3163895"/>
              <a:gd name="connsiteX43" fmla="*/ 2633370 w 3960145"/>
              <a:gd name="connsiteY43" fmla="*/ 2628311 h 3163895"/>
              <a:gd name="connsiteX44" fmla="*/ 2679452 w 3960145"/>
              <a:gd name="connsiteY44" fmla="*/ 3043477 h 3163895"/>
              <a:gd name="connsiteX45" fmla="*/ 2418478 w 3960145"/>
              <a:gd name="connsiteY45" fmla="*/ 2717319 h 3163895"/>
              <a:gd name="connsiteX46" fmla="*/ 2382695 w 3960145"/>
              <a:gd name="connsiteY46" fmla="*/ 3133506 h 3163895"/>
              <a:gd name="connsiteX47" fmla="*/ 2190369 w 3960145"/>
              <a:gd name="connsiteY47" fmla="*/ 2762689 h 3163895"/>
              <a:gd name="connsiteX48" fmla="*/ 2074073 w 3960145"/>
              <a:gd name="connsiteY48" fmla="*/ 3163895 h 3163895"/>
              <a:gd name="connsiteX49" fmla="*/ 1957776 w 3960145"/>
              <a:gd name="connsiteY49" fmla="*/ 2762689 h 3163895"/>
              <a:gd name="connsiteX50" fmla="*/ 1765450 w 3960145"/>
              <a:gd name="connsiteY50" fmla="*/ 3133506 h 3163895"/>
              <a:gd name="connsiteX51" fmla="*/ 1729667 w 3960145"/>
              <a:gd name="connsiteY51" fmla="*/ 2717319 h 3163895"/>
              <a:gd name="connsiteX52" fmla="*/ 1468693 w 3960145"/>
              <a:gd name="connsiteY52" fmla="*/ 3043477 h 3163895"/>
              <a:gd name="connsiteX53" fmla="*/ 1514775 w 3960145"/>
              <a:gd name="connsiteY53" fmla="*/ 2628311 h 3163895"/>
              <a:gd name="connsiteX54" fmla="*/ 1195190 w 3960145"/>
              <a:gd name="connsiteY54" fmla="*/ 2897289 h 3163895"/>
              <a:gd name="connsiteX55" fmla="*/ 1321394 w 3960145"/>
              <a:gd name="connsiteY55" fmla="*/ 2499093 h 3163895"/>
              <a:gd name="connsiteX56" fmla="*/ 955467 w 3960145"/>
              <a:gd name="connsiteY56" fmla="*/ 2700553 h 3163895"/>
              <a:gd name="connsiteX57" fmla="*/ 1156927 w 3960145"/>
              <a:gd name="connsiteY57" fmla="*/ 2334626 h 3163895"/>
              <a:gd name="connsiteX58" fmla="*/ 758731 w 3960145"/>
              <a:gd name="connsiteY58" fmla="*/ 2460830 h 3163895"/>
              <a:gd name="connsiteX59" fmla="*/ 1027709 w 3960145"/>
              <a:gd name="connsiteY59" fmla="*/ 2141245 h 3163895"/>
              <a:gd name="connsiteX60" fmla="*/ 612543 w 3960145"/>
              <a:gd name="connsiteY60" fmla="*/ 2187327 h 3163895"/>
              <a:gd name="connsiteX61" fmla="*/ 938701 w 3960145"/>
              <a:gd name="connsiteY61" fmla="*/ 1926353 h 3163895"/>
              <a:gd name="connsiteX62" fmla="*/ 0 w 3960145"/>
              <a:gd name="connsiteY62" fmla="*/ 1988541 h 3163895"/>
              <a:gd name="connsiteX63" fmla="*/ 893331 w 3960145"/>
              <a:gd name="connsiteY63" fmla="*/ 1698244 h 3163895"/>
              <a:gd name="connsiteX64" fmla="*/ 492125 w 3960145"/>
              <a:gd name="connsiteY64" fmla="*/ 1581948 h 3163895"/>
              <a:gd name="connsiteX0" fmla="*/ 492125 w 3960145"/>
              <a:gd name="connsiteY0" fmla="*/ 1581948 h 3191204"/>
              <a:gd name="connsiteX1" fmla="*/ 893331 w 3960145"/>
              <a:gd name="connsiteY1" fmla="*/ 1465651 h 3191204"/>
              <a:gd name="connsiteX2" fmla="*/ 522514 w 3960145"/>
              <a:gd name="connsiteY2" fmla="*/ 1273325 h 3191204"/>
              <a:gd name="connsiteX3" fmla="*/ 938701 w 3960145"/>
              <a:gd name="connsiteY3" fmla="*/ 1237542 h 3191204"/>
              <a:gd name="connsiteX4" fmla="*/ 612543 w 3960145"/>
              <a:gd name="connsiteY4" fmla="*/ 976568 h 3191204"/>
              <a:gd name="connsiteX5" fmla="*/ 1027709 w 3960145"/>
              <a:gd name="connsiteY5" fmla="*/ 1022650 h 3191204"/>
              <a:gd name="connsiteX6" fmla="*/ 758731 w 3960145"/>
              <a:gd name="connsiteY6" fmla="*/ 703065 h 3191204"/>
              <a:gd name="connsiteX7" fmla="*/ 1156927 w 3960145"/>
              <a:gd name="connsiteY7" fmla="*/ 829269 h 3191204"/>
              <a:gd name="connsiteX8" fmla="*/ 955467 w 3960145"/>
              <a:gd name="connsiteY8" fmla="*/ 463342 h 3191204"/>
              <a:gd name="connsiteX9" fmla="*/ 1321394 w 3960145"/>
              <a:gd name="connsiteY9" fmla="*/ 664802 h 3191204"/>
              <a:gd name="connsiteX10" fmla="*/ 1195190 w 3960145"/>
              <a:gd name="connsiteY10" fmla="*/ 266606 h 3191204"/>
              <a:gd name="connsiteX11" fmla="*/ 1514775 w 3960145"/>
              <a:gd name="connsiteY11" fmla="*/ 535584 h 3191204"/>
              <a:gd name="connsiteX12" fmla="*/ 1468693 w 3960145"/>
              <a:gd name="connsiteY12" fmla="*/ 120418 h 3191204"/>
              <a:gd name="connsiteX13" fmla="*/ 1729667 w 3960145"/>
              <a:gd name="connsiteY13" fmla="*/ 446576 h 3191204"/>
              <a:gd name="connsiteX14" fmla="*/ 1765450 w 3960145"/>
              <a:gd name="connsiteY14" fmla="*/ 30389 h 3191204"/>
              <a:gd name="connsiteX15" fmla="*/ 1957776 w 3960145"/>
              <a:gd name="connsiteY15" fmla="*/ 401206 h 3191204"/>
              <a:gd name="connsiteX16" fmla="*/ 2074073 w 3960145"/>
              <a:gd name="connsiteY16" fmla="*/ 0 h 3191204"/>
              <a:gd name="connsiteX17" fmla="*/ 2190369 w 3960145"/>
              <a:gd name="connsiteY17" fmla="*/ 401206 h 3191204"/>
              <a:gd name="connsiteX18" fmla="*/ 2382695 w 3960145"/>
              <a:gd name="connsiteY18" fmla="*/ 30389 h 3191204"/>
              <a:gd name="connsiteX19" fmla="*/ 2418478 w 3960145"/>
              <a:gd name="connsiteY19" fmla="*/ 446576 h 3191204"/>
              <a:gd name="connsiteX20" fmla="*/ 2679452 w 3960145"/>
              <a:gd name="connsiteY20" fmla="*/ 120418 h 3191204"/>
              <a:gd name="connsiteX21" fmla="*/ 2633370 w 3960145"/>
              <a:gd name="connsiteY21" fmla="*/ 535584 h 3191204"/>
              <a:gd name="connsiteX22" fmla="*/ 2952955 w 3960145"/>
              <a:gd name="connsiteY22" fmla="*/ 266606 h 3191204"/>
              <a:gd name="connsiteX23" fmla="*/ 2826751 w 3960145"/>
              <a:gd name="connsiteY23" fmla="*/ 664802 h 3191204"/>
              <a:gd name="connsiteX24" fmla="*/ 3192678 w 3960145"/>
              <a:gd name="connsiteY24" fmla="*/ 463342 h 3191204"/>
              <a:gd name="connsiteX25" fmla="*/ 2991218 w 3960145"/>
              <a:gd name="connsiteY25" fmla="*/ 829269 h 3191204"/>
              <a:gd name="connsiteX26" fmla="*/ 3389414 w 3960145"/>
              <a:gd name="connsiteY26" fmla="*/ 703065 h 3191204"/>
              <a:gd name="connsiteX27" fmla="*/ 3120436 w 3960145"/>
              <a:gd name="connsiteY27" fmla="*/ 1022650 h 3191204"/>
              <a:gd name="connsiteX28" fmla="*/ 3905717 w 3960145"/>
              <a:gd name="connsiteY28" fmla="*/ 835053 h 3191204"/>
              <a:gd name="connsiteX29" fmla="*/ 3209444 w 3960145"/>
              <a:gd name="connsiteY29" fmla="*/ 1237542 h 3191204"/>
              <a:gd name="connsiteX30" fmla="*/ 3625631 w 3960145"/>
              <a:gd name="connsiteY30" fmla="*/ 1273325 h 3191204"/>
              <a:gd name="connsiteX31" fmla="*/ 3254814 w 3960145"/>
              <a:gd name="connsiteY31" fmla="*/ 1465651 h 3191204"/>
              <a:gd name="connsiteX32" fmla="*/ 3656020 w 3960145"/>
              <a:gd name="connsiteY32" fmla="*/ 1581948 h 3191204"/>
              <a:gd name="connsiteX33" fmla="*/ 3254814 w 3960145"/>
              <a:gd name="connsiteY33" fmla="*/ 1698244 h 3191204"/>
              <a:gd name="connsiteX34" fmla="*/ 3625631 w 3960145"/>
              <a:gd name="connsiteY34" fmla="*/ 1890570 h 3191204"/>
              <a:gd name="connsiteX35" fmla="*/ 3209444 w 3960145"/>
              <a:gd name="connsiteY35" fmla="*/ 1926353 h 3191204"/>
              <a:gd name="connsiteX36" fmla="*/ 3960145 w 3960145"/>
              <a:gd name="connsiteY36" fmla="*/ 2328841 h 3191204"/>
              <a:gd name="connsiteX37" fmla="*/ 3120436 w 3960145"/>
              <a:gd name="connsiteY37" fmla="*/ 2141245 h 3191204"/>
              <a:gd name="connsiteX38" fmla="*/ 3389414 w 3960145"/>
              <a:gd name="connsiteY38" fmla="*/ 2460830 h 3191204"/>
              <a:gd name="connsiteX39" fmla="*/ 2991218 w 3960145"/>
              <a:gd name="connsiteY39" fmla="*/ 2334626 h 3191204"/>
              <a:gd name="connsiteX40" fmla="*/ 3192678 w 3960145"/>
              <a:gd name="connsiteY40" fmla="*/ 2700553 h 3191204"/>
              <a:gd name="connsiteX41" fmla="*/ 2826751 w 3960145"/>
              <a:gd name="connsiteY41" fmla="*/ 2499093 h 3191204"/>
              <a:gd name="connsiteX42" fmla="*/ 2952955 w 3960145"/>
              <a:gd name="connsiteY42" fmla="*/ 2897289 h 3191204"/>
              <a:gd name="connsiteX43" fmla="*/ 2633370 w 3960145"/>
              <a:gd name="connsiteY43" fmla="*/ 2628311 h 3191204"/>
              <a:gd name="connsiteX44" fmla="*/ 2679452 w 3960145"/>
              <a:gd name="connsiteY44" fmla="*/ 3043477 h 3191204"/>
              <a:gd name="connsiteX45" fmla="*/ 2418478 w 3960145"/>
              <a:gd name="connsiteY45" fmla="*/ 2717319 h 3191204"/>
              <a:gd name="connsiteX46" fmla="*/ 2382695 w 3960145"/>
              <a:gd name="connsiteY46" fmla="*/ 3133506 h 3191204"/>
              <a:gd name="connsiteX47" fmla="*/ 2190369 w 3960145"/>
              <a:gd name="connsiteY47" fmla="*/ 2762689 h 3191204"/>
              <a:gd name="connsiteX48" fmla="*/ 2074073 w 3960145"/>
              <a:gd name="connsiteY48" fmla="*/ 3163895 h 3191204"/>
              <a:gd name="connsiteX49" fmla="*/ 1957776 w 3960145"/>
              <a:gd name="connsiteY49" fmla="*/ 2762689 h 3191204"/>
              <a:gd name="connsiteX50" fmla="*/ 1765450 w 3960145"/>
              <a:gd name="connsiteY50" fmla="*/ 3133506 h 3191204"/>
              <a:gd name="connsiteX51" fmla="*/ 1729667 w 3960145"/>
              <a:gd name="connsiteY51" fmla="*/ 2717319 h 3191204"/>
              <a:gd name="connsiteX52" fmla="*/ 1468693 w 3960145"/>
              <a:gd name="connsiteY52" fmla="*/ 3043477 h 3191204"/>
              <a:gd name="connsiteX53" fmla="*/ 1514775 w 3960145"/>
              <a:gd name="connsiteY53" fmla="*/ 2628311 h 3191204"/>
              <a:gd name="connsiteX54" fmla="*/ 955704 w 3960145"/>
              <a:gd name="connsiteY54" fmla="*/ 3191204 h 3191204"/>
              <a:gd name="connsiteX55" fmla="*/ 1321394 w 3960145"/>
              <a:gd name="connsiteY55" fmla="*/ 2499093 h 3191204"/>
              <a:gd name="connsiteX56" fmla="*/ 955467 w 3960145"/>
              <a:gd name="connsiteY56" fmla="*/ 2700553 h 3191204"/>
              <a:gd name="connsiteX57" fmla="*/ 1156927 w 3960145"/>
              <a:gd name="connsiteY57" fmla="*/ 2334626 h 3191204"/>
              <a:gd name="connsiteX58" fmla="*/ 758731 w 3960145"/>
              <a:gd name="connsiteY58" fmla="*/ 2460830 h 3191204"/>
              <a:gd name="connsiteX59" fmla="*/ 1027709 w 3960145"/>
              <a:gd name="connsiteY59" fmla="*/ 2141245 h 3191204"/>
              <a:gd name="connsiteX60" fmla="*/ 612543 w 3960145"/>
              <a:gd name="connsiteY60" fmla="*/ 2187327 h 3191204"/>
              <a:gd name="connsiteX61" fmla="*/ 938701 w 3960145"/>
              <a:gd name="connsiteY61" fmla="*/ 1926353 h 3191204"/>
              <a:gd name="connsiteX62" fmla="*/ 0 w 3960145"/>
              <a:gd name="connsiteY62" fmla="*/ 1988541 h 3191204"/>
              <a:gd name="connsiteX63" fmla="*/ 893331 w 3960145"/>
              <a:gd name="connsiteY63" fmla="*/ 1698244 h 3191204"/>
              <a:gd name="connsiteX64" fmla="*/ 492125 w 3960145"/>
              <a:gd name="connsiteY64" fmla="*/ 1581948 h 3191204"/>
              <a:gd name="connsiteX0" fmla="*/ 492125 w 3960145"/>
              <a:gd name="connsiteY0" fmla="*/ 1581948 h 3566666"/>
              <a:gd name="connsiteX1" fmla="*/ 893331 w 3960145"/>
              <a:gd name="connsiteY1" fmla="*/ 1465651 h 3566666"/>
              <a:gd name="connsiteX2" fmla="*/ 522514 w 3960145"/>
              <a:gd name="connsiteY2" fmla="*/ 1273325 h 3566666"/>
              <a:gd name="connsiteX3" fmla="*/ 938701 w 3960145"/>
              <a:gd name="connsiteY3" fmla="*/ 1237542 h 3566666"/>
              <a:gd name="connsiteX4" fmla="*/ 612543 w 3960145"/>
              <a:gd name="connsiteY4" fmla="*/ 976568 h 3566666"/>
              <a:gd name="connsiteX5" fmla="*/ 1027709 w 3960145"/>
              <a:gd name="connsiteY5" fmla="*/ 1022650 h 3566666"/>
              <a:gd name="connsiteX6" fmla="*/ 758731 w 3960145"/>
              <a:gd name="connsiteY6" fmla="*/ 703065 h 3566666"/>
              <a:gd name="connsiteX7" fmla="*/ 1156927 w 3960145"/>
              <a:gd name="connsiteY7" fmla="*/ 829269 h 3566666"/>
              <a:gd name="connsiteX8" fmla="*/ 955467 w 3960145"/>
              <a:gd name="connsiteY8" fmla="*/ 463342 h 3566666"/>
              <a:gd name="connsiteX9" fmla="*/ 1321394 w 3960145"/>
              <a:gd name="connsiteY9" fmla="*/ 664802 h 3566666"/>
              <a:gd name="connsiteX10" fmla="*/ 1195190 w 3960145"/>
              <a:gd name="connsiteY10" fmla="*/ 266606 h 3566666"/>
              <a:gd name="connsiteX11" fmla="*/ 1514775 w 3960145"/>
              <a:gd name="connsiteY11" fmla="*/ 535584 h 3566666"/>
              <a:gd name="connsiteX12" fmla="*/ 1468693 w 3960145"/>
              <a:gd name="connsiteY12" fmla="*/ 120418 h 3566666"/>
              <a:gd name="connsiteX13" fmla="*/ 1729667 w 3960145"/>
              <a:gd name="connsiteY13" fmla="*/ 446576 h 3566666"/>
              <a:gd name="connsiteX14" fmla="*/ 1765450 w 3960145"/>
              <a:gd name="connsiteY14" fmla="*/ 30389 h 3566666"/>
              <a:gd name="connsiteX15" fmla="*/ 1957776 w 3960145"/>
              <a:gd name="connsiteY15" fmla="*/ 401206 h 3566666"/>
              <a:gd name="connsiteX16" fmla="*/ 2074073 w 3960145"/>
              <a:gd name="connsiteY16" fmla="*/ 0 h 3566666"/>
              <a:gd name="connsiteX17" fmla="*/ 2190369 w 3960145"/>
              <a:gd name="connsiteY17" fmla="*/ 401206 h 3566666"/>
              <a:gd name="connsiteX18" fmla="*/ 2382695 w 3960145"/>
              <a:gd name="connsiteY18" fmla="*/ 30389 h 3566666"/>
              <a:gd name="connsiteX19" fmla="*/ 2418478 w 3960145"/>
              <a:gd name="connsiteY19" fmla="*/ 446576 h 3566666"/>
              <a:gd name="connsiteX20" fmla="*/ 2679452 w 3960145"/>
              <a:gd name="connsiteY20" fmla="*/ 120418 h 3566666"/>
              <a:gd name="connsiteX21" fmla="*/ 2633370 w 3960145"/>
              <a:gd name="connsiteY21" fmla="*/ 535584 h 3566666"/>
              <a:gd name="connsiteX22" fmla="*/ 2952955 w 3960145"/>
              <a:gd name="connsiteY22" fmla="*/ 266606 h 3566666"/>
              <a:gd name="connsiteX23" fmla="*/ 2826751 w 3960145"/>
              <a:gd name="connsiteY23" fmla="*/ 664802 h 3566666"/>
              <a:gd name="connsiteX24" fmla="*/ 3192678 w 3960145"/>
              <a:gd name="connsiteY24" fmla="*/ 463342 h 3566666"/>
              <a:gd name="connsiteX25" fmla="*/ 2991218 w 3960145"/>
              <a:gd name="connsiteY25" fmla="*/ 829269 h 3566666"/>
              <a:gd name="connsiteX26" fmla="*/ 3389414 w 3960145"/>
              <a:gd name="connsiteY26" fmla="*/ 703065 h 3566666"/>
              <a:gd name="connsiteX27" fmla="*/ 3120436 w 3960145"/>
              <a:gd name="connsiteY27" fmla="*/ 1022650 h 3566666"/>
              <a:gd name="connsiteX28" fmla="*/ 3905717 w 3960145"/>
              <a:gd name="connsiteY28" fmla="*/ 835053 h 3566666"/>
              <a:gd name="connsiteX29" fmla="*/ 3209444 w 3960145"/>
              <a:gd name="connsiteY29" fmla="*/ 1237542 h 3566666"/>
              <a:gd name="connsiteX30" fmla="*/ 3625631 w 3960145"/>
              <a:gd name="connsiteY30" fmla="*/ 1273325 h 3566666"/>
              <a:gd name="connsiteX31" fmla="*/ 3254814 w 3960145"/>
              <a:gd name="connsiteY31" fmla="*/ 1465651 h 3566666"/>
              <a:gd name="connsiteX32" fmla="*/ 3656020 w 3960145"/>
              <a:gd name="connsiteY32" fmla="*/ 1581948 h 3566666"/>
              <a:gd name="connsiteX33" fmla="*/ 3254814 w 3960145"/>
              <a:gd name="connsiteY33" fmla="*/ 1698244 h 3566666"/>
              <a:gd name="connsiteX34" fmla="*/ 3625631 w 3960145"/>
              <a:gd name="connsiteY34" fmla="*/ 1890570 h 3566666"/>
              <a:gd name="connsiteX35" fmla="*/ 3209444 w 3960145"/>
              <a:gd name="connsiteY35" fmla="*/ 1926353 h 3566666"/>
              <a:gd name="connsiteX36" fmla="*/ 3960145 w 3960145"/>
              <a:gd name="connsiteY36" fmla="*/ 2328841 h 3566666"/>
              <a:gd name="connsiteX37" fmla="*/ 3120436 w 3960145"/>
              <a:gd name="connsiteY37" fmla="*/ 2141245 h 3566666"/>
              <a:gd name="connsiteX38" fmla="*/ 3389414 w 3960145"/>
              <a:gd name="connsiteY38" fmla="*/ 2460830 h 3566666"/>
              <a:gd name="connsiteX39" fmla="*/ 2991218 w 3960145"/>
              <a:gd name="connsiteY39" fmla="*/ 2334626 h 3566666"/>
              <a:gd name="connsiteX40" fmla="*/ 3192678 w 3960145"/>
              <a:gd name="connsiteY40" fmla="*/ 2700553 h 3566666"/>
              <a:gd name="connsiteX41" fmla="*/ 2826751 w 3960145"/>
              <a:gd name="connsiteY41" fmla="*/ 2499093 h 3566666"/>
              <a:gd name="connsiteX42" fmla="*/ 2952955 w 3960145"/>
              <a:gd name="connsiteY42" fmla="*/ 2897289 h 3566666"/>
              <a:gd name="connsiteX43" fmla="*/ 2633370 w 3960145"/>
              <a:gd name="connsiteY43" fmla="*/ 2628311 h 3566666"/>
              <a:gd name="connsiteX44" fmla="*/ 2679452 w 3960145"/>
              <a:gd name="connsiteY44" fmla="*/ 3043477 h 3566666"/>
              <a:gd name="connsiteX45" fmla="*/ 2418478 w 3960145"/>
              <a:gd name="connsiteY45" fmla="*/ 2717319 h 3566666"/>
              <a:gd name="connsiteX46" fmla="*/ 2382695 w 3960145"/>
              <a:gd name="connsiteY46" fmla="*/ 3133506 h 3566666"/>
              <a:gd name="connsiteX47" fmla="*/ 2190369 w 3960145"/>
              <a:gd name="connsiteY47" fmla="*/ 2762689 h 3566666"/>
              <a:gd name="connsiteX48" fmla="*/ 2095845 w 3960145"/>
              <a:gd name="connsiteY48" fmla="*/ 3566666 h 3566666"/>
              <a:gd name="connsiteX49" fmla="*/ 1957776 w 3960145"/>
              <a:gd name="connsiteY49" fmla="*/ 2762689 h 3566666"/>
              <a:gd name="connsiteX50" fmla="*/ 1765450 w 3960145"/>
              <a:gd name="connsiteY50" fmla="*/ 3133506 h 3566666"/>
              <a:gd name="connsiteX51" fmla="*/ 1729667 w 3960145"/>
              <a:gd name="connsiteY51" fmla="*/ 2717319 h 3566666"/>
              <a:gd name="connsiteX52" fmla="*/ 1468693 w 3960145"/>
              <a:gd name="connsiteY52" fmla="*/ 3043477 h 3566666"/>
              <a:gd name="connsiteX53" fmla="*/ 1514775 w 3960145"/>
              <a:gd name="connsiteY53" fmla="*/ 2628311 h 3566666"/>
              <a:gd name="connsiteX54" fmla="*/ 955704 w 3960145"/>
              <a:gd name="connsiteY54" fmla="*/ 3191204 h 3566666"/>
              <a:gd name="connsiteX55" fmla="*/ 1321394 w 3960145"/>
              <a:gd name="connsiteY55" fmla="*/ 2499093 h 3566666"/>
              <a:gd name="connsiteX56" fmla="*/ 955467 w 3960145"/>
              <a:gd name="connsiteY56" fmla="*/ 2700553 h 3566666"/>
              <a:gd name="connsiteX57" fmla="*/ 1156927 w 3960145"/>
              <a:gd name="connsiteY57" fmla="*/ 2334626 h 3566666"/>
              <a:gd name="connsiteX58" fmla="*/ 758731 w 3960145"/>
              <a:gd name="connsiteY58" fmla="*/ 2460830 h 3566666"/>
              <a:gd name="connsiteX59" fmla="*/ 1027709 w 3960145"/>
              <a:gd name="connsiteY59" fmla="*/ 2141245 h 3566666"/>
              <a:gd name="connsiteX60" fmla="*/ 612543 w 3960145"/>
              <a:gd name="connsiteY60" fmla="*/ 2187327 h 3566666"/>
              <a:gd name="connsiteX61" fmla="*/ 938701 w 3960145"/>
              <a:gd name="connsiteY61" fmla="*/ 1926353 h 3566666"/>
              <a:gd name="connsiteX62" fmla="*/ 0 w 3960145"/>
              <a:gd name="connsiteY62" fmla="*/ 1988541 h 3566666"/>
              <a:gd name="connsiteX63" fmla="*/ 893331 w 3960145"/>
              <a:gd name="connsiteY63" fmla="*/ 1698244 h 3566666"/>
              <a:gd name="connsiteX64" fmla="*/ 492125 w 3960145"/>
              <a:gd name="connsiteY64" fmla="*/ 1581948 h 3566666"/>
              <a:gd name="connsiteX0" fmla="*/ 492125 w 3960145"/>
              <a:gd name="connsiteY0" fmla="*/ 1581948 h 3566666"/>
              <a:gd name="connsiteX1" fmla="*/ 893331 w 3960145"/>
              <a:gd name="connsiteY1" fmla="*/ 1465651 h 3566666"/>
              <a:gd name="connsiteX2" fmla="*/ 522514 w 3960145"/>
              <a:gd name="connsiteY2" fmla="*/ 1273325 h 3566666"/>
              <a:gd name="connsiteX3" fmla="*/ 938701 w 3960145"/>
              <a:gd name="connsiteY3" fmla="*/ 1237542 h 3566666"/>
              <a:gd name="connsiteX4" fmla="*/ 198886 w 3960145"/>
              <a:gd name="connsiteY4" fmla="*/ 889483 h 3566666"/>
              <a:gd name="connsiteX5" fmla="*/ 1027709 w 3960145"/>
              <a:gd name="connsiteY5" fmla="*/ 1022650 h 3566666"/>
              <a:gd name="connsiteX6" fmla="*/ 758731 w 3960145"/>
              <a:gd name="connsiteY6" fmla="*/ 703065 h 3566666"/>
              <a:gd name="connsiteX7" fmla="*/ 1156927 w 3960145"/>
              <a:gd name="connsiteY7" fmla="*/ 829269 h 3566666"/>
              <a:gd name="connsiteX8" fmla="*/ 955467 w 3960145"/>
              <a:gd name="connsiteY8" fmla="*/ 463342 h 3566666"/>
              <a:gd name="connsiteX9" fmla="*/ 1321394 w 3960145"/>
              <a:gd name="connsiteY9" fmla="*/ 664802 h 3566666"/>
              <a:gd name="connsiteX10" fmla="*/ 1195190 w 3960145"/>
              <a:gd name="connsiteY10" fmla="*/ 266606 h 3566666"/>
              <a:gd name="connsiteX11" fmla="*/ 1514775 w 3960145"/>
              <a:gd name="connsiteY11" fmla="*/ 535584 h 3566666"/>
              <a:gd name="connsiteX12" fmla="*/ 1468693 w 3960145"/>
              <a:gd name="connsiteY12" fmla="*/ 120418 h 3566666"/>
              <a:gd name="connsiteX13" fmla="*/ 1729667 w 3960145"/>
              <a:gd name="connsiteY13" fmla="*/ 446576 h 3566666"/>
              <a:gd name="connsiteX14" fmla="*/ 1765450 w 3960145"/>
              <a:gd name="connsiteY14" fmla="*/ 30389 h 3566666"/>
              <a:gd name="connsiteX15" fmla="*/ 1957776 w 3960145"/>
              <a:gd name="connsiteY15" fmla="*/ 401206 h 3566666"/>
              <a:gd name="connsiteX16" fmla="*/ 2074073 w 3960145"/>
              <a:gd name="connsiteY16" fmla="*/ 0 h 3566666"/>
              <a:gd name="connsiteX17" fmla="*/ 2190369 w 3960145"/>
              <a:gd name="connsiteY17" fmla="*/ 401206 h 3566666"/>
              <a:gd name="connsiteX18" fmla="*/ 2382695 w 3960145"/>
              <a:gd name="connsiteY18" fmla="*/ 30389 h 3566666"/>
              <a:gd name="connsiteX19" fmla="*/ 2418478 w 3960145"/>
              <a:gd name="connsiteY19" fmla="*/ 446576 h 3566666"/>
              <a:gd name="connsiteX20" fmla="*/ 2679452 w 3960145"/>
              <a:gd name="connsiteY20" fmla="*/ 120418 h 3566666"/>
              <a:gd name="connsiteX21" fmla="*/ 2633370 w 3960145"/>
              <a:gd name="connsiteY21" fmla="*/ 535584 h 3566666"/>
              <a:gd name="connsiteX22" fmla="*/ 2952955 w 3960145"/>
              <a:gd name="connsiteY22" fmla="*/ 266606 h 3566666"/>
              <a:gd name="connsiteX23" fmla="*/ 2826751 w 3960145"/>
              <a:gd name="connsiteY23" fmla="*/ 664802 h 3566666"/>
              <a:gd name="connsiteX24" fmla="*/ 3192678 w 3960145"/>
              <a:gd name="connsiteY24" fmla="*/ 463342 h 3566666"/>
              <a:gd name="connsiteX25" fmla="*/ 2991218 w 3960145"/>
              <a:gd name="connsiteY25" fmla="*/ 829269 h 3566666"/>
              <a:gd name="connsiteX26" fmla="*/ 3389414 w 3960145"/>
              <a:gd name="connsiteY26" fmla="*/ 703065 h 3566666"/>
              <a:gd name="connsiteX27" fmla="*/ 3120436 w 3960145"/>
              <a:gd name="connsiteY27" fmla="*/ 1022650 h 3566666"/>
              <a:gd name="connsiteX28" fmla="*/ 3905717 w 3960145"/>
              <a:gd name="connsiteY28" fmla="*/ 835053 h 3566666"/>
              <a:gd name="connsiteX29" fmla="*/ 3209444 w 3960145"/>
              <a:gd name="connsiteY29" fmla="*/ 1237542 h 3566666"/>
              <a:gd name="connsiteX30" fmla="*/ 3625631 w 3960145"/>
              <a:gd name="connsiteY30" fmla="*/ 1273325 h 3566666"/>
              <a:gd name="connsiteX31" fmla="*/ 3254814 w 3960145"/>
              <a:gd name="connsiteY31" fmla="*/ 1465651 h 3566666"/>
              <a:gd name="connsiteX32" fmla="*/ 3656020 w 3960145"/>
              <a:gd name="connsiteY32" fmla="*/ 1581948 h 3566666"/>
              <a:gd name="connsiteX33" fmla="*/ 3254814 w 3960145"/>
              <a:gd name="connsiteY33" fmla="*/ 1698244 h 3566666"/>
              <a:gd name="connsiteX34" fmla="*/ 3625631 w 3960145"/>
              <a:gd name="connsiteY34" fmla="*/ 1890570 h 3566666"/>
              <a:gd name="connsiteX35" fmla="*/ 3209444 w 3960145"/>
              <a:gd name="connsiteY35" fmla="*/ 1926353 h 3566666"/>
              <a:gd name="connsiteX36" fmla="*/ 3960145 w 3960145"/>
              <a:gd name="connsiteY36" fmla="*/ 2328841 h 3566666"/>
              <a:gd name="connsiteX37" fmla="*/ 3120436 w 3960145"/>
              <a:gd name="connsiteY37" fmla="*/ 2141245 h 3566666"/>
              <a:gd name="connsiteX38" fmla="*/ 3389414 w 3960145"/>
              <a:gd name="connsiteY38" fmla="*/ 2460830 h 3566666"/>
              <a:gd name="connsiteX39" fmla="*/ 2991218 w 3960145"/>
              <a:gd name="connsiteY39" fmla="*/ 2334626 h 3566666"/>
              <a:gd name="connsiteX40" fmla="*/ 3192678 w 3960145"/>
              <a:gd name="connsiteY40" fmla="*/ 2700553 h 3566666"/>
              <a:gd name="connsiteX41" fmla="*/ 2826751 w 3960145"/>
              <a:gd name="connsiteY41" fmla="*/ 2499093 h 3566666"/>
              <a:gd name="connsiteX42" fmla="*/ 2952955 w 3960145"/>
              <a:gd name="connsiteY42" fmla="*/ 2897289 h 3566666"/>
              <a:gd name="connsiteX43" fmla="*/ 2633370 w 3960145"/>
              <a:gd name="connsiteY43" fmla="*/ 2628311 h 3566666"/>
              <a:gd name="connsiteX44" fmla="*/ 2679452 w 3960145"/>
              <a:gd name="connsiteY44" fmla="*/ 3043477 h 3566666"/>
              <a:gd name="connsiteX45" fmla="*/ 2418478 w 3960145"/>
              <a:gd name="connsiteY45" fmla="*/ 2717319 h 3566666"/>
              <a:gd name="connsiteX46" fmla="*/ 2382695 w 3960145"/>
              <a:gd name="connsiteY46" fmla="*/ 3133506 h 3566666"/>
              <a:gd name="connsiteX47" fmla="*/ 2190369 w 3960145"/>
              <a:gd name="connsiteY47" fmla="*/ 2762689 h 3566666"/>
              <a:gd name="connsiteX48" fmla="*/ 2095845 w 3960145"/>
              <a:gd name="connsiteY48" fmla="*/ 3566666 h 3566666"/>
              <a:gd name="connsiteX49" fmla="*/ 1957776 w 3960145"/>
              <a:gd name="connsiteY49" fmla="*/ 2762689 h 3566666"/>
              <a:gd name="connsiteX50" fmla="*/ 1765450 w 3960145"/>
              <a:gd name="connsiteY50" fmla="*/ 3133506 h 3566666"/>
              <a:gd name="connsiteX51" fmla="*/ 1729667 w 3960145"/>
              <a:gd name="connsiteY51" fmla="*/ 2717319 h 3566666"/>
              <a:gd name="connsiteX52" fmla="*/ 1468693 w 3960145"/>
              <a:gd name="connsiteY52" fmla="*/ 3043477 h 3566666"/>
              <a:gd name="connsiteX53" fmla="*/ 1514775 w 3960145"/>
              <a:gd name="connsiteY53" fmla="*/ 2628311 h 3566666"/>
              <a:gd name="connsiteX54" fmla="*/ 955704 w 3960145"/>
              <a:gd name="connsiteY54" fmla="*/ 3191204 h 3566666"/>
              <a:gd name="connsiteX55" fmla="*/ 1321394 w 3960145"/>
              <a:gd name="connsiteY55" fmla="*/ 2499093 h 3566666"/>
              <a:gd name="connsiteX56" fmla="*/ 955467 w 3960145"/>
              <a:gd name="connsiteY56" fmla="*/ 2700553 h 3566666"/>
              <a:gd name="connsiteX57" fmla="*/ 1156927 w 3960145"/>
              <a:gd name="connsiteY57" fmla="*/ 2334626 h 3566666"/>
              <a:gd name="connsiteX58" fmla="*/ 758731 w 3960145"/>
              <a:gd name="connsiteY58" fmla="*/ 2460830 h 3566666"/>
              <a:gd name="connsiteX59" fmla="*/ 1027709 w 3960145"/>
              <a:gd name="connsiteY59" fmla="*/ 2141245 h 3566666"/>
              <a:gd name="connsiteX60" fmla="*/ 612543 w 3960145"/>
              <a:gd name="connsiteY60" fmla="*/ 2187327 h 3566666"/>
              <a:gd name="connsiteX61" fmla="*/ 938701 w 3960145"/>
              <a:gd name="connsiteY61" fmla="*/ 1926353 h 3566666"/>
              <a:gd name="connsiteX62" fmla="*/ 0 w 3960145"/>
              <a:gd name="connsiteY62" fmla="*/ 1988541 h 3566666"/>
              <a:gd name="connsiteX63" fmla="*/ 893331 w 3960145"/>
              <a:gd name="connsiteY63" fmla="*/ 1698244 h 3566666"/>
              <a:gd name="connsiteX64" fmla="*/ 492125 w 3960145"/>
              <a:gd name="connsiteY64" fmla="*/ 1581948 h 3566666"/>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955467 w 3960145"/>
              <a:gd name="connsiteY8" fmla="*/ 506210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192678 w 3960145"/>
              <a:gd name="connsiteY24" fmla="*/ 506210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758731 w 3960145"/>
              <a:gd name="connsiteY58" fmla="*/ 2503698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955467 w 3960145"/>
              <a:gd name="connsiteY8" fmla="*/ 506210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758731 w 3960145"/>
              <a:gd name="connsiteY58" fmla="*/ 2503698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672438 w 3960145"/>
              <a:gd name="connsiteY8" fmla="*/ 266724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758731 w 3960145"/>
              <a:gd name="connsiteY58" fmla="*/ 2503698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672438 w 3960145"/>
              <a:gd name="connsiteY8" fmla="*/ 266724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497474 w 3960145"/>
              <a:gd name="connsiteY58" fmla="*/ 2688755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672438 w 3960145"/>
              <a:gd name="connsiteY8" fmla="*/ 266724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3475469 w 3960145"/>
              <a:gd name="connsiteY42" fmla="*/ 35497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497474 w 3960145"/>
              <a:gd name="connsiteY58" fmla="*/ 2688755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960145" h="3609534">
                <a:moveTo>
                  <a:pt x="492125" y="1624816"/>
                </a:moveTo>
                <a:lnTo>
                  <a:pt x="893331" y="1508519"/>
                </a:lnTo>
                <a:lnTo>
                  <a:pt x="522514" y="1316193"/>
                </a:lnTo>
                <a:lnTo>
                  <a:pt x="938701" y="1280410"/>
                </a:lnTo>
                <a:lnTo>
                  <a:pt x="198886" y="932351"/>
                </a:lnTo>
                <a:lnTo>
                  <a:pt x="1027709" y="1065518"/>
                </a:lnTo>
                <a:lnTo>
                  <a:pt x="758731" y="745933"/>
                </a:lnTo>
                <a:lnTo>
                  <a:pt x="1156927" y="872137"/>
                </a:lnTo>
                <a:lnTo>
                  <a:pt x="672438" y="266724"/>
                </a:lnTo>
                <a:lnTo>
                  <a:pt x="1321394" y="707670"/>
                </a:lnTo>
                <a:lnTo>
                  <a:pt x="1195190" y="309474"/>
                </a:lnTo>
                <a:lnTo>
                  <a:pt x="1514775" y="578452"/>
                </a:lnTo>
                <a:lnTo>
                  <a:pt x="1468693" y="163286"/>
                </a:lnTo>
                <a:lnTo>
                  <a:pt x="1729667" y="489444"/>
                </a:lnTo>
                <a:lnTo>
                  <a:pt x="1765450" y="73257"/>
                </a:lnTo>
                <a:lnTo>
                  <a:pt x="1957776" y="444074"/>
                </a:lnTo>
                <a:lnTo>
                  <a:pt x="2074073" y="42868"/>
                </a:lnTo>
                <a:lnTo>
                  <a:pt x="2190369" y="444074"/>
                </a:lnTo>
                <a:lnTo>
                  <a:pt x="2382695" y="73257"/>
                </a:lnTo>
                <a:lnTo>
                  <a:pt x="2418478" y="489444"/>
                </a:lnTo>
                <a:lnTo>
                  <a:pt x="2788309" y="0"/>
                </a:lnTo>
                <a:lnTo>
                  <a:pt x="2633370" y="578452"/>
                </a:lnTo>
                <a:lnTo>
                  <a:pt x="2952955" y="309474"/>
                </a:lnTo>
                <a:lnTo>
                  <a:pt x="2826751" y="707670"/>
                </a:lnTo>
                <a:lnTo>
                  <a:pt x="3562792" y="244953"/>
                </a:lnTo>
                <a:lnTo>
                  <a:pt x="2991218" y="872137"/>
                </a:lnTo>
                <a:lnTo>
                  <a:pt x="3389414" y="745933"/>
                </a:lnTo>
                <a:lnTo>
                  <a:pt x="3120436" y="1065518"/>
                </a:lnTo>
                <a:lnTo>
                  <a:pt x="3905717" y="877921"/>
                </a:lnTo>
                <a:lnTo>
                  <a:pt x="3209444" y="1280410"/>
                </a:lnTo>
                <a:lnTo>
                  <a:pt x="3625631" y="1316193"/>
                </a:lnTo>
                <a:lnTo>
                  <a:pt x="3254814" y="1508519"/>
                </a:lnTo>
                <a:lnTo>
                  <a:pt x="3656020" y="1624816"/>
                </a:lnTo>
                <a:lnTo>
                  <a:pt x="3254814" y="1741112"/>
                </a:lnTo>
                <a:lnTo>
                  <a:pt x="3625631" y="1933438"/>
                </a:lnTo>
                <a:lnTo>
                  <a:pt x="3209444" y="1969221"/>
                </a:lnTo>
                <a:lnTo>
                  <a:pt x="3960145" y="2371709"/>
                </a:lnTo>
                <a:lnTo>
                  <a:pt x="3120436" y="2184113"/>
                </a:lnTo>
                <a:lnTo>
                  <a:pt x="3389414" y="2503698"/>
                </a:lnTo>
                <a:lnTo>
                  <a:pt x="2991218" y="2377494"/>
                </a:lnTo>
                <a:lnTo>
                  <a:pt x="3192678" y="2743421"/>
                </a:lnTo>
                <a:lnTo>
                  <a:pt x="2826751" y="2541961"/>
                </a:lnTo>
                <a:lnTo>
                  <a:pt x="3475469" y="3549757"/>
                </a:lnTo>
                <a:lnTo>
                  <a:pt x="2633370" y="2671179"/>
                </a:lnTo>
                <a:lnTo>
                  <a:pt x="2679452" y="3086345"/>
                </a:lnTo>
                <a:lnTo>
                  <a:pt x="2418478" y="2760187"/>
                </a:lnTo>
                <a:lnTo>
                  <a:pt x="2382695" y="3176374"/>
                </a:lnTo>
                <a:lnTo>
                  <a:pt x="2190369" y="2805557"/>
                </a:lnTo>
                <a:lnTo>
                  <a:pt x="2095845" y="3609534"/>
                </a:lnTo>
                <a:lnTo>
                  <a:pt x="1957776" y="2805557"/>
                </a:lnTo>
                <a:lnTo>
                  <a:pt x="1765450" y="3176374"/>
                </a:lnTo>
                <a:lnTo>
                  <a:pt x="1729667" y="2760187"/>
                </a:lnTo>
                <a:lnTo>
                  <a:pt x="1468693" y="3086345"/>
                </a:lnTo>
                <a:lnTo>
                  <a:pt x="1514775" y="2671179"/>
                </a:lnTo>
                <a:lnTo>
                  <a:pt x="955704" y="3234072"/>
                </a:lnTo>
                <a:lnTo>
                  <a:pt x="1321394" y="2541961"/>
                </a:lnTo>
                <a:lnTo>
                  <a:pt x="955467" y="2743421"/>
                </a:lnTo>
                <a:lnTo>
                  <a:pt x="1156927" y="2377494"/>
                </a:lnTo>
                <a:lnTo>
                  <a:pt x="497474" y="2688755"/>
                </a:lnTo>
                <a:lnTo>
                  <a:pt x="1027709" y="2184113"/>
                </a:lnTo>
                <a:lnTo>
                  <a:pt x="612543" y="2230195"/>
                </a:lnTo>
                <a:lnTo>
                  <a:pt x="938701" y="1969221"/>
                </a:lnTo>
                <a:lnTo>
                  <a:pt x="0" y="2031409"/>
                </a:lnTo>
                <a:lnTo>
                  <a:pt x="893331" y="1741112"/>
                </a:lnTo>
                <a:lnTo>
                  <a:pt x="492125" y="1624816"/>
                </a:lnTo>
                <a:close/>
              </a:path>
            </a:pathLst>
          </a:cu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621559" rtl="0" eaLnBrk="1" latinLnBrk="0" hangingPunct="1">
              <a:defRPr sz="1225" kern="1200">
                <a:solidFill>
                  <a:schemeClr val="lt1"/>
                </a:solidFill>
                <a:latin typeface="+mn-lt"/>
                <a:ea typeface="+mn-ea"/>
                <a:cs typeface="+mn-cs"/>
              </a:defRPr>
            </a:lvl1pPr>
            <a:lvl2pPr marL="310778" algn="l" defTabSz="621559" rtl="0" eaLnBrk="1" latinLnBrk="0" hangingPunct="1">
              <a:defRPr sz="1225" kern="1200">
                <a:solidFill>
                  <a:schemeClr val="lt1"/>
                </a:solidFill>
                <a:latin typeface="+mn-lt"/>
                <a:ea typeface="+mn-ea"/>
                <a:cs typeface="+mn-cs"/>
              </a:defRPr>
            </a:lvl2pPr>
            <a:lvl3pPr marL="621559" algn="l" defTabSz="621559" rtl="0" eaLnBrk="1" latinLnBrk="0" hangingPunct="1">
              <a:defRPr sz="1225" kern="1200">
                <a:solidFill>
                  <a:schemeClr val="lt1"/>
                </a:solidFill>
                <a:latin typeface="+mn-lt"/>
                <a:ea typeface="+mn-ea"/>
                <a:cs typeface="+mn-cs"/>
              </a:defRPr>
            </a:lvl3pPr>
            <a:lvl4pPr marL="932339" algn="l" defTabSz="621559" rtl="0" eaLnBrk="1" latinLnBrk="0" hangingPunct="1">
              <a:defRPr sz="1225" kern="1200">
                <a:solidFill>
                  <a:schemeClr val="lt1"/>
                </a:solidFill>
                <a:latin typeface="+mn-lt"/>
                <a:ea typeface="+mn-ea"/>
                <a:cs typeface="+mn-cs"/>
              </a:defRPr>
            </a:lvl4pPr>
            <a:lvl5pPr marL="1243118" algn="l" defTabSz="621559" rtl="0" eaLnBrk="1" latinLnBrk="0" hangingPunct="1">
              <a:defRPr sz="1225" kern="1200">
                <a:solidFill>
                  <a:schemeClr val="lt1"/>
                </a:solidFill>
                <a:latin typeface="+mn-lt"/>
                <a:ea typeface="+mn-ea"/>
                <a:cs typeface="+mn-cs"/>
              </a:defRPr>
            </a:lvl5pPr>
            <a:lvl6pPr marL="1553898" algn="l" defTabSz="621559" rtl="0" eaLnBrk="1" latinLnBrk="0" hangingPunct="1">
              <a:defRPr sz="1225" kern="1200">
                <a:solidFill>
                  <a:schemeClr val="lt1"/>
                </a:solidFill>
                <a:latin typeface="+mn-lt"/>
                <a:ea typeface="+mn-ea"/>
                <a:cs typeface="+mn-cs"/>
              </a:defRPr>
            </a:lvl6pPr>
            <a:lvl7pPr marL="1864679" algn="l" defTabSz="621559" rtl="0" eaLnBrk="1" latinLnBrk="0" hangingPunct="1">
              <a:defRPr sz="1225" kern="1200">
                <a:solidFill>
                  <a:schemeClr val="lt1"/>
                </a:solidFill>
                <a:latin typeface="+mn-lt"/>
                <a:ea typeface="+mn-ea"/>
                <a:cs typeface="+mn-cs"/>
              </a:defRPr>
            </a:lvl7pPr>
            <a:lvl8pPr marL="2175457" algn="l" defTabSz="621559" rtl="0" eaLnBrk="1" latinLnBrk="0" hangingPunct="1">
              <a:defRPr sz="1225" kern="1200">
                <a:solidFill>
                  <a:schemeClr val="lt1"/>
                </a:solidFill>
                <a:latin typeface="+mn-lt"/>
                <a:ea typeface="+mn-ea"/>
                <a:cs typeface="+mn-cs"/>
              </a:defRPr>
            </a:lvl8pPr>
            <a:lvl9pPr marL="2486237" algn="l" defTabSz="621559" rtl="0" eaLnBrk="1" latinLnBrk="0" hangingPunct="1">
              <a:defRPr sz="1225" kern="1200">
                <a:solidFill>
                  <a:schemeClr val="lt1"/>
                </a:solidFill>
                <a:latin typeface="+mn-lt"/>
                <a:ea typeface="+mn-ea"/>
                <a:cs typeface="+mn-cs"/>
              </a:defRPr>
            </a:lvl9pPr>
          </a:lstStyle>
          <a:p>
            <a:pPr algn="ctr">
              <a:defRPr/>
            </a:pPr>
            <a:endParaRPr lang="en-GB" sz="1131"/>
          </a:p>
        </p:txBody>
      </p:sp>
      <p:pic>
        <p:nvPicPr>
          <p:cNvPr id="765" name="Picture 764">
            <a:extLst>
              <a:ext uri="{FF2B5EF4-FFF2-40B4-BE49-F238E27FC236}">
                <a16:creationId xmlns:a16="http://schemas.microsoft.com/office/drawing/2014/main" id="{993583EF-31F0-4333-942F-B949005E38E4}"/>
              </a:ext>
            </a:extLst>
          </p:cNvPr>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814754" y="263769"/>
            <a:ext cx="5495192" cy="548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704" name="32-Point Star 3">
            <a:extLst>
              <a:ext uri="{FF2B5EF4-FFF2-40B4-BE49-F238E27FC236}">
                <a16:creationId xmlns:a16="http://schemas.microsoft.com/office/drawing/2014/main" id="{0180C026-61BB-45FD-B991-9A77CAD79126}"/>
              </a:ext>
            </a:extLst>
          </p:cNvPr>
          <p:cNvSpPr/>
          <p:nvPr/>
        </p:nvSpPr>
        <p:spPr>
          <a:xfrm>
            <a:off x="4585190" y="797170"/>
            <a:ext cx="4123592" cy="3760177"/>
          </a:xfrm>
          <a:custGeom>
            <a:avLst/>
            <a:gdLst>
              <a:gd name="connsiteX0" fmla="*/ 0 w 3163895"/>
              <a:gd name="connsiteY0" fmla="*/ 1581948 h 3163895"/>
              <a:gd name="connsiteX1" fmla="*/ 401206 w 3163895"/>
              <a:gd name="connsiteY1" fmla="*/ 1465651 h 3163895"/>
              <a:gd name="connsiteX2" fmla="*/ 30389 w 3163895"/>
              <a:gd name="connsiteY2" fmla="*/ 1273325 h 3163895"/>
              <a:gd name="connsiteX3" fmla="*/ 446576 w 3163895"/>
              <a:gd name="connsiteY3" fmla="*/ 1237542 h 3163895"/>
              <a:gd name="connsiteX4" fmla="*/ 120418 w 3163895"/>
              <a:gd name="connsiteY4" fmla="*/ 976568 h 3163895"/>
              <a:gd name="connsiteX5" fmla="*/ 535584 w 3163895"/>
              <a:gd name="connsiteY5" fmla="*/ 1022650 h 3163895"/>
              <a:gd name="connsiteX6" fmla="*/ 266606 w 3163895"/>
              <a:gd name="connsiteY6" fmla="*/ 703065 h 3163895"/>
              <a:gd name="connsiteX7" fmla="*/ 664802 w 3163895"/>
              <a:gd name="connsiteY7" fmla="*/ 829269 h 3163895"/>
              <a:gd name="connsiteX8" fmla="*/ 463342 w 3163895"/>
              <a:gd name="connsiteY8" fmla="*/ 463342 h 3163895"/>
              <a:gd name="connsiteX9" fmla="*/ 829269 w 3163895"/>
              <a:gd name="connsiteY9" fmla="*/ 664802 h 3163895"/>
              <a:gd name="connsiteX10" fmla="*/ 703065 w 3163895"/>
              <a:gd name="connsiteY10" fmla="*/ 266606 h 3163895"/>
              <a:gd name="connsiteX11" fmla="*/ 1022650 w 3163895"/>
              <a:gd name="connsiteY11" fmla="*/ 535584 h 3163895"/>
              <a:gd name="connsiteX12" fmla="*/ 976568 w 3163895"/>
              <a:gd name="connsiteY12" fmla="*/ 120418 h 3163895"/>
              <a:gd name="connsiteX13" fmla="*/ 1237542 w 3163895"/>
              <a:gd name="connsiteY13" fmla="*/ 446576 h 3163895"/>
              <a:gd name="connsiteX14" fmla="*/ 1273325 w 3163895"/>
              <a:gd name="connsiteY14" fmla="*/ 30389 h 3163895"/>
              <a:gd name="connsiteX15" fmla="*/ 1465651 w 3163895"/>
              <a:gd name="connsiteY15" fmla="*/ 401206 h 3163895"/>
              <a:gd name="connsiteX16" fmla="*/ 1581948 w 3163895"/>
              <a:gd name="connsiteY16" fmla="*/ 0 h 3163895"/>
              <a:gd name="connsiteX17" fmla="*/ 1698244 w 3163895"/>
              <a:gd name="connsiteY17" fmla="*/ 401206 h 3163895"/>
              <a:gd name="connsiteX18" fmla="*/ 1890570 w 3163895"/>
              <a:gd name="connsiteY18" fmla="*/ 30389 h 3163895"/>
              <a:gd name="connsiteX19" fmla="*/ 1926353 w 3163895"/>
              <a:gd name="connsiteY19" fmla="*/ 446576 h 3163895"/>
              <a:gd name="connsiteX20" fmla="*/ 2187327 w 3163895"/>
              <a:gd name="connsiteY20" fmla="*/ 120418 h 3163895"/>
              <a:gd name="connsiteX21" fmla="*/ 2141245 w 3163895"/>
              <a:gd name="connsiteY21" fmla="*/ 535584 h 3163895"/>
              <a:gd name="connsiteX22" fmla="*/ 2460830 w 3163895"/>
              <a:gd name="connsiteY22" fmla="*/ 266606 h 3163895"/>
              <a:gd name="connsiteX23" fmla="*/ 2334626 w 3163895"/>
              <a:gd name="connsiteY23" fmla="*/ 664802 h 3163895"/>
              <a:gd name="connsiteX24" fmla="*/ 2700553 w 3163895"/>
              <a:gd name="connsiteY24" fmla="*/ 463342 h 3163895"/>
              <a:gd name="connsiteX25" fmla="*/ 2499093 w 3163895"/>
              <a:gd name="connsiteY25" fmla="*/ 829269 h 3163895"/>
              <a:gd name="connsiteX26" fmla="*/ 2897289 w 3163895"/>
              <a:gd name="connsiteY26" fmla="*/ 703065 h 3163895"/>
              <a:gd name="connsiteX27" fmla="*/ 2628311 w 3163895"/>
              <a:gd name="connsiteY27" fmla="*/ 1022650 h 3163895"/>
              <a:gd name="connsiteX28" fmla="*/ 3043477 w 3163895"/>
              <a:gd name="connsiteY28" fmla="*/ 976568 h 3163895"/>
              <a:gd name="connsiteX29" fmla="*/ 2717319 w 3163895"/>
              <a:gd name="connsiteY29" fmla="*/ 1237542 h 3163895"/>
              <a:gd name="connsiteX30" fmla="*/ 3133506 w 3163895"/>
              <a:gd name="connsiteY30" fmla="*/ 1273325 h 3163895"/>
              <a:gd name="connsiteX31" fmla="*/ 2762689 w 3163895"/>
              <a:gd name="connsiteY31" fmla="*/ 1465651 h 3163895"/>
              <a:gd name="connsiteX32" fmla="*/ 3163895 w 3163895"/>
              <a:gd name="connsiteY32" fmla="*/ 1581948 h 3163895"/>
              <a:gd name="connsiteX33" fmla="*/ 2762689 w 3163895"/>
              <a:gd name="connsiteY33" fmla="*/ 1698244 h 3163895"/>
              <a:gd name="connsiteX34" fmla="*/ 3133506 w 3163895"/>
              <a:gd name="connsiteY34" fmla="*/ 1890570 h 3163895"/>
              <a:gd name="connsiteX35" fmla="*/ 2717319 w 3163895"/>
              <a:gd name="connsiteY35" fmla="*/ 1926353 h 3163895"/>
              <a:gd name="connsiteX36" fmla="*/ 3043477 w 3163895"/>
              <a:gd name="connsiteY36" fmla="*/ 2187327 h 3163895"/>
              <a:gd name="connsiteX37" fmla="*/ 2628311 w 3163895"/>
              <a:gd name="connsiteY37" fmla="*/ 2141245 h 3163895"/>
              <a:gd name="connsiteX38" fmla="*/ 2897289 w 3163895"/>
              <a:gd name="connsiteY38" fmla="*/ 2460830 h 3163895"/>
              <a:gd name="connsiteX39" fmla="*/ 2499093 w 3163895"/>
              <a:gd name="connsiteY39" fmla="*/ 2334626 h 3163895"/>
              <a:gd name="connsiteX40" fmla="*/ 2700553 w 3163895"/>
              <a:gd name="connsiteY40" fmla="*/ 2700553 h 3163895"/>
              <a:gd name="connsiteX41" fmla="*/ 2334626 w 3163895"/>
              <a:gd name="connsiteY41" fmla="*/ 2499093 h 3163895"/>
              <a:gd name="connsiteX42" fmla="*/ 2460830 w 3163895"/>
              <a:gd name="connsiteY42" fmla="*/ 2897289 h 3163895"/>
              <a:gd name="connsiteX43" fmla="*/ 2141245 w 3163895"/>
              <a:gd name="connsiteY43" fmla="*/ 2628311 h 3163895"/>
              <a:gd name="connsiteX44" fmla="*/ 2187327 w 3163895"/>
              <a:gd name="connsiteY44" fmla="*/ 3043477 h 3163895"/>
              <a:gd name="connsiteX45" fmla="*/ 1926353 w 3163895"/>
              <a:gd name="connsiteY45" fmla="*/ 2717319 h 3163895"/>
              <a:gd name="connsiteX46" fmla="*/ 1890570 w 3163895"/>
              <a:gd name="connsiteY46" fmla="*/ 3133506 h 3163895"/>
              <a:gd name="connsiteX47" fmla="*/ 1698244 w 3163895"/>
              <a:gd name="connsiteY47" fmla="*/ 2762689 h 3163895"/>
              <a:gd name="connsiteX48" fmla="*/ 1581948 w 3163895"/>
              <a:gd name="connsiteY48" fmla="*/ 3163895 h 3163895"/>
              <a:gd name="connsiteX49" fmla="*/ 1465651 w 3163895"/>
              <a:gd name="connsiteY49" fmla="*/ 2762689 h 3163895"/>
              <a:gd name="connsiteX50" fmla="*/ 1273325 w 3163895"/>
              <a:gd name="connsiteY50" fmla="*/ 3133506 h 3163895"/>
              <a:gd name="connsiteX51" fmla="*/ 1237542 w 3163895"/>
              <a:gd name="connsiteY51" fmla="*/ 2717319 h 3163895"/>
              <a:gd name="connsiteX52" fmla="*/ 976568 w 3163895"/>
              <a:gd name="connsiteY52" fmla="*/ 3043477 h 3163895"/>
              <a:gd name="connsiteX53" fmla="*/ 1022650 w 3163895"/>
              <a:gd name="connsiteY53" fmla="*/ 2628311 h 3163895"/>
              <a:gd name="connsiteX54" fmla="*/ 703065 w 3163895"/>
              <a:gd name="connsiteY54" fmla="*/ 2897289 h 3163895"/>
              <a:gd name="connsiteX55" fmla="*/ 829269 w 3163895"/>
              <a:gd name="connsiteY55" fmla="*/ 2499093 h 3163895"/>
              <a:gd name="connsiteX56" fmla="*/ 463342 w 3163895"/>
              <a:gd name="connsiteY56" fmla="*/ 2700553 h 3163895"/>
              <a:gd name="connsiteX57" fmla="*/ 664802 w 3163895"/>
              <a:gd name="connsiteY57" fmla="*/ 2334626 h 3163895"/>
              <a:gd name="connsiteX58" fmla="*/ 266606 w 3163895"/>
              <a:gd name="connsiteY58" fmla="*/ 2460830 h 3163895"/>
              <a:gd name="connsiteX59" fmla="*/ 535584 w 3163895"/>
              <a:gd name="connsiteY59" fmla="*/ 2141245 h 3163895"/>
              <a:gd name="connsiteX60" fmla="*/ 120418 w 3163895"/>
              <a:gd name="connsiteY60" fmla="*/ 2187327 h 3163895"/>
              <a:gd name="connsiteX61" fmla="*/ 446576 w 3163895"/>
              <a:gd name="connsiteY61" fmla="*/ 1926353 h 3163895"/>
              <a:gd name="connsiteX62" fmla="*/ 30389 w 3163895"/>
              <a:gd name="connsiteY62" fmla="*/ 1890570 h 3163895"/>
              <a:gd name="connsiteX63" fmla="*/ 401206 w 3163895"/>
              <a:gd name="connsiteY63" fmla="*/ 1698244 h 3163895"/>
              <a:gd name="connsiteX64" fmla="*/ 0 w 3163895"/>
              <a:gd name="connsiteY64" fmla="*/ 1581948 h 3163895"/>
              <a:gd name="connsiteX0" fmla="*/ 492125 w 3656020"/>
              <a:gd name="connsiteY0" fmla="*/ 1581948 h 3163895"/>
              <a:gd name="connsiteX1" fmla="*/ 893331 w 3656020"/>
              <a:gd name="connsiteY1" fmla="*/ 1465651 h 3163895"/>
              <a:gd name="connsiteX2" fmla="*/ 522514 w 3656020"/>
              <a:gd name="connsiteY2" fmla="*/ 1273325 h 3163895"/>
              <a:gd name="connsiteX3" fmla="*/ 938701 w 3656020"/>
              <a:gd name="connsiteY3" fmla="*/ 1237542 h 3163895"/>
              <a:gd name="connsiteX4" fmla="*/ 612543 w 3656020"/>
              <a:gd name="connsiteY4" fmla="*/ 976568 h 3163895"/>
              <a:gd name="connsiteX5" fmla="*/ 1027709 w 3656020"/>
              <a:gd name="connsiteY5" fmla="*/ 1022650 h 3163895"/>
              <a:gd name="connsiteX6" fmla="*/ 758731 w 3656020"/>
              <a:gd name="connsiteY6" fmla="*/ 703065 h 3163895"/>
              <a:gd name="connsiteX7" fmla="*/ 1156927 w 3656020"/>
              <a:gd name="connsiteY7" fmla="*/ 829269 h 3163895"/>
              <a:gd name="connsiteX8" fmla="*/ 955467 w 3656020"/>
              <a:gd name="connsiteY8" fmla="*/ 463342 h 3163895"/>
              <a:gd name="connsiteX9" fmla="*/ 1321394 w 3656020"/>
              <a:gd name="connsiteY9" fmla="*/ 664802 h 3163895"/>
              <a:gd name="connsiteX10" fmla="*/ 1195190 w 3656020"/>
              <a:gd name="connsiteY10" fmla="*/ 266606 h 3163895"/>
              <a:gd name="connsiteX11" fmla="*/ 1514775 w 3656020"/>
              <a:gd name="connsiteY11" fmla="*/ 535584 h 3163895"/>
              <a:gd name="connsiteX12" fmla="*/ 1468693 w 3656020"/>
              <a:gd name="connsiteY12" fmla="*/ 120418 h 3163895"/>
              <a:gd name="connsiteX13" fmla="*/ 1729667 w 3656020"/>
              <a:gd name="connsiteY13" fmla="*/ 446576 h 3163895"/>
              <a:gd name="connsiteX14" fmla="*/ 1765450 w 3656020"/>
              <a:gd name="connsiteY14" fmla="*/ 30389 h 3163895"/>
              <a:gd name="connsiteX15" fmla="*/ 1957776 w 3656020"/>
              <a:gd name="connsiteY15" fmla="*/ 401206 h 3163895"/>
              <a:gd name="connsiteX16" fmla="*/ 2074073 w 3656020"/>
              <a:gd name="connsiteY16" fmla="*/ 0 h 3163895"/>
              <a:gd name="connsiteX17" fmla="*/ 2190369 w 3656020"/>
              <a:gd name="connsiteY17" fmla="*/ 401206 h 3163895"/>
              <a:gd name="connsiteX18" fmla="*/ 2382695 w 3656020"/>
              <a:gd name="connsiteY18" fmla="*/ 30389 h 3163895"/>
              <a:gd name="connsiteX19" fmla="*/ 2418478 w 3656020"/>
              <a:gd name="connsiteY19" fmla="*/ 446576 h 3163895"/>
              <a:gd name="connsiteX20" fmla="*/ 2679452 w 3656020"/>
              <a:gd name="connsiteY20" fmla="*/ 120418 h 3163895"/>
              <a:gd name="connsiteX21" fmla="*/ 2633370 w 3656020"/>
              <a:gd name="connsiteY21" fmla="*/ 535584 h 3163895"/>
              <a:gd name="connsiteX22" fmla="*/ 2952955 w 3656020"/>
              <a:gd name="connsiteY22" fmla="*/ 266606 h 3163895"/>
              <a:gd name="connsiteX23" fmla="*/ 2826751 w 3656020"/>
              <a:gd name="connsiteY23" fmla="*/ 664802 h 3163895"/>
              <a:gd name="connsiteX24" fmla="*/ 3192678 w 3656020"/>
              <a:gd name="connsiteY24" fmla="*/ 463342 h 3163895"/>
              <a:gd name="connsiteX25" fmla="*/ 2991218 w 3656020"/>
              <a:gd name="connsiteY25" fmla="*/ 829269 h 3163895"/>
              <a:gd name="connsiteX26" fmla="*/ 3389414 w 3656020"/>
              <a:gd name="connsiteY26" fmla="*/ 703065 h 3163895"/>
              <a:gd name="connsiteX27" fmla="*/ 3120436 w 3656020"/>
              <a:gd name="connsiteY27" fmla="*/ 1022650 h 3163895"/>
              <a:gd name="connsiteX28" fmla="*/ 3535602 w 3656020"/>
              <a:gd name="connsiteY28" fmla="*/ 976568 h 3163895"/>
              <a:gd name="connsiteX29" fmla="*/ 3209444 w 3656020"/>
              <a:gd name="connsiteY29" fmla="*/ 1237542 h 3163895"/>
              <a:gd name="connsiteX30" fmla="*/ 3625631 w 3656020"/>
              <a:gd name="connsiteY30" fmla="*/ 1273325 h 3163895"/>
              <a:gd name="connsiteX31" fmla="*/ 3254814 w 3656020"/>
              <a:gd name="connsiteY31" fmla="*/ 1465651 h 3163895"/>
              <a:gd name="connsiteX32" fmla="*/ 3656020 w 3656020"/>
              <a:gd name="connsiteY32" fmla="*/ 1581948 h 3163895"/>
              <a:gd name="connsiteX33" fmla="*/ 3254814 w 3656020"/>
              <a:gd name="connsiteY33" fmla="*/ 1698244 h 3163895"/>
              <a:gd name="connsiteX34" fmla="*/ 3625631 w 3656020"/>
              <a:gd name="connsiteY34" fmla="*/ 1890570 h 3163895"/>
              <a:gd name="connsiteX35" fmla="*/ 3209444 w 3656020"/>
              <a:gd name="connsiteY35" fmla="*/ 1926353 h 3163895"/>
              <a:gd name="connsiteX36" fmla="*/ 3535602 w 3656020"/>
              <a:gd name="connsiteY36" fmla="*/ 2187327 h 3163895"/>
              <a:gd name="connsiteX37" fmla="*/ 3120436 w 3656020"/>
              <a:gd name="connsiteY37" fmla="*/ 2141245 h 3163895"/>
              <a:gd name="connsiteX38" fmla="*/ 3389414 w 3656020"/>
              <a:gd name="connsiteY38" fmla="*/ 2460830 h 3163895"/>
              <a:gd name="connsiteX39" fmla="*/ 2991218 w 3656020"/>
              <a:gd name="connsiteY39" fmla="*/ 2334626 h 3163895"/>
              <a:gd name="connsiteX40" fmla="*/ 3192678 w 3656020"/>
              <a:gd name="connsiteY40" fmla="*/ 2700553 h 3163895"/>
              <a:gd name="connsiteX41" fmla="*/ 2826751 w 3656020"/>
              <a:gd name="connsiteY41" fmla="*/ 2499093 h 3163895"/>
              <a:gd name="connsiteX42" fmla="*/ 2952955 w 3656020"/>
              <a:gd name="connsiteY42" fmla="*/ 2897289 h 3163895"/>
              <a:gd name="connsiteX43" fmla="*/ 2633370 w 3656020"/>
              <a:gd name="connsiteY43" fmla="*/ 2628311 h 3163895"/>
              <a:gd name="connsiteX44" fmla="*/ 2679452 w 3656020"/>
              <a:gd name="connsiteY44" fmla="*/ 3043477 h 3163895"/>
              <a:gd name="connsiteX45" fmla="*/ 2418478 w 3656020"/>
              <a:gd name="connsiteY45" fmla="*/ 2717319 h 3163895"/>
              <a:gd name="connsiteX46" fmla="*/ 2382695 w 3656020"/>
              <a:gd name="connsiteY46" fmla="*/ 3133506 h 3163895"/>
              <a:gd name="connsiteX47" fmla="*/ 2190369 w 3656020"/>
              <a:gd name="connsiteY47" fmla="*/ 2762689 h 3163895"/>
              <a:gd name="connsiteX48" fmla="*/ 2074073 w 3656020"/>
              <a:gd name="connsiteY48" fmla="*/ 3163895 h 3163895"/>
              <a:gd name="connsiteX49" fmla="*/ 1957776 w 3656020"/>
              <a:gd name="connsiteY49" fmla="*/ 2762689 h 3163895"/>
              <a:gd name="connsiteX50" fmla="*/ 1765450 w 3656020"/>
              <a:gd name="connsiteY50" fmla="*/ 3133506 h 3163895"/>
              <a:gd name="connsiteX51" fmla="*/ 1729667 w 3656020"/>
              <a:gd name="connsiteY51" fmla="*/ 2717319 h 3163895"/>
              <a:gd name="connsiteX52" fmla="*/ 1468693 w 3656020"/>
              <a:gd name="connsiteY52" fmla="*/ 3043477 h 3163895"/>
              <a:gd name="connsiteX53" fmla="*/ 1514775 w 3656020"/>
              <a:gd name="connsiteY53" fmla="*/ 2628311 h 3163895"/>
              <a:gd name="connsiteX54" fmla="*/ 1195190 w 3656020"/>
              <a:gd name="connsiteY54" fmla="*/ 2897289 h 3163895"/>
              <a:gd name="connsiteX55" fmla="*/ 1321394 w 3656020"/>
              <a:gd name="connsiteY55" fmla="*/ 2499093 h 3163895"/>
              <a:gd name="connsiteX56" fmla="*/ 955467 w 3656020"/>
              <a:gd name="connsiteY56" fmla="*/ 2700553 h 3163895"/>
              <a:gd name="connsiteX57" fmla="*/ 1156927 w 3656020"/>
              <a:gd name="connsiteY57" fmla="*/ 2334626 h 3163895"/>
              <a:gd name="connsiteX58" fmla="*/ 758731 w 3656020"/>
              <a:gd name="connsiteY58" fmla="*/ 2460830 h 3163895"/>
              <a:gd name="connsiteX59" fmla="*/ 1027709 w 3656020"/>
              <a:gd name="connsiteY59" fmla="*/ 2141245 h 3163895"/>
              <a:gd name="connsiteX60" fmla="*/ 612543 w 3656020"/>
              <a:gd name="connsiteY60" fmla="*/ 2187327 h 3163895"/>
              <a:gd name="connsiteX61" fmla="*/ 938701 w 3656020"/>
              <a:gd name="connsiteY61" fmla="*/ 1926353 h 3163895"/>
              <a:gd name="connsiteX62" fmla="*/ 0 w 3656020"/>
              <a:gd name="connsiteY62" fmla="*/ 1988541 h 3163895"/>
              <a:gd name="connsiteX63" fmla="*/ 893331 w 3656020"/>
              <a:gd name="connsiteY63" fmla="*/ 1698244 h 3163895"/>
              <a:gd name="connsiteX64" fmla="*/ 492125 w 3656020"/>
              <a:gd name="connsiteY64" fmla="*/ 1581948 h 3163895"/>
              <a:gd name="connsiteX0" fmla="*/ 492125 w 3905717"/>
              <a:gd name="connsiteY0" fmla="*/ 1581948 h 3163895"/>
              <a:gd name="connsiteX1" fmla="*/ 893331 w 3905717"/>
              <a:gd name="connsiteY1" fmla="*/ 1465651 h 3163895"/>
              <a:gd name="connsiteX2" fmla="*/ 522514 w 3905717"/>
              <a:gd name="connsiteY2" fmla="*/ 1273325 h 3163895"/>
              <a:gd name="connsiteX3" fmla="*/ 938701 w 3905717"/>
              <a:gd name="connsiteY3" fmla="*/ 1237542 h 3163895"/>
              <a:gd name="connsiteX4" fmla="*/ 612543 w 3905717"/>
              <a:gd name="connsiteY4" fmla="*/ 976568 h 3163895"/>
              <a:gd name="connsiteX5" fmla="*/ 1027709 w 3905717"/>
              <a:gd name="connsiteY5" fmla="*/ 1022650 h 3163895"/>
              <a:gd name="connsiteX6" fmla="*/ 758731 w 3905717"/>
              <a:gd name="connsiteY6" fmla="*/ 703065 h 3163895"/>
              <a:gd name="connsiteX7" fmla="*/ 1156927 w 3905717"/>
              <a:gd name="connsiteY7" fmla="*/ 829269 h 3163895"/>
              <a:gd name="connsiteX8" fmla="*/ 955467 w 3905717"/>
              <a:gd name="connsiteY8" fmla="*/ 463342 h 3163895"/>
              <a:gd name="connsiteX9" fmla="*/ 1321394 w 3905717"/>
              <a:gd name="connsiteY9" fmla="*/ 664802 h 3163895"/>
              <a:gd name="connsiteX10" fmla="*/ 1195190 w 3905717"/>
              <a:gd name="connsiteY10" fmla="*/ 266606 h 3163895"/>
              <a:gd name="connsiteX11" fmla="*/ 1514775 w 3905717"/>
              <a:gd name="connsiteY11" fmla="*/ 535584 h 3163895"/>
              <a:gd name="connsiteX12" fmla="*/ 1468693 w 3905717"/>
              <a:gd name="connsiteY12" fmla="*/ 120418 h 3163895"/>
              <a:gd name="connsiteX13" fmla="*/ 1729667 w 3905717"/>
              <a:gd name="connsiteY13" fmla="*/ 446576 h 3163895"/>
              <a:gd name="connsiteX14" fmla="*/ 1765450 w 3905717"/>
              <a:gd name="connsiteY14" fmla="*/ 30389 h 3163895"/>
              <a:gd name="connsiteX15" fmla="*/ 1957776 w 3905717"/>
              <a:gd name="connsiteY15" fmla="*/ 401206 h 3163895"/>
              <a:gd name="connsiteX16" fmla="*/ 2074073 w 3905717"/>
              <a:gd name="connsiteY16" fmla="*/ 0 h 3163895"/>
              <a:gd name="connsiteX17" fmla="*/ 2190369 w 3905717"/>
              <a:gd name="connsiteY17" fmla="*/ 401206 h 3163895"/>
              <a:gd name="connsiteX18" fmla="*/ 2382695 w 3905717"/>
              <a:gd name="connsiteY18" fmla="*/ 30389 h 3163895"/>
              <a:gd name="connsiteX19" fmla="*/ 2418478 w 3905717"/>
              <a:gd name="connsiteY19" fmla="*/ 446576 h 3163895"/>
              <a:gd name="connsiteX20" fmla="*/ 2679452 w 3905717"/>
              <a:gd name="connsiteY20" fmla="*/ 120418 h 3163895"/>
              <a:gd name="connsiteX21" fmla="*/ 2633370 w 3905717"/>
              <a:gd name="connsiteY21" fmla="*/ 535584 h 3163895"/>
              <a:gd name="connsiteX22" fmla="*/ 2952955 w 3905717"/>
              <a:gd name="connsiteY22" fmla="*/ 266606 h 3163895"/>
              <a:gd name="connsiteX23" fmla="*/ 2826751 w 3905717"/>
              <a:gd name="connsiteY23" fmla="*/ 664802 h 3163895"/>
              <a:gd name="connsiteX24" fmla="*/ 3192678 w 3905717"/>
              <a:gd name="connsiteY24" fmla="*/ 463342 h 3163895"/>
              <a:gd name="connsiteX25" fmla="*/ 2991218 w 3905717"/>
              <a:gd name="connsiteY25" fmla="*/ 829269 h 3163895"/>
              <a:gd name="connsiteX26" fmla="*/ 3389414 w 3905717"/>
              <a:gd name="connsiteY26" fmla="*/ 703065 h 3163895"/>
              <a:gd name="connsiteX27" fmla="*/ 3120436 w 3905717"/>
              <a:gd name="connsiteY27" fmla="*/ 1022650 h 3163895"/>
              <a:gd name="connsiteX28" fmla="*/ 3905717 w 3905717"/>
              <a:gd name="connsiteY28" fmla="*/ 835053 h 3163895"/>
              <a:gd name="connsiteX29" fmla="*/ 3209444 w 3905717"/>
              <a:gd name="connsiteY29" fmla="*/ 1237542 h 3163895"/>
              <a:gd name="connsiteX30" fmla="*/ 3625631 w 3905717"/>
              <a:gd name="connsiteY30" fmla="*/ 1273325 h 3163895"/>
              <a:gd name="connsiteX31" fmla="*/ 3254814 w 3905717"/>
              <a:gd name="connsiteY31" fmla="*/ 1465651 h 3163895"/>
              <a:gd name="connsiteX32" fmla="*/ 3656020 w 3905717"/>
              <a:gd name="connsiteY32" fmla="*/ 1581948 h 3163895"/>
              <a:gd name="connsiteX33" fmla="*/ 3254814 w 3905717"/>
              <a:gd name="connsiteY33" fmla="*/ 1698244 h 3163895"/>
              <a:gd name="connsiteX34" fmla="*/ 3625631 w 3905717"/>
              <a:gd name="connsiteY34" fmla="*/ 1890570 h 3163895"/>
              <a:gd name="connsiteX35" fmla="*/ 3209444 w 3905717"/>
              <a:gd name="connsiteY35" fmla="*/ 1926353 h 3163895"/>
              <a:gd name="connsiteX36" fmla="*/ 3535602 w 3905717"/>
              <a:gd name="connsiteY36" fmla="*/ 2187327 h 3163895"/>
              <a:gd name="connsiteX37" fmla="*/ 3120436 w 3905717"/>
              <a:gd name="connsiteY37" fmla="*/ 2141245 h 3163895"/>
              <a:gd name="connsiteX38" fmla="*/ 3389414 w 3905717"/>
              <a:gd name="connsiteY38" fmla="*/ 2460830 h 3163895"/>
              <a:gd name="connsiteX39" fmla="*/ 2991218 w 3905717"/>
              <a:gd name="connsiteY39" fmla="*/ 2334626 h 3163895"/>
              <a:gd name="connsiteX40" fmla="*/ 3192678 w 3905717"/>
              <a:gd name="connsiteY40" fmla="*/ 2700553 h 3163895"/>
              <a:gd name="connsiteX41" fmla="*/ 2826751 w 3905717"/>
              <a:gd name="connsiteY41" fmla="*/ 2499093 h 3163895"/>
              <a:gd name="connsiteX42" fmla="*/ 2952955 w 3905717"/>
              <a:gd name="connsiteY42" fmla="*/ 2897289 h 3163895"/>
              <a:gd name="connsiteX43" fmla="*/ 2633370 w 3905717"/>
              <a:gd name="connsiteY43" fmla="*/ 2628311 h 3163895"/>
              <a:gd name="connsiteX44" fmla="*/ 2679452 w 3905717"/>
              <a:gd name="connsiteY44" fmla="*/ 3043477 h 3163895"/>
              <a:gd name="connsiteX45" fmla="*/ 2418478 w 3905717"/>
              <a:gd name="connsiteY45" fmla="*/ 2717319 h 3163895"/>
              <a:gd name="connsiteX46" fmla="*/ 2382695 w 3905717"/>
              <a:gd name="connsiteY46" fmla="*/ 3133506 h 3163895"/>
              <a:gd name="connsiteX47" fmla="*/ 2190369 w 3905717"/>
              <a:gd name="connsiteY47" fmla="*/ 2762689 h 3163895"/>
              <a:gd name="connsiteX48" fmla="*/ 2074073 w 3905717"/>
              <a:gd name="connsiteY48" fmla="*/ 3163895 h 3163895"/>
              <a:gd name="connsiteX49" fmla="*/ 1957776 w 3905717"/>
              <a:gd name="connsiteY49" fmla="*/ 2762689 h 3163895"/>
              <a:gd name="connsiteX50" fmla="*/ 1765450 w 3905717"/>
              <a:gd name="connsiteY50" fmla="*/ 3133506 h 3163895"/>
              <a:gd name="connsiteX51" fmla="*/ 1729667 w 3905717"/>
              <a:gd name="connsiteY51" fmla="*/ 2717319 h 3163895"/>
              <a:gd name="connsiteX52" fmla="*/ 1468693 w 3905717"/>
              <a:gd name="connsiteY52" fmla="*/ 3043477 h 3163895"/>
              <a:gd name="connsiteX53" fmla="*/ 1514775 w 3905717"/>
              <a:gd name="connsiteY53" fmla="*/ 2628311 h 3163895"/>
              <a:gd name="connsiteX54" fmla="*/ 1195190 w 3905717"/>
              <a:gd name="connsiteY54" fmla="*/ 2897289 h 3163895"/>
              <a:gd name="connsiteX55" fmla="*/ 1321394 w 3905717"/>
              <a:gd name="connsiteY55" fmla="*/ 2499093 h 3163895"/>
              <a:gd name="connsiteX56" fmla="*/ 955467 w 3905717"/>
              <a:gd name="connsiteY56" fmla="*/ 2700553 h 3163895"/>
              <a:gd name="connsiteX57" fmla="*/ 1156927 w 3905717"/>
              <a:gd name="connsiteY57" fmla="*/ 2334626 h 3163895"/>
              <a:gd name="connsiteX58" fmla="*/ 758731 w 3905717"/>
              <a:gd name="connsiteY58" fmla="*/ 2460830 h 3163895"/>
              <a:gd name="connsiteX59" fmla="*/ 1027709 w 3905717"/>
              <a:gd name="connsiteY59" fmla="*/ 2141245 h 3163895"/>
              <a:gd name="connsiteX60" fmla="*/ 612543 w 3905717"/>
              <a:gd name="connsiteY60" fmla="*/ 2187327 h 3163895"/>
              <a:gd name="connsiteX61" fmla="*/ 938701 w 3905717"/>
              <a:gd name="connsiteY61" fmla="*/ 1926353 h 3163895"/>
              <a:gd name="connsiteX62" fmla="*/ 0 w 3905717"/>
              <a:gd name="connsiteY62" fmla="*/ 1988541 h 3163895"/>
              <a:gd name="connsiteX63" fmla="*/ 893331 w 3905717"/>
              <a:gd name="connsiteY63" fmla="*/ 1698244 h 3163895"/>
              <a:gd name="connsiteX64" fmla="*/ 492125 w 3905717"/>
              <a:gd name="connsiteY64" fmla="*/ 1581948 h 3163895"/>
              <a:gd name="connsiteX0" fmla="*/ 492125 w 3960145"/>
              <a:gd name="connsiteY0" fmla="*/ 1581948 h 3163895"/>
              <a:gd name="connsiteX1" fmla="*/ 893331 w 3960145"/>
              <a:gd name="connsiteY1" fmla="*/ 1465651 h 3163895"/>
              <a:gd name="connsiteX2" fmla="*/ 522514 w 3960145"/>
              <a:gd name="connsiteY2" fmla="*/ 1273325 h 3163895"/>
              <a:gd name="connsiteX3" fmla="*/ 938701 w 3960145"/>
              <a:gd name="connsiteY3" fmla="*/ 1237542 h 3163895"/>
              <a:gd name="connsiteX4" fmla="*/ 612543 w 3960145"/>
              <a:gd name="connsiteY4" fmla="*/ 976568 h 3163895"/>
              <a:gd name="connsiteX5" fmla="*/ 1027709 w 3960145"/>
              <a:gd name="connsiteY5" fmla="*/ 1022650 h 3163895"/>
              <a:gd name="connsiteX6" fmla="*/ 758731 w 3960145"/>
              <a:gd name="connsiteY6" fmla="*/ 703065 h 3163895"/>
              <a:gd name="connsiteX7" fmla="*/ 1156927 w 3960145"/>
              <a:gd name="connsiteY7" fmla="*/ 829269 h 3163895"/>
              <a:gd name="connsiteX8" fmla="*/ 955467 w 3960145"/>
              <a:gd name="connsiteY8" fmla="*/ 463342 h 3163895"/>
              <a:gd name="connsiteX9" fmla="*/ 1321394 w 3960145"/>
              <a:gd name="connsiteY9" fmla="*/ 664802 h 3163895"/>
              <a:gd name="connsiteX10" fmla="*/ 1195190 w 3960145"/>
              <a:gd name="connsiteY10" fmla="*/ 266606 h 3163895"/>
              <a:gd name="connsiteX11" fmla="*/ 1514775 w 3960145"/>
              <a:gd name="connsiteY11" fmla="*/ 535584 h 3163895"/>
              <a:gd name="connsiteX12" fmla="*/ 1468693 w 3960145"/>
              <a:gd name="connsiteY12" fmla="*/ 120418 h 3163895"/>
              <a:gd name="connsiteX13" fmla="*/ 1729667 w 3960145"/>
              <a:gd name="connsiteY13" fmla="*/ 446576 h 3163895"/>
              <a:gd name="connsiteX14" fmla="*/ 1765450 w 3960145"/>
              <a:gd name="connsiteY14" fmla="*/ 30389 h 3163895"/>
              <a:gd name="connsiteX15" fmla="*/ 1957776 w 3960145"/>
              <a:gd name="connsiteY15" fmla="*/ 401206 h 3163895"/>
              <a:gd name="connsiteX16" fmla="*/ 2074073 w 3960145"/>
              <a:gd name="connsiteY16" fmla="*/ 0 h 3163895"/>
              <a:gd name="connsiteX17" fmla="*/ 2190369 w 3960145"/>
              <a:gd name="connsiteY17" fmla="*/ 401206 h 3163895"/>
              <a:gd name="connsiteX18" fmla="*/ 2382695 w 3960145"/>
              <a:gd name="connsiteY18" fmla="*/ 30389 h 3163895"/>
              <a:gd name="connsiteX19" fmla="*/ 2418478 w 3960145"/>
              <a:gd name="connsiteY19" fmla="*/ 446576 h 3163895"/>
              <a:gd name="connsiteX20" fmla="*/ 2679452 w 3960145"/>
              <a:gd name="connsiteY20" fmla="*/ 120418 h 3163895"/>
              <a:gd name="connsiteX21" fmla="*/ 2633370 w 3960145"/>
              <a:gd name="connsiteY21" fmla="*/ 535584 h 3163895"/>
              <a:gd name="connsiteX22" fmla="*/ 2952955 w 3960145"/>
              <a:gd name="connsiteY22" fmla="*/ 266606 h 3163895"/>
              <a:gd name="connsiteX23" fmla="*/ 2826751 w 3960145"/>
              <a:gd name="connsiteY23" fmla="*/ 664802 h 3163895"/>
              <a:gd name="connsiteX24" fmla="*/ 3192678 w 3960145"/>
              <a:gd name="connsiteY24" fmla="*/ 463342 h 3163895"/>
              <a:gd name="connsiteX25" fmla="*/ 2991218 w 3960145"/>
              <a:gd name="connsiteY25" fmla="*/ 829269 h 3163895"/>
              <a:gd name="connsiteX26" fmla="*/ 3389414 w 3960145"/>
              <a:gd name="connsiteY26" fmla="*/ 703065 h 3163895"/>
              <a:gd name="connsiteX27" fmla="*/ 3120436 w 3960145"/>
              <a:gd name="connsiteY27" fmla="*/ 1022650 h 3163895"/>
              <a:gd name="connsiteX28" fmla="*/ 3905717 w 3960145"/>
              <a:gd name="connsiteY28" fmla="*/ 835053 h 3163895"/>
              <a:gd name="connsiteX29" fmla="*/ 3209444 w 3960145"/>
              <a:gd name="connsiteY29" fmla="*/ 1237542 h 3163895"/>
              <a:gd name="connsiteX30" fmla="*/ 3625631 w 3960145"/>
              <a:gd name="connsiteY30" fmla="*/ 1273325 h 3163895"/>
              <a:gd name="connsiteX31" fmla="*/ 3254814 w 3960145"/>
              <a:gd name="connsiteY31" fmla="*/ 1465651 h 3163895"/>
              <a:gd name="connsiteX32" fmla="*/ 3656020 w 3960145"/>
              <a:gd name="connsiteY32" fmla="*/ 1581948 h 3163895"/>
              <a:gd name="connsiteX33" fmla="*/ 3254814 w 3960145"/>
              <a:gd name="connsiteY33" fmla="*/ 1698244 h 3163895"/>
              <a:gd name="connsiteX34" fmla="*/ 3625631 w 3960145"/>
              <a:gd name="connsiteY34" fmla="*/ 1890570 h 3163895"/>
              <a:gd name="connsiteX35" fmla="*/ 3209444 w 3960145"/>
              <a:gd name="connsiteY35" fmla="*/ 1926353 h 3163895"/>
              <a:gd name="connsiteX36" fmla="*/ 3960145 w 3960145"/>
              <a:gd name="connsiteY36" fmla="*/ 2328841 h 3163895"/>
              <a:gd name="connsiteX37" fmla="*/ 3120436 w 3960145"/>
              <a:gd name="connsiteY37" fmla="*/ 2141245 h 3163895"/>
              <a:gd name="connsiteX38" fmla="*/ 3389414 w 3960145"/>
              <a:gd name="connsiteY38" fmla="*/ 2460830 h 3163895"/>
              <a:gd name="connsiteX39" fmla="*/ 2991218 w 3960145"/>
              <a:gd name="connsiteY39" fmla="*/ 2334626 h 3163895"/>
              <a:gd name="connsiteX40" fmla="*/ 3192678 w 3960145"/>
              <a:gd name="connsiteY40" fmla="*/ 2700553 h 3163895"/>
              <a:gd name="connsiteX41" fmla="*/ 2826751 w 3960145"/>
              <a:gd name="connsiteY41" fmla="*/ 2499093 h 3163895"/>
              <a:gd name="connsiteX42" fmla="*/ 2952955 w 3960145"/>
              <a:gd name="connsiteY42" fmla="*/ 2897289 h 3163895"/>
              <a:gd name="connsiteX43" fmla="*/ 2633370 w 3960145"/>
              <a:gd name="connsiteY43" fmla="*/ 2628311 h 3163895"/>
              <a:gd name="connsiteX44" fmla="*/ 2679452 w 3960145"/>
              <a:gd name="connsiteY44" fmla="*/ 3043477 h 3163895"/>
              <a:gd name="connsiteX45" fmla="*/ 2418478 w 3960145"/>
              <a:gd name="connsiteY45" fmla="*/ 2717319 h 3163895"/>
              <a:gd name="connsiteX46" fmla="*/ 2382695 w 3960145"/>
              <a:gd name="connsiteY46" fmla="*/ 3133506 h 3163895"/>
              <a:gd name="connsiteX47" fmla="*/ 2190369 w 3960145"/>
              <a:gd name="connsiteY47" fmla="*/ 2762689 h 3163895"/>
              <a:gd name="connsiteX48" fmla="*/ 2074073 w 3960145"/>
              <a:gd name="connsiteY48" fmla="*/ 3163895 h 3163895"/>
              <a:gd name="connsiteX49" fmla="*/ 1957776 w 3960145"/>
              <a:gd name="connsiteY49" fmla="*/ 2762689 h 3163895"/>
              <a:gd name="connsiteX50" fmla="*/ 1765450 w 3960145"/>
              <a:gd name="connsiteY50" fmla="*/ 3133506 h 3163895"/>
              <a:gd name="connsiteX51" fmla="*/ 1729667 w 3960145"/>
              <a:gd name="connsiteY51" fmla="*/ 2717319 h 3163895"/>
              <a:gd name="connsiteX52" fmla="*/ 1468693 w 3960145"/>
              <a:gd name="connsiteY52" fmla="*/ 3043477 h 3163895"/>
              <a:gd name="connsiteX53" fmla="*/ 1514775 w 3960145"/>
              <a:gd name="connsiteY53" fmla="*/ 2628311 h 3163895"/>
              <a:gd name="connsiteX54" fmla="*/ 1195190 w 3960145"/>
              <a:gd name="connsiteY54" fmla="*/ 2897289 h 3163895"/>
              <a:gd name="connsiteX55" fmla="*/ 1321394 w 3960145"/>
              <a:gd name="connsiteY55" fmla="*/ 2499093 h 3163895"/>
              <a:gd name="connsiteX56" fmla="*/ 955467 w 3960145"/>
              <a:gd name="connsiteY56" fmla="*/ 2700553 h 3163895"/>
              <a:gd name="connsiteX57" fmla="*/ 1156927 w 3960145"/>
              <a:gd name="connsiteY57" fmla="*/ 2334626 h 3163895"/>
              <a:gd name="connsiteX58" fmla="*/ 758731 w 3960145"/>
              <a:gd name="connsiteY58" fmla="*/ 2460830 h 3163895"/>
              <a:gd name="connsiteX59" fmla="*/ 1027709 w 3960145"/>
              <a:gd name="connsiteY59" fmla="*/ 2141245 h 3163895"/>
              <a:gd name="connsiteX60" fmla="*/ 612543 w 3960145"/>
              <a:gd name="connsiteY60" fmla="*/ 2187327 h 3163895"/>
              <a:gd name="connsiteX61" fmla="*/ 938701 w 3960145"/>
              <a:gd name="connsiteY61" fmla="*/ 1926353 h 3163895"/>
              <a:gd name="connsiteX62" fmla="*/ 0 w 3960145"/>
              <a:gd name="connsiteY62" fmla="*/ 1988541 h 3163895"/>
              <a:gd name="connsiteX63" fmla="*/ 893331 w 3960145"/>
              <a:gd name="connsiteY63" fmla="*/ 1698244 h 3163895"/>
              <a:gd name="connsiteX64" fmla="*/ 492125 w 3960145"/>
              <a:gd name="connsiteY64" fmla="*/ 1581948 h 3163895"/>
              <a:gd name="connsiteX0" fmla="*/ 492125 w 3960145"/>
              <a:gd name="connsiteY0" fmla="*/ 1581948 h 3191204"/>
              <a:gd name="connsiteX1" fmla="*/ 893331 w 3960145"/>
              <a:gd name="connsiteY1" fmla="*/ 1465651 h 3191204"/>
              <a:gd name="connsiteX2" fmla="*/ 522514 w 3960145"/>
              <a:gd name="connsiteY2" fmla="*/ 1273325 h 3191204"/>
              <a:gd name="connsiteX3" fmla="*/ 938701 w 3960145"/>
              <a:gd name="connsiteY3" fmla="*/ 1237542 h 3191204"/>
              <a:gd name="connsiteX4" fmla="*/ 612543 w 3960145"/>
              <a:gd name="connsiteY4" fmla="*/ 976568 h 3191204"/>
              <a:gd name="connsiteX5" fmla="*/ 1027709 w 3960145"/>
              <a:gd name="connsiteY5" fmla="*/ 1022650 h 3191204"/>
              <a:gd name="connsiteX6" fmla="*/ 758731 w 3960145"/>
              <a:gd name="connsiteY6" fmla="*/ 703065 h 3191204"/>
              <a:gd name="connsiteX7" fmla="*/ 1156927 w 3960145"/>
              <a:gd name="connsiteY7" fmla="*/ 829269 h 3191204"/>
              <a:gd name="connsiteX8" fmla="*/ 955467 w 3960145"/>
              <a:gd name="connsiteY8" fmla="*/ 463342 h 3191204"/>
              <a:gd name="connsiteX9" fmla="*/ 1321394 w 3960145"/>
              <a:gd name="connsiteY9" fmla="*/ 664802 h 3191204"/>
              <a:gd name="connsiteX10" fmla="*/ 1195190 w 3960145"/>
              <a:gd name="connsiteY10" fmla="*/ 266606 h 3191204"/>
              <a:gd name="connsiteX11" fmla="*/ 1514775 w 3960145"/>
              <a:gd name="connsiteY11" fmla="*/ 535584 h 3191204"/>
              <a:gd name="connsiteX12" fmla="*/ 1468693 w 3960145"/>
              <a:gd name="connsiteY12" fmla="*/ 120418 h 3191204"/>
              <a:gd name="connsiteX13" fmla="*/ 1729667 w 3960145"/>
              <a:gd name="connsiteY13" fmla="*/ 446576 h 3191204"/>
              <a:gd name="connsiteX14" fmla="*/ 1765450 w 3960145"/>
              <a:gd name="connsiteY14" fmla="*/ 30389 h 3191204"/>
              <a:gd name="connsiteX15" fmla="*/ 1957776 w 3960145"/>
              <a:gd name="connsiteY15" fmla="*/ 401206 h 3191204"/>
              <a:gd name="connsiteX16" fmla="*/ 2074073 w 3960145"/>
              <a:gd name="connsiteY16" fmla="*/ 0 h 3191204"/>
              <a:gd name="connsiteX17" fmla="*/ 2190369 w 3960145"/>
              <a:gd name="connsiteY17" fmla="*/ 401206 h 3191204"/>
              <a:gd name="connsiteX18" fmla="*/ 2382695 w 3960145"/>
              <a:gd name="connsiteY18" fmla="*/ 30389 h 3191204"/>
              <a:gd name="connsiteX19" fmla="*/ 2418478 w 3960145"/>
              <a:gd name="connsiteY19" fmla="*/ 446576 h 3191204"/>
              <a:gd name="connsiteX20" fmla="*/ 2679452 w 3960145"/>
              <a:gd name="connsiteY20" fmla="*/ 120418 h 3191204"/>
              <a:gd name="connsiteX21" fmla="*/ 2633370 w 3960145"/>
              <a:gd name="connsiteY21" fmla="*/ 535584 h 3191204"/>
              <a:gd name="connsiteX22" fmla="*/ 2952955 w 3960145"/>
              <a:gd name="connsiteY22" fmla="*/ 266606 h 3191204"/>
              <a:gd name="connsiteX23" fmla="*/ 2826751 w 3960145"/>
              <a:gd name="connsiteY23" fmla="*/ 664802 h 3191204"/>
              <a:gd name="connsiteX24" fmla="*/ 3192678 w 3960145"/>
              <a:gd name="connsiteY24" fmla="*/ 463342 h 3191204"/>
              <a:gd name="connsiteX25" fmla="*/ 2991218 w 3960145"/>
              <a:gd name="connsiteY25" fmla="*/ 829269 h 3191204"/>
              <a:gd name="connsiteX26" fmla="*/ 3389414 w 3960145"/>
              <a:gd name="connsiteY26" fmla="*/ 703065 h 3191204"/>
              <a:gd name="connsiteX27" fmla="*/ 3120436 w 3960145"/>
              <a:gd name="connsiteY27" fmla="*/ 1022650 h 3191204"/>
              <a:gd name="connsiteX28" fmla="*/ 3905717 w 3960145"/>
              <a:gd name="connsiteY28" fmla="*/ 835053 h 3191204"/>
              <a:gd name="connsiteX29" fmla="*/ 3209444 w 3960145"/>
              <a:gd name="connsiteY29" fmla="*/ 1237542 h 3191204"/>
              <a:gd name="connsiteX30" fmla="*/ 3625631 w 3960145"/>
              <a:gd name="connsiteY30" fmla="*/ 1273325 h 3191204"/>
              <a:gd name="connsiteX31" fmla="*/ 3254814 w 3960145"/>
              <a:gd name="connsiteY31" fmla="*/ 1465651 h 3191204"/>
              <a:gd name="connsiteX32" fmla="*/ 3656020 w 3960145"/>
              <a:gd name="connsiteY32" fmla="*/ 1581948 h 3191204"/>
              <a:gd name="connsiteX33" fmla="*/ 3254814 w 3960145"/>
              <a:gd name="connsiteY33" fmla="*/ 1698244 h 3191204"/>
              <a:gd name="connsiteX34" fmla="*/ 3625631 w 3960145"/>
              <a:gd name="connsiteY34" fmla="*/ 1890570 h 3191204"/>
              <a:gd name="connsiteX35" fmla="*/ 3209444 w 3960145"/>
              <a:gd name="connsiteY35" fmla="*/ 1926353 h 3191204"/>
              <a:gd name="connsiteX36" fmla="*/ 3960145 w 3960145"/>
              <a:gd name="connsiteY36" fmla="*/ 2328841 h 3191204"/>
              <a:gd name="connsiteX37" fmla="*/ 3120436 w 3960145"/>
              <a:gd name="connsiteY37" fmla="*/ 2141245 h 3191204"/>
              <a:gd name="connsiteX38" fmla="*/ 3389414 w 3960145"/>
              <a:gd name="connsiteY38" fmla="*/ 2460830 h 3191204"/>
              <a:gd name="connsiteX39" fmla="*/ 2991218 w 3960145"/>
              <a:gd name="connsiteY39" fmla="*/ 2334626 h 3191204"/>
              <a:gd name="connsiteX40" fmla="*/ 3192678 w 3960145"/>
              <a:gd name="connsiteY40" fmla="*/ 2700553 h 3191204"/>
              <a:gd name="connsiteX41" fmla="*/ 2826751 w 3960145"/>
              <a:gd name="connsiteY41" fmla="*/ 2499093 h 3191204"/>
              <a:gd name="connsiteX42" fmla="*/ 2952955 w 3960145"/>
              <a:gd name="connsiteY42" fmla="*/ 2897289 h 3191204"/>
              <a:gd name="connsiteX43" fmla="*/ 2633370 w 3960145"/>
              <a:gd name="connsiteY43" fmla="*/ 2628311 h 3191204"/>
              <a:gd name="connsiteX44" fmla="*/ 2679452 w 3960145"/>
              <a:gd name="connsiteY44" fmla="*/ 3043477 h 3191204"/>
              <a:gd name="connsiteX45" fmla="*/ 2418478 w 3960145"/>
              <a:gd name="connsiteY45" fmla="*/ 2717319 h 3191204"/>
              <a:gd name="connsiteX46" fmla="*/ 2382695 w 3960145"/>
              <a:gd name="connsiteY46" fmla="*/ 3133506 h 3191204"/>
              <a:gd name="connsiteX47" fmla="*/ 2190369 w 3960145"/>
              <a:gd name="connsiteY47" fmla="*/ 2762689 h 3191204"/>
              <a:gd name="connsiteX48" fmla="*/ 2074073 w 3960145"/>
              <a:gd name="connsiteY48" fmla="*/ 3163895 h 3191204"/>
              <a:gd name="connsiteX49" fmla="*/ 1957776 w 3960145"/>
              <a:gd name="connsiteY49" fmla="*/ 2762689 h 3191204"/>
              <a:gd name="connsiteX50" fmla="*/ 1765450 w 3960145"/>
              <a:gd name="connsiteY50" fmla="*/ 3133506 h 3191204"/>
              <a:gd name="connsiteX51" fmla="*/ 1729667 w 3960145"/>
              <a:gd name="connsiteY51" fmla="*/ 2717319 h 3191204"/>
              <a:gd name="connsiteX52" fmla="*/ 1468693 w 3960145"/>
              <a:gd name="connsiteY52" fmla="*/ 3043477 h 3191204"/>
              <a:gd name="connsiteX53" fmla="*/ 1514775 w 3960145"/>
              <a:gd name="connsiteY53" fmla="*/ 2628311 h 3191204"/>
              <a:gd name="connsiteX54" fmla="*/ 955704 w 3960145"/>
              <a:gd name="connsiteY54" fmla="*/ 3191204 h 3191204"/>
              <a:gd name="connsiteX55" fmla="*/ 1321394 w 3960145"/>
              <a:gd name="connsiteY55" fmla="*/ 2499093 h 3191204"/>
              <a:gd name="connsiteX56" fmla="*/ 955467 w 3960145"/>
              <a:gd name="connsiteY56" fmla="*/ 2700553 h 3191204"/>
              <a:gd name="connsiteX57" fmla="*/ 1156927 w 3960145"/>
              <a:gd name="connsiteY57" fmla="*/ 2334626 h 3191204"/>
              <a:gd name="connsiteX58" fmla="*/ 758731 w 3960145"/>
              <a:gd name="connsiteY58" fmla="*/ 2460830 h 3191204"/>
              <a:gd name="connsiteX59" fmla="*/ 1027709 w 3960145"/>
              <a:gd name="connsiteY59" fmla="*/ 2141245 h 3191204"/>
              <a:gd name="connsiteX60" fmla="*/ 612543 w 3960145"/>
              <a:gd name="connsiteY60" fmla="*/ 2187327 h 3191204"/>
              <a:gd name="connsiteX61" fmla="*/ 938701 w 3960145"/>
              <a:gd name="connsiteY61" fmla="*/ 1926353 h 3191204"/>
              <a:gd name="connsiteX62" fmla="*/ 0 w 3960145"/>
              <a:gd name="connsiteY62" fmla="*/ 1988541 h 3191204"/>
              <a:gd name="connsiteX63" fmla="*/ 893331 w 3960145"/>
              <a:gd name="connsiteY63" fmla="*/ 1698244 h 3191204"/>
              <a:gd name="connsiteX64" fmla="*/ 492125 w 3960145"/>
              <a:gd name="connsiteY64" fmla="*/ 1581948 h 3191204"/>
              <a:gd name="connsiteX0" fmla="*/ 492125 w 3960145"/>
              <a:gd name="connsiteY0" fmla="*/ 1581948 h 3566666"/>
              <a:gd name="connsiteX1" fmla="*/ 893331 w 3960145"/>
              <a:gd name="connsiteY1" fmla="*/ 1465651 h 3566666"/>
              <a:gd name="connsiteX2" fmla="*/ 522514 w 3960145"/>
              <a:gd name="connsiteY2" fmla="*/ 1273325 h 3566666"/>
              <a:gd name="connsiteX3" fmla="*/ 938701 w 3960145"/>
              <a:gd name="connsiteY3" fmla="*/ 1237542 h 3566666"/>
              <a:gd name="connsiteX4" fmla="*/ 612543 w 3960145"/>
              <a:gd name="connsiteY4" fmla="*/ 976568 h 3566666"/>
              <a:gd name="connsiteX5" fmla="*/ 1027709 w 3960145"/>
              <a:gd name="connsiteY5" fmla="*/ 1022650 h 3566666"/>
              <a:gd name="connsiteX6" fmla="*/ 758731 w 3960145"/>
              <a:gd name="connsiteY6" fmla="*/ 703065 h 3566666"/>
              <a:gd name="connsiteX7" fmla="*/ 1156927 w 3960145"/>
              <a:gd name="connsiteY7" fmla="*/ 829269 h 3566666"/>
              <a:gd name="connsiteX8" fmla="*/ 955467 w 3960145"/>
              <a:gd name="connsiteY8" fmla="*/ 463342 h 3566666"/>
              <a:gd name="connsiteX9" fmla="*/ 1321394 w 3960145"/>
              <a:gd name="connsiteY9" fmla="*/ 664802 h 3566666"/>
              <a:gd name="connsiteX10" fmla="*/ 1195190 w 3960145"/>
              <a:gd name="connsiteY10" fmla="*/ 266606 h 3566666"/>
              <a:gd name="connsiteX11" fmla="*/ 1514775 w 3960145"/>
              <a:gd name="connsiteY11" fmla="*/ 535584 h 3566666"/>
              <a:gd name="connsiteX12" fmla="*/ 1468693 w 3960145"/>
              <a:gd name="connsiteY12" fmla="*/ 120418 h 3566666"/>
              <a:gd name="connsiteX13" fmla="*/ 1729667 w 3960145"/>
              <a:gd name="connsiteY13" fmla="*/ 446576 h 3566666"/>
              <a:gd name="connsiteX14" fmla="*/ 1765450 w 3960145"/>
              <a:gd name="connsiteY14" fmla="*/ 30389 h 3566666"/>
              <a:gd name="connsiteX15" fmla="*/ 1957776 w 3960145"/>
              <a:gd name="connsiteY15" fmla="*/ 401206 h 3566666"/>
              <a:gd name="connsiteX16" fmla="*/ 2074073 w 3960145"/>
              <a:gd name="connsiteY16" fmla="*/ 0 h 3566666"/>
              <a:gd name="connsiteX17" fmla="*/ 2190369 w 3960145"/>
              <a:gd name="connsiteY17" fmla="*/ 401206 h 3566666"/>
              <a:gd name="connsiteX18" fmla="*/ 2382695 w 3960145"/>
              <a:gd name="connsiteY18" fmla="*/ 30389 h 3566666"/>
              <a:gd name="connsiteX19" fmla="*/ 2418478 w 3960145"/>
              <a:gd name="connsiteY19" fmla="*/ 446576 h 3566666"/>
              <a:gd name="connsiteX20" fmla="*/ 2679452 w 3960145"/>
              <a:gd name="connsiteY20" fmla="*/ 120418 h 3566666"/>
              <a:gd name="connsiteX21" fmla="*/ 2633370 w 3960145"/>
              <a:gd name="connsiteY21" fmla="*/ 535584 h 3566666"/>
              <a:gd name="connsiteX22" fmla="*/ 2952955 w 3960145"/>
              <a:gd name="connsiteY22" fmla="*/ 266606 h 3566666"/>
              <a:gd name="connsiteX23" fmla="*/ 2826751 w 3960145"/>
              <a:gd name="connsiteY23" fmla="*/ 664802 h 3566666"/>
              <a:gd name="connsiteX24" fmla="*/ 3192678 w 3960145"/>
              <a:gd name="connsiteY24" fmla="*/ 463342 h 3566666"/>
              <a:gd name="connsiteX25" fmla="*/ 2991218 w 3960145"/>
              <a:gd name="connsiteY25" fmla="*/ 829269 h 3566666"/>
              <a:gd name="connsiteX26" fmla="*/ 3389414 w 3960145"/>
              <a:gd name="connsiteY26" fmla="*/ 703065 h 3566666"/>
              <a:gd name="connsiteX27" fmla="*/ 3120436 w 3960145"/>
              <a:gd name="connsiteY27" fmla="*/ 1022650 h 3566666"/>
              <a:gd name="connsiteX28" fmla="*/ 3905717 w 3960145"/>
              <a:gd name="connsiteY28" fmla="*/ 835053 h 3566666"/>
              <a:gd name="connsiteX29" fmla="*/ 3209444 w 3960145"/>
              <a:gd name="connsiteY29" fmla="*/ 1237542 h 3566666"/>
              <a:gd name="connsiteX30" fmla="*/ 3625631 w 3960145"/>
              <a:gd name="connsiteY30" fmla="*/ 1273325 h 3566666"/>
              <a:gd name="connsiteX31" fmla="*/ 3254814 w 3960145"/>
              <a:gd name="connsiteY31" fmla="*/ 1465651 h 3566666"/>
              <a:gd name="connsiteX32" fmla="*/ 3656020 w 3960145"/>
              <a:gd name="connsiteY32" fmla="*/ 1581948 h 3566666"/>
              <a:gd name="connsiteX33" fmla="*/ 3254814 w 3960145"/>
              <a:gd name="connsiteY33" fmla="*/ 1698244 h 3566666"/>
              <a:gd name="connsiteX34" fmla="*/ 3625631 w 3960145"/>
              <a:gd name="connsiteY34" fmla="*/ 1890570 h 3566666"/>
              <a:gd name="connsiteX35" fmla="*/ 3209444 w 3960145"/>
              <a:gd name="connsiteY35" fmla="*/ 1926353 h 3566666"/>
              <a:gd name="connsiteX36" fmla="*/ 3960145 w 3960145"/>
              <a:gd name="connsiteY36" fmla="*/ 2328841 h 3566666"/>
              <a:gd name="connsiteX37" fmla="*/ 3120436 w 3960145"/>
              <a:gd name="connsiteY37" fmla="*/ 2141245 h 3566666"/>
              <a:gd name="connsiteX38" fmla="*/ 3389414 w 3960145"/>
              <a:gd name="connsiteY38" fmla="*/ 2460830 h 3566666"/>
              <a:gd name="connsiteX39" fmla="*/ 2991218 w 3960145"/>
              <a:gd name="connsiteY39" fmla="*/ 2334626 h 3566666"/>
              <a:gd name="connsiteX40" fmla="*/ 3192678 w 3960145"/>
              <a:gd name="connsiteY40" fmla="*/ 2700553 h 3566666"/>
              <a:gd name="connsiteX41" fmla="*/ 2826751 w 3960145"/>
              <a:gd name="connsiteY41" fmla="*/ 2499093 h 3566666"/>
              <a:gd name="connsiteX42" fmla="*/ 2952955 w 3960145"/>
              <a:gd name="connsiteY42" fmla="*/ 2897289 h 3566666"/>
              <a:gd name="connsiteX43" fmla="*/ 2633370 w 3960145"/>
              <a:gd name="connsiteY43" fmla="*/ 2628311 h 3566666"/>
              <a:gd name="connsiteX44" fmla="*/ 2679452 w 3960145"/>
              <a:gd name="connsiteY44" fmla="*/ 3043477 h 3566666"/>
              <a:gd name="connsiteX45" fmla="*/ 2418478 w 3960145"/>
              <a:gd name="connsiteY45" fmla="*/ 2717319 h 3566666"/>
              <a:gd name="connsiteX46" fmla="*/ 2382695 w 3960145"/>
              <a:gd name="connsiteY46" fmla="*/ 3133506 h 3566666"/>
              <a:gd name="connsiteX47" fmla="*/ 2190369 w 3960145"/>
              <a:gd name="connsiteY47" fmla="*/ 2762689 h 3566666"/>
              <a:gd name="connsiteX48" fmla="*/ 2095845 w 3960145"/>
              <a:gd name="connsiteY48" fmla="*/ 3566666 h 3566666"/>
              <a:gd name="connsiteX49" fmla="*/ 1957776 w 3960145"/>
              <a:gd name="connsiteY49" fmla="*/ 2762689 h 3566666"/>
              <a:gd name="connsiteX50" fmla="*/ 1765450 w 3960145"/>
              <a:gd name="connsiteY50" fmla="*/ 3133506 h 3566666"/>
              <a:gd name="connsiteX51" fmla="*/ 1729667 w 3960145"/>
              <a:gd name="connsiteY51" fmla="*/ 2717319 h 3566666"/>
              <a:gd name="connsiteX52" fmla="*/ 1468693 w 3960145"/>
              <a:gd name="connsiteY52" fmla="*/ 3043477 h 3566666"/>
              <a:gd name="connsiteX53" fmla="*/ 1514775 w 3960145"/>
              <a:gd name="connsiteY53" fmla="*/ 2628311 h 3566666"/>
              <a:gd name="connsiteX54" fmla="*/ 955704 w 3960145"/>
              <a:gd name="connsiteY54" fmla="*/ 3191204 h 3566666"/>
              <a:gd name="connsiteX55" fmla="*/ 1321394 w 3960145"/>
              <a:gd name="connsiteY55" fmla="*/ 2499093 h 3566666"/>
              <a:gd name="connsiteX56" fmla="*/ 955467 w 3960145"/>
              <a:gd name="connsiteY56" fmla="*/ 2700553 h 3566666"/>
              <a:gd name="connsiteX57" fmla="*/ 1156927 w 3960145"/>
              <a:gd name="connsiteY57" fmla="*/ 2334626 h 3566666"/>
              <a:gd name="connsiteX58" fmla="*/ 758731 w 3960145"/>
              <a:gd name="connsiteY58" fmla="*/ 2460830 h 3566666"/>
              <a:gd name="connsiteX59" fmla="*/ 1027709 w 3960145"/>
              <a:gd name="connsiteY59" fmla="*/ 2141245 h 3566666"/>
              <a:gd name="connsiteX60" fmla="*/ 612543 w 3960145"/>
              <a:gd name="connsiteY60" fmla="*/ 2187327 h 3566666"/>
              <a:gd name="connsiteX61" fmla="*/ 938701 w 3960145"/>
              <a:gd name="connsiteY61" fmla="*/ 1926353 h 3566666"/>
              <a:gd name="connsiteX62" fmla="*/ 0 w 3960145"/>
              <a:gd name="connsiteY62" fmla="*/ 1988541 h 3566666"/>
              <a:gd name="connsiteX63" fmla="*/ 893331 w 3960145"/>
              <a:gd name="connsiteY63" fmla="*/ 1698244 h 3566666"/>
              <a:gd name="connsiteX64" fmla="*/ 492125 w 3960145"/>
              <a:gd name="connsiteY64" fmla="*/ 1581948 h 3566666"/>
              <a:gd name="connsiteX0" fmla="*/ 492125 w 3960145"/>
              <a:gd name="connsiteY0" fmla="*/ 1581948 h 3566666"/>
              <a:gd name="connsiteX1" fmla="*/ 893331 w 3960145"/>
              <a:gd name="connsiteY1" fmla="*/ 1465651 h 3566666"/>
              <a:gd name="connsiteX2" fmla="*/ 522514 w 3960145"/>
              <a:gd name="connsiteY2" fmla="*/ 1273325 h 3566666"/>
              <a:gd name="connsiteX3" fmla="*/ 938701 w 3960145"/>
              <a:gd name="connsiteY3" fmla="*/ 1237542 h 3566666"/>
              <a:gd name="connsiteX4" fmla="*/ 198886 w 3960145"/>
              <a:gd name="connsiteY4" fmla="*/ 889483 h 3566666"/>
              <a:gd name="connsiteX5" fmla="*/ 1027709 w 3960145"/>
              <a:gd name="connsiteY5" fmla="*/ 1022650 h 3566666"/>
              <a:gd name="connsiteX6" fmla="*/ 758731 w 3960145"/>
              <a:gd name="connsiteY6" fmla="*/ 703065 h 3566666"/>
              <a:gd name="connsiteX7" fmla="*/ 1156927 w 3960145"/>
              <a:gd name="connsiteY7" fmla="*/ 829269 h 3566666"/>
              <a:gd name="connsiteX8" fmla="*/ 955467 w 3960145"/>
              <a:gd name="connsiteY8" fmla="*/ 463342 h 3566666"/>
              <a:gd name="connsiteX9" fmla="*/ 1321394 w 3960145"/>
              <a:gd name="connsiteY9" fmla="*/ 664802 h 3566666"/>
              <a:gd name="connsiteX10" fmla="*/ 1195190 w 3960145"/>
              <a:gd name="connsiteY10" fmla="*/ 266606 h 3566666"/>
              <a:gd name="connsiteX11" fmla="*/ 1514775 w 3960145"/>
              <a:gd name="connsiteY11" fmla="*/ 535584 h 3566666"/>
              <a:gd name="connsiteX12" fmla="*/ 1468693 w 3960145"/>
              <a:gd name="connsiteY12" fmla="*/ 120418 h 3566666"/>
              <a:gd name="connsiteX13" fmla="*/ 1729667 w 3960145"/>
              <a:gd name="connsiteY13" fmla="*/ 446576 h 3566666"/>
              <a:gd name="connsiteX14" fmla="*/ 1765450 w 3960145"/>
              <a:gd name="connsiteY14" fmla="*/ 30389 h 3566666"/>
              <a:gd name="connsiteX15" fmla="*/ 1957776 w 3960145"/>
              <a:gd name="connsiteY15" fmla="*/ 401206 h 3566666"/>
              <a:gd name="connsiteX16" fmla="*/ 2074073 w 3960145"/>
              <a:gd name="connsiteY16" fmla="*/ 0 h 3566666"/>
              <a:gd name="connsiteX17" fmla="*/ 2190369 w 3960145"/>
              <a:gd name="connsiteY17" fmla="*/ 401206 h 3566666"/>
              <a:gd name="connsiteX18" fmla="*/ 2382695 w 3960145"/>
              <a:gd name="connsiteY18" fmla="*/ 30389 h 3566666"/>
              <a:gd name="connsiteX19" fmla="*/ 2418478 w 3960145"/>
              <a:gd name="connsiteY19" fmla="*/ 446576 h 3566666"/>
              <a:gd name="connsiteX20" fmla="*/ 2679452 w 3960145"/>
              <a:gd name="connsiteY20" fmla="*/ 120418 h 3566666"/>
              <a:gd name="connsiteX21" fmla="*/ 2633370 w 3960145"/>
              <a:gd name="connsiteY21" fmla="*/ 535584 h 3566666"/>
              <a:gd name="connsiteX22" fmla="*/ 2952955 w 3960145"/>
              <a:gd name="connsiteY22" fmla="*/ 266606 h 3566666"/>
              <a:gd name="connsiteX23" fmla="*/ 2826751 w 3960145"/>
              <a:gd name="connsiteY23" fmla="*/ 664802 h 3566666"/>
              <a:gd name="connsiteX24" fmla="*/ 3192678 w 3960145"/>
              <a:gd name="connsiteY24" fmla="*/ 463342 h 3566666"/>
              <a:gd name="connsiteX25" fmla="*/ 2991218 w 3960145"/>
              <a:gd name="connsiteY25" fmla="*/ 829269 h 3566666"/>
              <a:gd name="connsiteX26" fmla="*/ 3389414 w 3960145"/>
              <a:gd name="connsiteY26" fmla="*/ 703065 h 3566666"/>
              <a:gd name="connsiteX27" fmla="*/ 3120436 w 3960145"/>
              <a:gd name="connsiteY27" fmla="*/ 1022650 h 3566666"/>
              <a:gd name="connsiteX28" fmla="*/ 3905717 w 3960145"/>
              <a:gd name="connsiteY28" fmla="*/ 835053 h 3566666"/>
              <a:gd name="connsiteX29" fmla="*/ 3209444 w 3960145"/>
              <a:gd name="connsiteY29" fmla="*/ 1237542 h 3566666"/>
              <a:gd name="connsiteX30" fmla="*/ 3625631 w 3960145"/>
              <a:gd name="connsiteY30" fmla="*/ 1273325 h 3566666"/>
              <a:gd name="connsiteX31" fmla="*/ 3254814 w 3960145"/>
              <a:gd name="connsiteY31" fmla="*/ 1465651 h 3566666"/>
              <a:gd name="connsiteX32" fmla="*/ 3656020 w 3960145"/>
              <a:gd name="connsiteY32" fmla="*/ 1581948 h 3566666"/>
              <a:gd name="connsiteX33" fmla="*/ 3254814 w 3960145"/>
              <a:gd name="connsiteY33" fmla="*/ 1698244 h 3566666"/>
              <a:gd name="connsiteX34" fmla="*/ 3625631 w 3960145"/>
              <a:gd name="connsiteY34" fmla="*/ 1890570 h 3566666"/>
              <a:gd name="connsiteX35" fmla="*/ 3209444 w 3960145"/>
              <a:gd name="connsiteY35" fmla="*/ 1926353 h 3566666"/>
              <a:gd name="connsiteX36" fmla="*/ 3960145 w 3960145"/>
              <a:gd name="connsiteY36" fmla="*/ 2328841 h 3566666"/>
              <a:gd name="connsiteX37" fmla="*/ 3120436 w 3960145"/>
              <a:gd name="connsiteY37" fmla="*/ 2141245 h 3566666"/>
              <a:gd name="connsiteX38" fmla="*/ 3389414 w 3960145"/>
              <a:gd name="connsiteY38" fmla="*/ 2460830 h 3566666"/>
              <a:gd name="connsiteX39" fmla="*/ 2991218 w 3960145"/>
              <a:gd name="connsiteY39" fmla="*/ 2334626 h 3566666"/>
              <a:gd name="connsiteX40" fmla="*/ 3192678 w 3960145"/>
              <a:gd name="connsiteY40" fmla="*/ 2700553 h 3566666"/>
              <a:gd name="connsiteX41" fmla="*/ 2826751 w 3960145"/>
              <a:gd name="connsiteY41" fmla="*/ 2499093 h 3566666"/>
              <a:gd name="connsiteX42" fmla="*/ 2952955 w 3960145"/>
              <a:gd name="connsiteY42" fmla="*/ 2897289 h 3566666"/>
              <a:gd name="connsiteX43" fmla="*/ 2633370 w 3960145"/>
              <a:gd name="connsiteY43" fmla="*/ 2628311 h 3566666"/>
              <a:gd name="connsiteX44" fmla="*/ 2679452 w 3960145"/>
              <a:gd name="connsiteY44" fmla="*/ 3043477 h 3566666"/>
              <a:gd name="connsiteX45" fmla="*/ 2418478 w 3960145"/>
              <a:gd name="connsiteY45" fmla="*/ 2717319 h 3566666"/>
              <a:gd name="connsiteX46" fmla="*/ 2382695 w 3960145"/>
              <a:gd name="connsiteY46" fmla="*/ 3133506 h 3566666"/>
              <a:gd name="connsiteX47" fmla="*/ 2190369 w 3960145"/>
              <a:gd name="connsiteY47" fmla="*/ 2762689 h 3566666"/>
              <a:gd name="connsiteX48" fmla="*/ 2095845 w 3960145"/>
              <a:gd name="connsiteY48" fmla="*/ 3566666 h 3566666"/>
              <a:gd name="connsiteX49" fmla="*/ 1957776 w 3960145"/>
              <a:gd name="connsiteY49" fmla="*/ 2762689 h 3566666"/>
              <a:gd name="connsiteX50" fmla="*/ 1765450 w 3960145"/>
              <a:gd name="connsiteY50" fmla="*/ 3133506 h 3566666"/>
              <a:gd name="connsiteX51" fmla="*/ 1729667 w 3960145"/>
              <a:gd name="connsiteY51" fmla="*/ 2717319 h 3566666"/>
              <a:gd name="connsiteX52" fmla="*/ 1468693 w 3960145"/>
              <a:gd name="connsiteY52" fmla="*/ 3043477 h 3566666"/>
              <a:gd name="connsiteX53" fmla="*/ 1514775 w 3960145"/>
              <a:gd name="connsiteY53" fmla="*/ 2628311 h 3566666"/>
              <a:gd name="connsiteX54" fmla="*/ 955704 w 3960145"/>
              <a:gd name="connsiteY54" fmla="*/ 3191204 h 3566666"/>
              <a:gd name="connsiteX55" fmla="*/ 1321394 w 3960145"/>
              <a:gd name="connsiteY55" fmla="*/ 2499093 h 3566666"/>
              <a:gd name="connsiteX56" fmla="*/ 955467 w 3960145"/>
              <a:gd name="connsiteY56" fmla="*/ 2700553 h 3566666"/>
              <a:gd name="connsiteX57" fmla="*/ 1156927 w 3960145"/>
              <a:gd name="connsiteY57" fmla="*/ 2334626 h 3566666"/>
              <a:gd name="connsiteX58" fmla="*/ 758731 w 3960145"/>
              <a:gd name="connsiteY58" fmla="*/ 2460830 h 3566666"/>
              <a:gd name="connsiteX59" fmla="*/ 1027709 w 3960145"/>
              <a:gd name="connsiteY59" fmla="*/ 2141245 h 3566666"/>
              <a:gd name="connsiteX60" fmla="*/ 612543 w 3960145"/>
              <a:gd name="connsiteY60" fmla="*/ 2187327 h 3566666"/>
              <a:gd name="connsiteX61" fmla="*/ 938701 w 3960145"/>
              <a:gd name="connsiteY61" fmla="*/ 1926353 h 3566666"/>
              <a:gd name="connsiteX62" fmla="*/ 0 w 3960145"/>
              <a:gd name="connsiteY62" fmla="*/ 1988541 h 3566666"/>
              <a:gd name="connsiteX63" fmla="*/ 893331 w 3960145"/>
              <a:gd name="connsiteY63" fmla="*/ 1698244 h 3566666"/>
              <a:gd name="connsiteX64" fmla="*/ 492125 w 3960145"/>
              <a:gd name="connsiteY64" fmla="*/ 1581948 h 3566666"/>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955467 w 3960145"/>
              <a:gd name="connsiteY8" fmla="*/ 506210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192678 w 3960145"/>
              <a:gd name="connsiteY24" fmla="*/ 506210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758731 w 3960145"/>
              <a:gd name="connsiteY58" fmla="*/ 2503698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955467 w 3960145"/>
              <a:gd name="connsiteY8" fmla="*/ 506210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758731 w 3960145"/>
              <a:gd name="connsiteY58" fmla="*/ 2503698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672438 w 3960145"/>
              <a:gd name="connsiteY8" fmla="*/ 266724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758731 w 3960145"/>
              <a:gd name="connsiteY58" fmla="*/ 2503698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672438 w 3960145"/>
              <a:gd name="connsiteY8" fmla="*/ 266724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497474 w 3960145"/>
              <a:gd name="connsiteY58" fmla="*/ 2688755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672438 w 3960145"/>
              <a:gd name="connsiteY8" fmla="*/ 266724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3475469 w 3960145"/>
              <a:gd name="connsiteY42" fmla="*/ 35497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497474 w 3960145"/>
              <a:gd name="connsiteY58" fmla="*/ 2688755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960145" h="3609534">
                <a:moveTo>
                  <a:pt x="492125" y="1624816"/>
                </a:moveTo>
                <a:lnTo>
                  <a:pt x="893331" y="1508519"/>
                </a:lnTo>
                <a:lnTo>
                  <a:pt x="522514" y="1316193"/>
                </a:lnTo>
                <a:lnTo>
                  <a:pt x="938701" y="1280410"/>
                </a:lnTo>
                <a:lnTo>
                  <a:pt x="198886" y="932351"/>
                </a:lnTo>
                <a:lnTo>
                  <a:pt x="1027709" y="1065518"/>
                </a:lnTo>
                <a:lnTo>
                  <a:pt x="758731" y="745933"/>
                </a:lnTo>
                <a:lnTo>
                  <a:pt x="1156927" y="872137"/>
                </a:lnTo>
                <a:lnTo>
                  <a:pt x="672438" y="266724"/>
                </a:lnTo>
                <a:lnTo>
                  <a:pt x="1321394" y="707670"/>
                </a:lnTo>
                <a:lnTo>
                  <a:pt x="1195190" y="309474"/>
                </a:lnTo>
                <a:lnTo>
                  <a:pt x="1514775" y="578452"/>
                </a:lnTo>
                <a:lnTo>
                  <a:pt x="1468693" y="163286"/>
                </a:lnTo>
                <a:lnTo>
                  <a:pt x="1729667" y="489444"/>
                </a:lnTo>
                <a:lnTo>
                  <a:pt x="1765450" y="73257"/>
                </a:lnTo>
                <a:lnTo>
                  <a:pt x="1957776" y="444074"/>
                </a:lnTo>
                <a:lnTo>
                  <a:pt x="2074073" y="42868"/>
                </a:lnTo>
                <a:lnTo>
                  <a:pt x="2190369" y="444074"/>
                </a:lnTo>
                <a:lnTo>
                  <a:pt x="2382695" y="73257"/>
                </a:lnTo>
                <a:lnTo>
                  <a:pt x="2418478" y="489444"/>
                </a:lnTo>
                <a:lnTo>
                  <a:pt x="2788309" y="0"/>
                </a:lnTo>
                <a:lnTo>
                  <a:pt x="2633370" y="578452"/>
                </a:lnTo>
                <a:lnTo>
                  <a:pt x="2952955" y="309474"/>
                </a:lnTo>
                <a:lnTo>
                  <a:pt x="2826751" y="707670"/>
                </a:lnTo>
                <a:lnTo>
                  <a:pt x="3562792" y="244953"/>
                </a:lnTo>
                <a:lnTo>
                  <a:pt x="2991218" y="872137"/>
                </a:lnTo>
                <a:lnTo>
                  <a:pt x="3389414" y="745933"/>
                </a:lnTo>
                <a:lnTo>
                  <a:pt x="3120436" y="1065518"/>
                </a:lnTo>
                <a:lnTo>
                  <a:pt x="3905717" y="877921"/>
                </a:lnTo>
                <a:lnTo>
                  <a:pt x="3209444" y="1280410"/>
                </a:lnTo>
                <a:lnTo>
                  <a:pt x="3625631" y="1316193"/>
                </a:lnTo>
                <a:lnTo>
                  <a:pt x="3254814" y="1508519"/>
                </a:lnTo>
                <a:lnTo>
                  <a:pt x="3656020" y="1624816"/>
                </a:lnTo>
                <a:lnTo>
                  <a:pt x="3254814" y="1741112"/>
                </a:lnTo>
                <a:lnTo>
                  <a:pt x="3625631" y="1933438"/>
                </a:lnTo>
                <a:lnTo>
                  <a:pt x="3209444" y="1969221"/>
                </a:lnTo>
                <a:lnTo>
                  <a:pt x="3960145" y="2371709"/>
                </a:lnTo>
                <a:lnTo>
                  <a:pt x="3120436" y="2184113"/>
                </a:lnTo>
                <a:lnTo>
                  <a:pt x="3389414" y="2503698"/>
                </a:lnTo>
                <a:lnTo>
                  <a:pt x="2991218" y="2377494"/>
                </a:lnTo>
                <a:lnTo>
                  <a:pt x="3192678" y="2743421"/>
                </a:lnTo>
                <a:lnTo>
                  <a:pt x="2826751" y="2541961"/>
                </a:lnTo>
                <a:lnTo>
                  <a:pt x="3475469" y="3549757"/>
                </a:lnTo>
                <a:lnTo>
                  <a:pt x="2633370" y="2671179"/>
                </a:lnTo>
                <a:lnTo>
                  <a:pt x="2679452" y="3086345"/>
                </a:lnTo>
                <a:lnTo>
                  <a:pt x="2418478" y="2760187"/>
                </a:lnTo>
                <a:lnTo>
                  <a:pt x="2382695" y="3176374"/>
                </a:lnTo>
                <a:lnTo>
                  <a:pt x="2190369" y="2805557"/>
                </a:lnTo>
                <a:lnTo>
                  <a:pt x="2095845" y="3609534"/>
                </a:lnTo>
                <a:lnTo>
                  <a:pt x="1957776" y="2805557"/>
                </a:lnTo>
                <a:lnTo>
                  <a:pt x="1765450" y="3176374"/>
                </a:lnTo>
                <a:lnTo>
                  <a:pt x="1729667" y="2760187"/>
                </a:lnTo>
                <a:lnTo>
                  <a:pt x="1468693" y="3086345"/>
                </a:lnTo>
                <a:lnTo>
                  <a:pt x="1514775" y="2671179"/>
                </a:lnTo>
                <a:lnTo>
                  <a:pt x="955704" y="3234072"/>
                </a:lnTo>
                <a:lnTo>
                  <a:pt x="1321394" y="2541961"/>
                </a:lnTo>
                <a:lnTo>
                  <a:pt x="955467" y="2743421"/>
                </a:lnTo>
                <a:lnTo>
                  <a:pt x="1156927" y="2377494"/>
                </a:lnTo>
                <a:lnTo>
                  <a:pt x="497474" y="2688755"/>
                </a:lnTo>
                <a:lnTo>
                  <a:pt x="1027709" y="2184113"/>
                </a:lnTo>
                <a:lnTo>
                  <a:pt x="612543" y="2230195"/>
                </a:lnTo>
                <a:lnTo>
                  <a:pt x="938701" y="1969221"/>
                </a:lnTo>
                <a:lnTo>
                  <a:pt x="0" y="2031409"/>
                </a:lnTo>
                <a:lnTo>
                  <a:pt x="893331" y="1741112"/>
                </a:lnTo>
                <a:lnTo>
                  <a:pt x="492125" y="1624816"/>
                </a:lnTo>
                <a:close/>
              </a:path>
            </a:pathLst>
          </a:cu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621559" rtl="0" eaLnBrk="1" latinLnBrk="0" hangingPunct="1">
              <a:defRPr sz="1225" kern="1200">
                <a:solidFill>
                  <a:schemeClr val="lt1"/>
                </a:solidFill>
                <a:latin typeface="+mn-lt"/>
                <a:ea typeface="+mn-ea"/>
                <a:cs typeface="+mn-cs"/>
              </a:defRPr>
            </a:lvl1pPr>
            <a:lvl2pPr marL="310778" algn="l" defTabSz="621559" rtl="0" eaLnBrk="1" latinLnBrk="0" hangingPunct="1">
              <a:defRPr sz="1225" kern="1200">
                <a:solidFill>
                  <a:schemeClr val="lt1"/>
                </a:solidFill>
                <a:latin typeface="+mn-lt"/>
                <a:ea typeface="+mn-ea"/>
                <a:cs typeface="+mn-cs"/>
              </a:defRPr>
            </a:lvl2pPr>
            <a:lvl3pPr marL="621559" algn="l" defTabSz="621559" rtl="0" eaLnBrk="1" latinLnBrk="0" hangingPunct="1">
              <a:defRPr sz="1225" kern="1200">
                <a:solidFill>
                  <a:schemeClr val="lt1"/>
                </a:solidFill>
                <a:latin typeface="+mn-lt"/>
                <a:ea typeface="+mn-ea"/>
                <a:cs typeface="+mn-cs"/>
              </a:defRPr>
            </a:lvl3pPr>
            <a:lvl4pPr marL="932339" algn="l" defTabSz="621559" rtl="0" eaLnBrk="1" latinLnBrk="0" hangingPunct="1">
              <a:defRPr sz="1225" kern="1200">
                <a:solidFill>
                  <a:schemeClr val="lt1"/>
                </a:solidFill>
                <a:latin typeface="+mn-lt"/>
                <a:ea typeface="+mn-ea"/>
                <a:cs typeface="+mn-cs"/>
              </a:defRPr>
            </a:lvl4pPr>
            <a:lvl5pPr marL="1243118" algn="l" defTabSz="621559" rtl="0" eaLnBrk="1" latinLnBrk="0" hangingPunct="1">
              <a:defRPr sz="1225" kern="1200">
                <a:solidFill>
                  <a:schemeClr val="lt1"/>
                </a:solidFill>
                <a:latin typeface="+mn-lt"/>
                <a:ea typeface="+mn-ea"/>
                <a:cs typeface="+mn-cs"/>
              </a:defRPr>
            </a:lvl5pPr>
            <a:lvl6pPr marL="1553898" algn="l" defTabSz="621559" rtl="0" eaLnBrk="1" latinLnBrk="0" hangingPunct="1">
              <a:defRPr sz="1225" kern="1200">
                <a:solidFill>
                  <a:schemeClr val="lt1"/>
                </a:solidFill>
                <a:latin typeface="+mn-lt"/>
                <a:ea typeface="+mn-ea"/>
                <a:cs typeface="+mn-cs"/>
              </a:defRPr>
            </a:lvl6pPr>
            <a:lvl7pPr marL="1864679" algn="l" defTabSz="621559" rtl="0" eaLnBrk="1" latinLnBrk="0" hangingPunct="1">
              <a:defRPr sz="1225" kern="1200">
                <a:solidFill>
                  <a:schemeClr val="lt1"/>
                </a:solidFill>
                <a:latin typeface="+mn-lt"/>
                <a:ea typeface="+mn-ea"/>
                <a:cs typeface="+mn-cs"/>
              </a:defRPr>
            </a:lvl7pPr>
            <a:lvl8pPr marL="2175457" algn="l" defTabSz="621559" rtl="0" eaLnBrk="1" latinLnBrk="0" hangingPunct="1">
              <a:defRPr sz="1225" kern="1200">
                <a:solidFill>
                  <a:schemeClr val="lt1"/>
                </a:solidFill>
                <a:latin typeface="+mn-lt"/>
                <a:ea typeface="+mn-ea"/>
                <a:cs typeface="+mn-cs"/>
              </a:defRPr>
            </a:lvl8pPr>
            <a:lvl9pPr marL="2486237" algn="l" defTabSz="621559" rtl="0" eaLnBrk="1" latinLnBrk="0" hangingPunct="1">
              <a:defRPr sz="1225" kern="1200">
                <a:solidFill>
                  <a:schemeClr val="lt1"/>
                </a:solidFill>
                <a:latin typeface="+mn-lt"/>
                <a:ea typeface="+mn-ea"/>
                <a:cs typeface="+mn-cs"/>
              </a:defRPr>
            </a:lvl9pPr>
          </a:lstStyle>
          <a:p>
            <a:pPr algn="ctr">
              <a:defRPr/>
            </a:pPr>
            <a:endParaRPr lang="en-GB" sz="1131"/>
          </a:p>
        </p:txBody>
      </p:sp>
      <p:sp>
        <p:nvSpPr>
          <p:cNvPr id="705" name="32-Point Star 3">
            <a:extLst>
              <a:ext uri="{FF2B5EF4-FFF2-40B4-BE49-F238E27FC236}">
                <a16:creationId xmlns:a16="http://schemas.microsoft.com/office/drawing/2014/main" id="{58CD2975-8C51-443F-930E-84771DADC2FE}"/>
              </a:ext>
            </a:extLst>
          </p:cNvPr>
          <p:cNvSpPr/>
          <p:nvPr/>
        </p:nvSpPr>
        <p:spPr>
          <a:xfrm>
            <a:off x="4731727" y="999393"/>
            <a:ext cx="3656134" cy="3332285"/>
          </a:xfrm>
          <a:custGeom>
            <a:avLst/>
            <a:gdLst>
              <a:gd name="connsiteX0" fmla="*/ 0 w 3163895"/>
              <a:gd name="connsiteY0" fmla="*/ 1581948 h 3163895"/>
              <a:gd name="connsiteX1" fmla="*/ 401206 w 3163895"/>
              <a:gd name="connsiteY1" fmla="*/ 1465651 h 3163895"/>
              <a:gd name="connsiteX2" fmla="*/ 30389 w 3163895"/>
              <a:gd name="connsiteY2" fmla="*/ 1273325 h 3163895"/>
              <a:gd name="connsiteX3" fmla="*/ 446576 w 3163895"/>
              <a:gd name="connsiteY3" fmla="*/ 1237542 h 3163895"/>
              <a:gd name="connsiteX4" fmla="*/ 120418 w 3163895"/>
              <a:gd name="connsiteY4" fmla="*/ 976568 h 3163895"/>
              <a:gd name="connsiteX5" fmla="*/ 535584 w 3163895"/>
              <a:gd name="connsiteY5" fmla="*/ 1022650 h 3163895"/>
              <a:gd name="connsiteX6" fmla="*/ 266606 w 3163895"/>
              <a:gd name="connsiteY6" fmla="*/ 703065 h 3163895"/>
              <a:gd name="connsiteX7" fmla="*/ 664802 w 3163895"/>
              <a:gd name="connsiteY7" fmla="*/ 829269 h 3163895"/>
              <a:gd name="connsiteX8" fmla="*/ 463342 w 3163895"/>
              <a:gd name="connsiteY8" fmla="*/ 463342 h 3163895"/>
              <a:gd name="connsiteX9" fmla="*/ 829269 w 3163895"/>
              <a:gd name="connsiteY9" fmla="*/ 664802 h 3163895"/>
              <a:gd name="connsiteX10" fmla="*/ 703065 w 3163895"/>
              <a:gd name="connsiteY10" fmla="*/ 266606 h 3163895"/>
              <a:gd name="connsiteX11" fmla="*/ 1022650 w 3163895"/>
              <a:gd name="connsiteY11" fmla="*/ 535584 h 3163895"/>
              <a:gd name="connsiteX12" fmla="*/ 976568 w 3163895"/>
              <a:gd name="connsiteY12" fmla="*/ 120418 h 3163895"/>
              <a:gd name="connsiteX13" fmla="*/ 1237542 w 3163895"/>
              <a:gd name="connsiteY13" fmla="*/ 446576 h 3163895"/>
              <a:gd name="connsiteX14" fmla="*/ 1273325 w 3163895"/>
              <a:gd name="connsiteY14" fmla="*/ 30389 h 3163895"/>
              <a:gd name="connsiteX15" fmla="*/ 1465651 w 3163895"/>
              <a:gd name="connsiteY15" fmla="*/ 401206 h 3163895"/>
              <a:gd name="connsiteX16" fmla="*/ 1581948 w 3163895"/>
              <a:gd name="connsiteY16" fmla="*/ 0 h 3163895"/>
              <a:gd name="connsiteX17" fmla="*/ 1698244 w 3163895"/>
              <a:gd name="connsiteY17" fmla="*/ 401206 h 3163895"/>
              <a:gd name="connsiteX18" fmla="*/ 1890570 w 3163895"/>
              <a:gd name="connsiteY18" fmla="*/ 30389 h 3163895"/>
              <a:gd name="connsiteX19" fmla="*/ 1926353 w 3163895"/>
              <a:gd name="connsiteY19" fmla="*/ 446576 h 3163895"/>
              <a:gd name="connsiteX20" fmla="*/ 2187327 w 3163895"/>
              <a:gd name="connsiteY20" fmla="*/ 120418 h 3163895"/>
              <a:gd name="connsiteX21" fmla="*/ 2141245 w 3163895"/>
              <a:gd name="connsiteY21" fmla="*/ 535584 h 3163895"/>
              <a:gd name="connsiteX22" fmla="*/ 2460830 w 3163895"/>
              <a:gd name="connsiteY22" fmla="*/ 266606 h 3163895"/>
              <a:gd name="connsiteX23" fmla="*/ 2334626 w 3163895"/>
              <a:gd name="connsiteY23" fmla="*/ 664802 h 3163895"/>
              <a:gd name="connsiteX24" fmla="*/ 2700553 w 3163895"/>
              <a:gd name="connsiteY24" fmla="*/ 463342 h 3163895"/>
              <a:gd name="connsiteX25" fmla="*/ 2499093 w 3163895"/>
              <a:gd name="connsiteY25" fmla="*/ 829269 h 3163895"/>
              <a:gd name="connsiteX26" fmla="*/ 2897289 w 3163895"/>
              <a:gd name="connsiteY26" fmla="*/ 703065 h 3163895"/>
              <a:gd name="connsiteX27" fmla="*/ 2628311 w 3163895"/>
              <a:gd name="connsiteY27" fmla="*/ 1022650 h 3163895"/>
              <a:gd name="connsiteX28" fmla="*/ 3043477 w 3163895"/>
              <a:gd name="connsiteY28" fmla="*/ 976568 h 3163895"/>
              <a:gd name="connsiteX29" fmla="*/ 2717319 w 3163895"/>
              <a:gd name="connsiteY29" fmla="*/ 1237542 h 3163895"/>
              <a:gd name="connsiteX30" fmla="*/ 3133506 w 3163895"/>
              <a:gd name="connsiteY30" fmla="*/ 1273325 h 3163895"/>
              <a:gd name="connsiteX31" fmla="*/ 2762689 w 3163895"/>
              <a:gd name="connsiteY31" fmla="*/ 1465651 h 3163895"/>
              <a:gd name="connsiteX32" fmla="*/ 3163895 w 3163895"/>
              <a:gd name="connsiteY32" fmla="*/ 1581948 h 3163895"/>
              <a:gd name="connsiteX33" fmla="*/ 2762689 w 3163895"/>
              <a:gd name="connsiteY33" fmla="*/ 1698244 h 3163895"/>
              <a:gd name="connsiteX34" fmla="*/ 3133506 w 3163895"/>
              <a:gd name="connsiteY34" fmla="*/ 1890570 h 3163895"/>
              <a:gd name="connsiteX35" fmla="*/ 2717319 w 3163895"/>
              <a:gd name="connsiteY35" fmla="*/ 1926353 h 3163895"/>
              <a:gd name="connsiteX36" fmla="*/ 3043477 w 3163895"/>
              <a:gd name="connsiteY36" fmla="*/ 2187327 h 3163895"/>
              <a:gd name="connsiteX37" fmla="*/ 2628311 w 3163895"/>
              <a:gd name="connsiteY37" fmla="*/ 2141245 h 3163895"/>
              <a:gd name="connsiteX38" fmla="*/ 2897289 w 3163895"/>
              <a:gd name="connsiteY38" fmla="*/ 2460830 h 3163895"/>
              <a:gd name="connsiteX39" fmla="*/ 2499093 w 3163895"/>
              <a:gd name="connsiteY39" fmla="*/ 2334626 h 3163895"/>
              <a:gd name="connsiteX40" fmla="*/ 2700553 w 3163895"/>
              <a:gd name="connsiteY40" fmla="*/ 2700553 h 3163895"/>
              <a:gd name="connsiteX41" fmla="*/ 2334626 w 3163895"/>
              <a:gd name="connsiteY41" fmla="*/ 2499093 h 3163895"/>
              <a:gd name="connsiteX42" fmla="*/ 2460830 w 3163895"/>
              <a:gd name="connsiteY42" fmla="*/ 2897289 h 3163895"/>
              <a:gd name="connsiteX43" fmla="*/ 2141245 w 3163895"/>
              <a:gd name="connsiteY43" fmla="*/ 2628311 h 3163895"/>
              <a:gd name="connsiteX44" fmla="*/ 2187327 w 3163895"/>
              <a:gd name="connsiteY44" fmla="*/ 3043477 h 3163895"/>
              <a:gd name="connsiteX45" fmla="*/ 1926353 w 3163895"/>
              <a:gd name="connsiteY45" fmla="*/ 2717319 h 3163895"/>
              <a:gd name="connsiteX46" fmla="*/ 1890570 w 3163895"/>
              <a:gd name="connsiteY46" fmla="*/ 3133506 h 3163895"/>
              <a:gd name="connsiteX47" fmla="*/ 1698244 w 3163895"/>
              <a:gd name="connsiteY47" fmla="*/ 2762689 h 3163895"/>
              <a:gd name="connsiteX48" fmla="*/ 1581948 w 3163895"/>
              <a:gd name="connsiteY48" fmla="*/ 3163895 h 3163895"/>
              <a:gd name="connsiteX49" fmla="*/ 1465651 w 3163895"/>
              <a:gd name="connsiteY49" fmla="*/ 2762689 h 3163895"/>
              <a:gd name="connsiteX50" fmla="*/ 1273325 w 3163895"/>
              <a:gd name="connsiteY50" fmla="*/ 3133506 h 3163895"/>
              <a:gd name="connsiteX51" fmla="*/ 1237542 w 3163895"/>
              <a:gd name="connsiteY51" fmla="*/ 2717319 h 3163895"/>
              <a:gd name="connsiteX52" fmla="*/ 976568 w 3163895"/>
              <a:gd name="connsiteY52" fmla="*/ 3043477 h 3163895"/>
              <a:gd name="connsiteX53" fmla="*/ 1022650 w 3163895"/>
              <a:gd name="connsiteY53" fmla="*/ 2628311 h 3163895"/>
              <a:gd name="connsiteX54" fmla="*/ 703065 w 3163895"/>
              <a:gd name="connsiteY54" fmla="*/ 2897289 h 3163895"/>
              <a:gd name="connsiteX55" fmla="*/ 829269 w 3163895"/>
              <a:gd name="connsiteY55" fmla="*/ 2499093 h 3163895"/>
              <a:gd name="connsiteX56" fmla="*/ 463342 w 3163895"/>
              <a:gd name="connsiteY56" fmla="*/ 2700553 h 3163895"/>
              <a:gd name="connsiteX57" fmla="*/ 664802 w 3163895"/>
              <a:gd name="connsiteY57" fmla="*/ 2334626 h 3163895"/>
              <a:gd name="connsiteX58" fmla="*/ 266606 w 3163895"/>
              <a:gd name="connsiteY58" fmla="*/ 2460830 h 3163895"/>
              <a:gd name="connsiteX59" fmla="*/ 535584 w 3163895"/>
              <a:gd name="connsiteY59" fmla="*/ 2141245 h 3163895"/>
              <a:gd name="connsiteX60" fmla="*/ 120418 w 3163895"/>
              <a:gd name="connsiteY60" fmla="*/ 2187327 h 3163895"/>
              <a:gd name="connsiteX61" fmla="*/ 446576 w 3163895"/>
              <a:gd name="connsiteY61" fmla="*/ 1926353 h 3163895"/>
              <a:gd name="connsiteX62" fmla="*/ 30389 w 3163895"/>
              <a:gd name="connsiteY62" fmla="*/ 1890570 h 3163895"/>
              <a:gd name="connsiteX63" fmla="*/ 401206 w 3163895"/>
              <a:gd name="connsiteY63" fmla="*/ 1698244 h 3163895"/>
              <a:gd name="connsiteX64" fmla="*/ 0 w 3163895"/>
              <a:gd name="connsiteY64" fmla="*/ 1581948 h 3163895"/>
              <a:gd name="connsiteX0" fmla="*/ 492125 w 3656020"/>
              <a:gd name="connsiteY0" fmla="*/ 1581948 h 3163895"/>
              <a:gd name="connsiteX1" fmla="*/ 893331 w 3656020"/>
              <a:gd name="connsiteY1" fmla="*/ 1465651 h 3163895"/>
              <a:gd name="connsiteX2" fmla="*/ 522514 w 3656020"/>
              <a:gd name="connsiteY2" fmla="*/ 1273325 h 3163895"/>
              <a:gd name="connsiteX3" fmla="*/ 938701 w 3656020"/>
              <a:gd name="connsiteY3" fmla="*/ 1237542 h 3163895"/>
              <a:gd name="connsiteX4" fmla="*/ 612543 w 3656020"/>
              <a:gd name="connsiteY4" fmla="*/ 976568 h 3163895"/>
              <a:gd name="connsiteX5" fmla="*/ 1027709 w 3656020"/>
              <a:gd name="connsiteY5" fmla="*/ 1022650 h 3163895"/>
              <a:gd name="connsiteX6" fmla="*/ 758731 w 3656020"/>
              <a:gd name="connsiteY6" fmla="*/ 703065 h 3163895"/>
              <a:gd name="connsiteX7" fmla="*/ 1156927 w 3656020"/>
              <a:gd name="connsiteY7" fmla="*/ 829269 h 3163895"/>
              <a:gd name="connsiteX8" fmla="*/ 955467 w 3656020"/>
              <a:gd name="connsiteY8" fmla="*/ 463342 h 3163895"/>
              <a:gd name="connsiteX9" fmla="*/ 1321394 w 3656020"/>
              <a:gd name="connsiteY9" fmla="*/ 664802 h 3163895"/>
              <a:gd name="connsiteX10" fmla="*/ 1195190 w 3656020"/>
              <a:gd name="connsiteY10" fmla="*/ 266606 h 3163895"/>
              <a:gd name="connsiteX11" fmla="*/ 1514775 w 3656020"/>
              <a:gd name="connsiteY11" fmla="*/ 535584 h 3163895"/>
              <a:gd name="connsiteX12" fmla="*/ 1468693 w 3656020"/>
              <a:gd name="connsiteY12" fmla="*/ 120418 h 3163895"/>
              <a:gd name="connsiteX13" fmla="*/ 1729667 w 3656020"/>
              <a:gd name="connsiteY13" fmla="*/ 446576 h 3163895"/>
              <a:gd name="connsiteX14" fmla="*/ 1765450 w 3656020"/>
              <a:gd name="connsiteY14" fmla="*/ 30389 h 3163895"/>
              <a:gd name="connsiteX15" fmla="*/ 1957776 w 3656020"/>
              <a:gd name="connsiteY15" fmla="*/ 401206 h 3163895"/>
              <a:gd name="connsiteX16" fmla="*/ 2074073 w 3656020"/>
              <a:gd name="connsiteY16" fmla="*/ 0 h 3163895"/>
              <a:gd name="connsiteX17" fmla="*/ 2190369 w 3656020"/>
              <a:gd name="connsiteY17" fmla="*/ 401206 h 3163895"/>
              <a:gd name="connsiteX18" fmla="*/ 2382695 w 3656020"/>
              <a:gd name="connsiteY18" fmla="*/ 30389 h 3163895"/>
              <a:gd name="connsiteX19" fmla="*/ 2418478 w 3656020"/>
              <a:gd name="connsiteY19" fmla="*/ 446576 h 3163895"/>
              <a:gd name="connsiteX20" fmla="*/ 2679452 w 3656020"/>
              <a:gd name="connsiteY20" fmla="*/ 120418 h 3163895"/>
              <a:gd name="connsiteX21" fmla="*/ 2633370 w 3656020"/>
              <a:gd name="connsiteY21" fmla="*/ 535584 h 3163895"/>
              <a:gd name="connsiteX22" fmla="*/ 2952955 w 3656020"/>
              <a:gd name="connsiteY22" fmla="*/ 266606 h 3163895"/>
              <a:gd name="connsiteX23" fmla="*/ 2826751 w 3656020"/>
              <a:gd name="connsiteY23" fmla="*/ 664802 h 3163895"/>
              <a:gd name="connsiteX24" fmla="*/ 3192678 w 3656020"/>
              <a:gd name="connsiteY24" fmla="*/ 463342 h 3163895"/>
              <a:gd name="connsiteX25" fmla="*/ 2991218 w 3656020"/>
              <a:gd name="connsiteY25" fmla="*/ 829269 h 3163895"/>
              <a:gd name="connsiteX26" fmla="*/ 3389414 w 3656020"/>
              <a:gd name="connsiteY26" fmla="*/ 703065 h 3163895"/>
              <a:gd name="connsiteX27" fmla="*/ 3120436 w 3656020"/>
              <a:gd name="connsiteY27" fmla="*/ 1022650 h 3163895"/>
              <a:gd name="connsiteX28" fmla="*/ 3535602 w 3656020"/>
              <a:gd name="connsiteY28" fmla="*/ 976568 h 3163895"/>
              <a:gd name="connsiteX29" fmla="*/ 3209444 w 3656020"/>
              <a:gd name="connsiteY29" fmla="*/ 1237542 h 3163895"/>
              <a:gd name="connsiteX30" fmla="*/ 3625631 w 3656020"/>
              <a:gd name="connsiteY30" fmla="*/ 1273325 h 3163895"/>
              <a:gd name="connsiteX31" fmla="*/ 3254814 w 3656020"/>
              <a:gd name="connsiteY31" fmla="*/ 1465651 h 3163895"/>
              <a:gd name="connsiteX32" fmla="*/ 3656020 w 3656020"/>
              <a:gd name="connsiteY32" fmla="*/ 1581948 h 3163895"/>
              <a:gd name="connsiteX33" fmla="*/ 3254814 w 3656020"/>
              <a:gd name="connsiteY33" fmla="*/ 1698244 h 3163895"/>
              <a:gd name="connsiteX34" fmla="*/ 3625631 w 3656020"/>
              <a:gd name="connsiteY34" fmla="*/ 1890570 h 3163895"/>
              <a:gd name="connsiteX35" fmla="*/ 3209444 w 3656020"/>
              <a:gd name="connsiteY35" fmla="*/ 1926353 h 3163895"/>
              <a:gd name="connsiteX36" fmla="*/ 3535602 w 3656020"/>
              <a:gd name="connsiteY36" fmla="*/ 2187327 h 3163895"/>
              <a:gd name="connsiteX37" fmla="*/ 3120436 w 3656020"/>
              <a:gd name="connsiteY37" fmla="*/ 2141245 h 3163895"/>
              <a:gd name="connsiteX38" fmla="*/ 3389414 w 3656020"/>
              <a:gd name="connsiteY38" fmla="*/ 2460830 h 3163895"/>
              <a:gd name="connsiteX39" fmla="*/ 2991218 w 3656020"/>
              <a:gd name="connsiteY39" fmla="*/ 2334626 h 3163895"/>
              <a:gd name="connsiteX40" fmla="*/ 3192678 w 3656020"/>
              <a:gd name="connsiteY40" fmla="*/ 2700553 h 3163895"/>
              <a:gd name="connsiteX41" fmla="*/ 2826751 w 3656020"/>
              <a:gd name="connsiteY41" fmla="*/ 2499093 h 3163895"/>
              <a:gd name="connsiteX42" fmla="*/ 2952955 w 3656020"/>
              <a:gd name="connsiteY42" fmla="*/ 2897289 h 3163895"/>
              <a:gd name="connsiteX43" fmla="*/ 2633370 w 3656020"/>
              <a:gd name="connsiteY43" fmla="*/ 2628311 h 3163895"/>
              <a:gd name="connsiteX44" fmla="*/ 2679452 w 3656020"/>
              <a:gd name="connsiteY44" fmla="*/ 3043477 h 3163895"/>
              <a:gd name="connsiteX45" fmla="*/ 2418478 w 3656020"/>
              <a:gd name="connsiteY45" fmla="*/ 2717319 h 3163895"/>
              <a:gd name="connsiteX46" fmla="*/ 2382695 w 3656020"/>
              <a:gd name="connsiteY46" fmla="*/ 3133506 h 3163895"/>
              <a:gd name="connsiteX47" fmla="*/ 2190369 w 3656020"/>
              <a:gd name="connsiteY47" fmla="*/ 2762689 h 3163895"/>
              <a:gd name="connsiteX48" fmla="*/ 2074073 w 3656020"/>
              <a:gd name="connsiteY48" fmla="*/ 3163895 h 3163895"/>
              <a:gd name="connsiteX49" fmla="*/ 1957776 w 3656020"/>
              <a:gd name="connsiteY49" fmla="*/ 2762689 h 3163895"/>
              <a:gd name="connsiteX50" fmla="*/ 1765450 w 3656020"/>
              <a:gd name="connsiteY50" fmla="*/ 3133506 h 3163895"/>
              <a:gd name="connsiteX51" fmla="*/ 1729667 w 3656020"/>
              <a:gd name="connsiteY51" fmla="*/ 2717319 h 3163895"/>
              <a:gd name="connsiteX52" fmla="*/ 1468693 w 3656020"/>
              <a:gd name="connsiteY52" fmla="*/ 3043477 h 3163895"/>
              <a:gd name="connsiteX53" fmla="*/ 1514775 w 3656020"/>
              <a:gd name="connsiteY53" fmla="*/ 2628311 h 3163895"/>
              <a:gd name="connsiteX54" fmla="*/ 1195190 w 3656020"/>
              <a:gd name="connsiteY54" fmla="*/ 2897289 h 3163895"/>
              <a:gd name="connsiteX55" fmla="*/ 1321394 w 3656020"/>
              <a:gd name="connsiteY55" fmla="*/ 2499093 h 3163895"/>
              <a:gd name="connsiteX56" fmla="*/ 955467 w 3656020"/>
              <a:gd name="connsiteY56" fmla="*/ 2700553 h 3163895"/>
              <a:gd name="connsiteX57" fmla="*/ 1156927 w 3656020"/>
              <a:gd name="connsiteY57" fmla="*/ 2334626 h 3163895"/>
              <a:gd name="connsiteX58" fmla="*/ 758731 w 3656020"/>
              <a:gd name="connsiteY58" fmla="*/ 2460830 h 3163895"/>
              <a:gd name="connsiteX59" fmla="*/ 1027709 w 3656020"/>
              <a:gd name="connsiteY59" fmla="*/ 2141245 h 3163895"/>
              <a:gd name="connsiteX60" fmla="*/ 612543 w 3656020"/>
              <a:gd name="connsiteY60" fmla="*/ 2187327 h 3163895"/>
              <a:gd name="connsiteX61" fmla="*/ 938701 w 3656020"/>
              <a:gd name="connsiteY61" fmla="*/ 1926353 h 3163895"/>
              <a:gd name="connsiteX62" fmla="*/ 0 w 3656020"/>
              <a:gd name="connsiteY62" fmla="*/ 1988541 h 3163895"/>
              <a:gd name="connsiteX63" fmla="*/ 893331 w 3656020"/>
              <a:gd name="connsiteY63" fmla="*/ 1698244 h 3163895"/>
              <a:gd name="connsiteX64" fmla="*/ 492125 w 3656020"/>
              <a:gd name="connsiteY64" fmla="*/ 1581948 h 3163895"/>
              <a:gd name="connsiteX0" fmla="*/ 492125 w 3905717"/>
              <a:gd name="connsiteY0" fmla="*/ 1581948 h 3163895"/>
              <a:gd name="connsiteX1" fmla="*/ 893331 w 3905717"/>
              <a:gd name="connsiteY1" fmla="*/ 1465651 h 3163895"/>
              <a:gd name="connsiteX2" fmla="*/ 522514 w 3905717"/>
              <a:gd name="connsiteY2" fmla="*/ 1273325 h 3163895"/>
              <a:gd name="connsiteX3" fmla="*/ 938701 w 3905717"/>
              <a:gd name="connsiteY3" fmla="*/ 1237542 h 3163895"/>
              <a:gd name="connsiteX4" fmla="*/ 612543 w 3905717"/>
              <a:gd name="connsiteY4" fmla="*/ 976568 h 3163895"/>
              <a:gd name="connsiteX5" fmla="*/ 1027709 w 3905717"/>
              <a:gd name="connsiteY5" fmla="*/ 1022650 h 3163895"/>
              <a:gd name="connsiteX6" fmla="*/ 758731 w 3905717"/>
              <a:gd name="connsiteY6" fmla="*/ 703065 h 3163895"/>
              <a:gd name="connsiteX7" fmla="*/ 1156927 w 3905717"/>
              <a:gd name="connsiteY7" fmla="*/ 829269 h 3163895"/>
              <a:gd name="connsiteX8" fmla="*/ 955467 w 3905717"/>
              <a:gd name="connsiteY8" fmla="*/ 463342 h 3163895"/>
              <a:gd name="connsiteX9" fmla="*/ 1321394 w 3905717"/>
              <a:gd name="connsiteY9" fmla="*/ 664802 h 3163895"/>
              <a:gd name="connsiteX10" fmla="*/ 1195190 w 3905717"/>
              <a:gd name="connsiteY10" fmla="*/ 266606 h 3163895"/>
              <a:gd name="connsiteX11" fmla="*/ 1514775 w 3905717"/>
              <a:gd name="connsiteY11" fmla="*/ 535584 h 3163895"/>
              <a:gd name="connsiteX12" fmla="*/ 1468693 w 3905717"/>
              <a:gd name="connsiteY12" fmla="*/ 120418 h 3163895"/>
              <a:gd name="connsiteX13" fmla="*/ 1729667 w 3905717"/>
              <a:gd name="connsiteY13" fmla="*/ 446576 h 3163895"/>
              <a:gd name="connsiteX14" fmla="*/ 1765450 w 3905717"/>
              <a:gd name="connsiteY14" fmla="*/ 30389 h 3163895"/>
              <a:gd name="connsiteX15" fmla="*/ 1957776 w 3905717"/>
              <a:gd name="connsiteY15" fmla="*/ 401206 h 3163895"/>
              <a:gd name="connsiteX16" fmla="*/ 2074073 w 3905717"/>
              <a:gd name="connsiteY16" fmla="*/ 0 h 3163895"/>
              <a:gd name="connsiteX17" fmla="*/ 2190369 w 3905717"/>
              <a:gd name="connsiteY17" fmla="*/ 401206 h 3163895"/>
              <a:gd name="connsiteX18" fmla="*/ 2382695 w 3905717"/>
              <a:gd name="connsiteY18" fmla="*/ 30389 h 3163895"/>
              <a:gd name="connsiteX19" fmla="*/ 2418478 w 3905717"/>
              <a:gd name="connsiteY19" fmla="*/ 446576 h 3163895"/>
              <a:gd name="connsiteX20" fmla="*/ 2679452 w 3905717"/>
              <a:gd name="connsiteY20" fmla="*/ 120418 h 3163895"/>
              <a:gd name="connsiteX21" fmla="*/ 2633370 w 3905717"/>
              <a:gd name="connsiteY21" fmla="*/ 535584 h 3163895"/>
              <a:gd name="connsiteX22" fmla="*/ 2952955 w 3905717"/>
              <a:gd name="connsiteY22" fmla="*/ 266606 h 3163895"/>
              <a:gd name="connsiteX23" fmla="*/ 2826751 w 3905717"/>
              <a:gd name="connsiteY23" fmla="*/ 664802 h 3163895"/>
              <a:gd name="connsiteX24" fmla="*/ 3192678 w 3905717"/>
              <a:gd name="connsiteY24" fmla="*/ 463342 h 3163895"/>
              <a:gd name="connsiteX25" fmla="*/ 2991218 w 3905717"/>
              <a:gd name="connsiteY25" fmla="*/ 829269 h 3163895"/>
              <a:gd name="connsiteX26" fmla="*/ 3389414 w 3905717"/>
              <a:gd name="connsiteY26" fmla="*/ 703065 h 3163895"/>
              <a:gd name="connsiteX27" fmla="*/ 3120436 w 3905717"/>
              <a:gd name="connsiteY27" fmla="*/ 1022650 h 3163895"/>
              <a:gd name="connsiteX28" fmla="*/ 3905717 w 3905717"/>
              <a:gd name="connsiteY28" fmla="*/ 835053 h 3163895"/>
              <a:gd name="connsiteX29" fmla="*/ 3209444 w 3905717"/>
              <a:gd name="connsiteY29" fmla="*/ 1237542 h 3163895"/>
              <a:gd name="connsiteX30" fmla="*/ 3625631 w 3905717"/>
              <a:gd name="connsiteY30" fmla="*/ 1273325 h 3163895"/>
              <a:gd name="connsiteX31" fmla="*/ 3254814 w 3905717"/>
              <a:gd name="connsiteY31" fmla="*/ 1465651 h 3163895"/>
              <a:gd name="connsiteX32" fmla="*/ 3656020 w 3905717"/>
              <a:gd name="connsiteY32" fmla="*/ 1581948 h 3163895"/>
              <a:gd name="connsiteX33" fmla="*/ 3254814 w 3905717"/>
              <a:gd name="connsiteY33" fmla="*/ 1698244 h 3163895"/>
              <a:gd name="connsiteX34" fmla="*/ 3625631 w 3905717"/>
              <a:gd name="connsiteY34" fmla="*/ 1890570 h 3163895"/>
              <a:gd name="connsiteX35" fmla="*/ 3209444 w 3905717"/>
              <a:gd name="connsiteY35" fmla="*/ 1926353 h 3163895"/>
              <a:gd name="connsiteX36" fmla="*/ 3535602 w 3905717"/>
              <a:gd name="connsiteY36" fmla="*/ 2187327 h 3163895"/>
              <a:gd name="connsiteX37" fmla="*/ 3120436 w 3905717"/>
              <a:gd name="connsiteY37" fmla="*/ 2141245 h 3163895"/>
              <a:gd name="connsiteX38" fmla="*/ 3389414 w 3905717"/>
              <a:gd name="connsiteY38" fmla="*/ 2460830 h 3163895"/>
              <a:gd name="connsiteX39" fmla="*/ 2991218 w 3905717"/>
              <a:gd name="connsiteY39" fmla="*/ 2334626 h 3163895"/>
              <a:gd name="connsiteX40" fmla="*/ 3192678 w 3905717"/>
              <a:gd name="connsiteY40" fmla="*/ 2700553 h 3163895"/>
              <a:gd name="connsiteX41" fmla="*/ 2826751 w 3905717"/>
              <a:gd name="connsiteY41" fmla="*/ 2499093 h 3163895"/>
              <a:gd name="connsiteX42" fmla="*/ 2952955 w 3905717"/>
              <a:gd name="connsiteY42" fmla="*/ 2897289 h 3163895"/>
              <a:gd name="connsiteX43" fmla="*/ 2633370 w 3905717"/>
              <a:gd name="connsiteY43" fmla="*/ 2628311 h 3163895"/>
              <a:gd name="connsiteX44" fmla="*/ 2679452 w 3905717"/>
              <a:gd name="connsiteY44" fmla="*/ 3043477 h 3163895"/>
              <a:gd name="connsiteX45" fmla="*/ 2418478 w 3905717"/>
              <a:gd name="connsiteY45" fmla="*/ 2717319 h 3163895"/>
              <a:gd name="connsiteX46" fmla="*/ 2382695 w 3905717"/>
              <a:gd name="connsiteY46" fmla="*/ 3133506 h 3163895"/>
              <a:gd name="connsiteX47" fmla="*/ 2190369 w 3905717"/>
              <a:gd name="connsiteY47" fmla="*/ 2762689 h 3163895"/>
              <a:gd name="connsiteX48" fmla="*/ 2074073 w 3905717"/>
              <a:gd name="connsiteY48" fmla="*/ 3163895 h 3163895"/>
              <a:gd name="connsiteX49" fmla="*/ 1957776 w 3905717"/>
              <a:gd name="connsiteY49" fmla="*/ 2762689 h 3163895"/>
              <a:gd name="connsiteX50" fmla="*/ 1765450 w 3905717"/>
              <a:gd name="connsiteY50" fmla="*/ 3133506 h 3163895"/>
              <a:gd name="connsiteX51" fmla="*/ 1729667 w 3905717"/>
              <a:gd name="connsiteY51" fmla="*/ 2717319 h 3163895"/>
              <a:gd name="connsiteX52" fmla="*/ 1468693 w 3905717"/>
              <a:gd name="connsiteY52" fmla="*/ 3043477 h 3163895"/>
              <a:gd name="connsiteX53" fmla="*/ 1514775 w 3905717"/>
              <a:gd name="connsiteY53" fmla="*/ 2628311 h 3163895"/>
              <a:gd name="connsiteX54" fmla="*/ 1195190 w 3905717"/>
              <a:gd name="connsiteY54" fmla="*/ 2897289 h 3163895"/>
              <a:gd name="connsiteX55" fmla="*/ 1321394 w 3905717"/>
              <a:gd name="connsiteY55" fmla="*/ 2499093 h 3163895"/>
              <a:gd name="connsiteX56" fmla="*/ 955467 w 3905717"/>
              <a:gd name="connsiteY56" fmla="*/ 2700553 h 3163895"/>
              <a:gd name="connsiteX57" fmla="*/ 1156927 w 3905717"/>
              <a:gd name="connsiteY57" fmla="*/ 2334626 h 3163895"/>
              <a:gd name="connsiteX58" fmla="*/ 758731 w 3905717"/>
              <a:gd name="connsiteY58" fmla="*/ 2460830 h 3163895"/>
              <a:gd name="connsiteX59" fmla="*/ 1027709 w 3905717"/>
              <a:gd name="connsiteY59" fmla="*/ 2141245 h 3163895"/>
              <a:gd name="connsiteX60" fmla="*/ 612543 w 3905717"/>
              <a:gd name="connsiteY60" fmla="*/ 2187327 h 3163895"/>
              <a:gd name="connsiteX61" fmla="*/ 938701 w 3905717"/>
              <a:gd name="connsiteY61" fmla="*/ 1926353 h 3163895"/>
              <a:gd name="connsiteX62" fmla="*/ 0 w 3905717"/>
              <a:gd name="connsiteY62" fmla="*/ 1988541 h 3163895"/>
              <a:gd name="connsiteX63" fmla="*/ 893331 w 3905717"/>
              <a:gd name="connsiteY63" fmla="*/ 1698244 h 3163895"/>
              <a:gd name="connsiteX64" fmla="*/ 492125 w 3905717"/>
              <a:gd name="connsiteY64" fmla="*/ 1581948 h 3163895"/>
              <a:gd name="connsiteX0" fmla="*/ 492125 w 3960145"/>
              <a:gd name="connsiteY0" fmla="*/ 1581948 h 3163895"/>
              <a:gd name="connsiteX1" fmla="*/ 893331 w 3960145"/>
              <a:gd name="connsiteY1" fmla="*/ 1465651 h 3163895"/>
              <a:gd name="connsiteX2" fmla="*/ 522514 w 3960145"/>
              <a:gd name="connsiteY2" fmla="*/ 1273325 h 3163895"/>
              <a:gd name="connsiteX3" fmla="*/ 938701 w 3960145"/>
              <a:gd name="connsiteY3" fmla="*/ 1237542 h 3163895"/>
              <a:gd name="connsiteX4" fmla="*/ 612543 w 3960145"/>
              <a:gd name="connsiteY4" fmla="*/ 976568 h 3163895"/>
              <a:gd name="connsiteX5" fmla="*/ 1027709 w 3960145"/>
              <a:gd name="connsiteY5" fmla="*/ 1022650 h 3163895"/>
              <a:gd name="connsiteX6" fmla="*/ 758731 w 3960145"/>
              <a:gd name="connsiteY6" fmla="*/ 703065 h 3163895"/>
              <a:gd name="connsiteX7" fmla="*/ 1156927 w 3960145"/>
              <a:gd name="connsiteY7" fmla="*/ 829269 h 3163895"/>
              <a:gd name="connsiteX8" fmla="*/ 955467 w 3960145"/>
              <a:gd name="connsiteY8" fmla="*/ 463342 h 3163895"/>
              <a:gd name="connsiteX9" fmla="*/ 1321394 w 3960145"/>
              <a:gd name="connsiteY9" fmla="*/ 664802 h 3163895"/>
              <a:gd name="connsiteX10" fmla="*/ 1195190 w 3960145"/>
              <a:gd name="connsiteY10" fmla="*/ 266606 h 3163895"/>
              <a:gd name="connsiteX11" fmla="*/ 1514775 w 3960145"/>
              <a:gd name="connsiteY11" fmla="*/ 535584 h 3163895"/>
              <a:gd name="connsiteX12" fmla="*/ 1468693 w 3960145"/>
              <a:gd name="connsiteY12" fmla="*/ 120418 h 3163895"/>
              <a:gd name="connsiteX13" fmla="*/ 1729667 w 3960145"/>
              <a:gd name="connsiteY13" fmla="*/ 446576 h 3163895"/>
              <a:gd name="connsiteX14" fmla="*/ 1765450 w 3960145"/>
              <a:gd name="connsiteY14" fmla="*/ 30389 h 3163895"/>
              <a:gd name="connsiteX15" fmla="*/ 1957776 w 3960145"/>
              <a:gd name="connsiteY15" fmla="*/ 401206 h 3163895"/>
              <a:gd name="connsiteX16" fmla="*/ 2074073 w 3960145"/>
              <a:gd name="connsiteY16" fmla="*/ 0 h 3163895"/>
              <a:gd name="connsiteX17" fmla="*/ 2190369 w 3960145"/>
              <a:gd name="connsiteY17" fmla="*/ 401206 h 3163895"/>
              <a:gd name="connsiteX18" fmla="*/ 2382695 w 3960145"/>
              <a:gd name="connsiteY18" fmla="*/ 30389 h 3163895"/>
              <a:gd name="connsiteX19" fmla="*/ 2418478 w 3960145"/>
              <a:gd name="connsiteY19" fmla="*/ 446576 h 3163895"/>
              <a:gd name="connsiteX20" fmla="*/ 2679452 w 3960145"/>
              <a:gd name="connsiteY20" fmla="*/ 120418 h 3163895"/>
              <a:gd name="connsiteX21" fmla="*/ 2633370 w 3960145"/>
              <a:gd name="connsiteY21" fmla="*/ 535584 h 3163895"/>
              <a:gd name="connsiteX22" fmla="*/ 2952955 w 3960145"/>
              <a:gd name="connsiteY22" fmla="*/ 266606 h 3163895"/>
              <a:gd name="connsiteX23" fmla="*/ 2826751 w 3960145"/>
              <a:gd name="connsiteY23" fmla="*/ 664802 h 3163895"/>
              <a:gd name="connsiteX24" fmla="*/ 3192678 w 3960145"/>
              <a:gd name="connsiteY24" fmla="*/ 463342 h 3163895"/>
              <a:gd name="connsiteX25" fmla="*/ 2991218 w 3960145"/>
              <a:gd name="connsiteY25" fmla="*/ 829269 h 3163895"/>
              <a:gd name="connsiteX26" fmla="*/ 3389414 w 3960145"/>
              <a:gd name="connsiteY26" fmla="*/ 703065 h 3163895"/>
              <a:gd name="connsiteX27" fmla="*/ 3120436 w 3960145"/>
              <a:gd name="connsiteY27" fmla="*/ 1022650 h 3163895"/>
              <a:gd name="connsiteX28" fmla="*/ 3905717 w 3960145"/>
              <a:gd name="connsiteY28" fmla="*/ 835053 h 3163895"/>
              <a:gd name="connsiteX29" fmla="*/ 3209444 w 3960145"/>
              <a:gd name="connsiteY29" fmla="*/ 1237542 h 3163895"/>
              <a:gd name="connsiteX30" fmla="*/ 3625631 w 3960145"/>
              <a:gd name="connsiteY30" fmla="*/ 1273325 h 3163895"/>
              <a:gd name="connsiteX31" fmla="*/ 3254814 w 3960145"/>
              <a:gd name="connsiteY31" fmla="*/ 1465651 h 3163895"/>
              <a:gd name="connsiteX32" fmla="*/ 3656020 w 3960145"/>
              <a:gd name="connsiteY32" fmla="*/ 1581948 h 3163895"/>
              <a:gd name="connsiteX33" fmla="*/ 3254814 w 3960145"/>
              <a:gd name="connsiteY33" fmla="*/ 1698244 h 3163895"/>
              <a:gd name="connsiteX34" fmla="*/ 3625631 w 3960145"/>
              <a:gd name="connsiteY34" fmla="*/ 1890570 h 3163895"/>
              <a:gd name="connsiteX35" fmla="*/ 3209444 w 3960145"/>
              <a:gd name="connsiteY35" fmla="*/ 1926353 h 3163895"/>
              <a:gd name="connsiteX36" fmla="*/ 3960145 w 3960145"/>
              <a:gd name="connsiteY36" fmla="*/ 2328841 h 3163895"/>
              <a:gd name="connsiteX37" fmla="*/ 3120436 w 3960145"/>
              <a:gd name="connsiteY37" fmla="*/ 2141245 h 3163895"/>
              <a:gd name="connsiteX38" fmla="*/ 3389414 w 3960145"/>
              <a:gd name="connsiteY38" fmla="*/ 2460830 h 3163895"/>
              <a:gd name="connsiteX39" fmla="*/ 2991218 w 3960145"/>
              <a:gd name="connsiteY39" fmla="*/ 2334626 h 3163895"/>
              <a:gd name="connsiteX40" fmla="*/ 3192678 w 3960145"/>
              <a:gd name="connsiteY40" fmla="*/ 2700553 h 3163895"/>
              <a:gd name="connsiteX41" fmla="*/ 2826751 w 3960145"/>
              <a:gd name="connsiteY41" fmla="*/ 2499093 h 3163895"/>
              <a:gd name="connsiteX42" fmla="*/ 2952955 w 3960145"/>
              <a:gd name="connsiteY42" fmla="*/ 2897289 h 3163895"/>
              <a:gd name="connsiteX43" fmla="*/ 2633370 w 3960145"/>
              <a:gd name="connsiteY43" fmla="*/ 2628311 h 3163895"/>
              <a:gd name="connsiteX44" fmla="*/ 2679452 w 3960145"/>
              <a:gd name="connsiteY44" fmla="*/ 3043477 h 3163895"/>
              <a:gd name="connsiteX45" fmla="*/ 2418478 w 3960145"/>
              <a:gd name="connsiteY45" fmla="*/ 2717319 h 3163895"/>
              <a:gd name="connsiteX46" fmla="*/ 2382695 w 3960145"/>
              <a:gd name="connsiteY46" fmla="*/ 3133506 h 3163895"/>
              <a:gd name="connsiteX47" fmla="*/ 2190369 w 3960145"/>
              <a:gd name="connsiteY47" fmla="*/ 2762689 h 3163895"/>
              <a:gd name="connsiteX48" fmla="*/ 2074073 w 3960145"/>
              <a:gd name="connsiteY48" fmla="*/ 3163895 h 3163895"/>
              <a:gd name="connsiteX49" fmla="*/ 1957776 w 3960145"/>
              <a:gd name="connsiteY49" fmla="*/ 2762689 h 3163895"/>
              <a:gd name="connsiteX50" fmla="*/ 1765450 w 3960145"/>
              <a:gd name="connsiteY50" fmla="*/ 3133506 h 3163895"/>
              <a:gd name="connsiteX51" fmla="*/ 1729667 w 3960145"/>
              <a:gd name="connsiteY51" fmla="*/ 2717319 h 3163895"/>
              <a:gd name="connsiteX52" fmla="*/ 1468693 w 3960145"/>
              <a:gd name="connsiteY52" fmla="*/ 3043477 h 3163895"/>
              <a:gd name="connsiteX53" fmla="*/ 1514775 w 3960145"/>
              <a:gd name="connsiteY53" fmla="*/ 2628311 h 3163895"/>
              <a:gd name="connsiteX54" fmla="*/ 1195190 w 3960145"/>
              <a:gd name="connsiteY54" fmla="*/ 2897289 h 3163895"/>
              <a:gd name="connsiteX55" fmla="*/ 1321394 w 3960145"/>
              <a:gd name="connsiteY55" fmla="*/ 2499093 h 3163895"/>
              <a:gd name="connsiteX56" fmla="*/ 955467 w 3960145"/>
              <a:gd name="connsiteY56" fmla="*/ 2700553 h 3163895"/>
              <a:gd name="connsiteX57" fmla="*/ 1156927 w 3960145"/>
              <a:gd name="connsiteY57" fmla="*/ 2334626 h 3163895"/>
              <a:gd name="connsiteX58" fmla="*/ 758731 w 3960145"/>
              <a:gd name="connsiteY58" fmla="*/ 2460830 h 3163895"/>
              <a:gd name="connsiteX59" fmla="*/ 1027709 w 3960145"/>
              <a:gd name="connsiteY59" fmla="*/ 2141245 h 3163895"/>
              <a:gd name="connsiteX60" fmla="*/ 612543 w 3960145"/>
              <a:gd name="connsiteY60" fmla="*/ 2187327 h 3163895"/>
              <a:gd name="connsiteX61" fmla="*/ 938701 w 3960145"/>
              <a:gd name="connsiteY61" fmla="*/ 1926353 h 3163895"/>
              <a:gd name="connsiteX62" fmla="*/ 0 w 3960145"/>
              <a:gd name="connsiteY62" fmla="*/ 1988541 h 3163895"/>
              <a:gd name="connsiteX63" fmla="*/ 893331 w 3960145"/>
              <a:gd name="connsiteY63" fmla="*/ 1698244 h 3163895"/>
              <a:gd name="connsiteX64" fmla="*/ 492125 w 3960145"/>
              <a:gd name="connsiteY64" fmla="*/ 1581948 h 3163895"/>
              <a:gd name="connsiteX0" fmla="*/ 492125 w 3960145"/>
              <a:gd name="connsiteY0" fmla="*/ 1581948 h 3191204"/>
              <a:gd name="connsiteX1" fmla="*/ 893331 w 3960145"/>
              <a:gd name="connsiteY1" fmla="*/ 1465651 h 3191204"/>
              <a:gd name="connsiteX2" fmla="*/ 522514 w 3960145"/>
              <a:gd name="connsiteY2" fmla="*/ 1273325 h 3191204"/>
              <a:gd name="connsiteX3" fmla="*/ 938701 w 3960145"/>
              <a:gd name="connsiteY3" fmla="*/ 1237542 h 3191204"/>
              <a:gd name="connsiteX4" fmla="*/ 612543 w 3960145"/>
              <a:gd name="connsiteY4" fmla="*/ 976568 h 3191204"/>
              <a:gd name="connsiteX5" fmla="*/ 1027709 w 3960145"/>
              <a:gd name="connsiteY5" fmla="*/ 1022650 h 3191204"/>
              <a:gd name="connsiteX6" fmla="*/ 758731 w 3960145"/>
              <a:gd name="connsiteY6" fmla="*/ 703065 h 3191204"/>
              <a:gd name="connsiteX7" fmla="*/ 1156927 w 3960145"/>
              <a:gd name="connsiteY7" fmla="*/ 829269 h 3191204"/>
              <a:gd name="connsiteX8" fmla="*/ 955467 w 3960145"/>
              <a:gd name="connsiteY8" fmla="*/ 463342 h 3191204"/>
              <a:gd name="connsiteX9" fmla="*/ 1321394 w 3960145"/>
              <a:gd name="connsiteY9" fmla="*/ 664802 h 3191204"/>
              <a:gd name="connsiteX10" fmla="*/ 1195190 w 3960145"/>
              <a:gd name="connsiteY10" fmla="*/ 266606 h 3191204"/>
              <a:gd name="connsiteX11" fmla="*/ 1514775 w 3960145"/>
              <a:gd name="connsiteY11" fmla="*/ 535584 h 3191204"/>
              <a:gd name="connsiteX12" fmla="*/ 1468693 w 3960145"/>
              <a:gd name="connsiteY12" fmla="*/ 120418 h 3191204"/>
              <a:gd name="connsiteX13" fmla="*/ 1729667 w 3960145"/>
              <a:gd name="connsiteY13" fmla="*/ 446576 h 3191204"/>
              <a:gd name="connsiteX14" fmla="*/ 1765450 w 3960145"/>
              <a:gd name="connsiteY14" fmla="*/ 30389 h 3191204"/>
              <a:gd name="connsiteX15" fmla="*/ 1957776 w 3960145"/>
              <a:gd name="connsiteY15" fmla="*/ 401206 h 3191204"/>
              <a:gd name="connsiteX16" fmla="*/ 2074073 w 3960145"/>
              <a:gd name="connsiteY16" fmla="*/ 0 h 3191204"/>
              <a:gd name="connsiteX17" fmla="*/ 2190369 w 3960145"/>
              <a:gd name="connsiteY17" fmla="*/ 401206 h 3191204"/>
              <a:gd name="connsiteX18" fmla="*/ 2382695 w 3960145"/>
              <a:gd name="connsiteY18" fmla="*/ 30389 h 3191204"/>
              <a:gd name="connsiteX19" fmla="*/ 2418478 w 3960145"/>
              <a:gd name="connsiteY19" fmla="*/ 446576 h 3191204"/>
              <a:gd name="connsiteX20" fmla="*/ 2679452 w 3960145"/>
              <a:gd name="connsiteY20" fmla="*/ 120418 h 3191204"/>
              <a:gd name="connsiteX21" fmla="*/ 2633370 w 3960145"/>
              <a:gd name="connsiteY21" fmla="*/ 535584 h 3191204"/>
              <a:gd name="connsiteX22" fmla="*/ 2952955 w 3960145"/>
              <a:gd name="connsiteY22" fmla="*/ 266606 h 3191204"/>
              <a:gd name="connsiteX23" fmla="*/ 2826751 w 3960145"/>
              <a:gd name="connsiteY23" fmla="*/ 664802 h 3191204"/>
              <a:gd name="connsiteX24" fmla="*/ 3192678 w 3960145"/>
              <a:gd name="connsiteY24" fmla="*/ 463342 h 3191204"/>
              <a:gd name="connsiteX25" fmla="*/ 2991218 w 3960145"/>
              <a:gd name="connsiteY25" fmla="*/ 829269 h 3191204"/>
              <a:gd name="connsiteX26" fmla="*/ 3389414 w 3960145"/>
              <a:gd name="connsiteY26" fmla="*/ 703065 h 3191204"/>
              <a:gd name="connsiteX27" fmla="*/ 3120436 w 3960145"/>
              <a:gd name="connsiteY27" fmla="*/ 1022650 h 3191204"/>
              <a:gd name="connsiteX28" fmla="*/ 3905717 w 3960145"/>
              <a:gd name="connsiteY28" fmla="*/ 835053 h 3191204"/>
              <a:gd name="connsiteX29" fmla="*/ 3209444 w 3960145"/>
              <a:gd name="connsiteY29" fmla="*/ 1237542 h 3191204"/>
              <a:gd name="connsiteX30" fmla="*/ 3625631 w 3960145"/>
              <a:gd name="connsiteY30" fmla="*/ 1273325 h 3191204"/>
              <a:gd name="connsiteX31" fmla="*/ 3254814 w 3960145"/>
              <a:gd name="connsiteY31" fmla="*/ 1465651 h 3191204"/>
              <a:gd name="connsiteX32" fmla="*/ 3656020 w 3960145"/>
              <a:gd name="connsiteY32" fmla="*/ 1581948 h 3191204"/>
              <a:gd name="connsiteX33" fmla="*/ 3254814 w 3960145"/>
              <a:gd name="connsiteY33" fmla="*/ 1698244 h 3191204"/>
              <a:gd name="connsiteX34" fmla="*/ 3625631 w 3960145"/>
              <a:gd name="connsiteY34" fmla="*/ 1890570 h 3191204"/>
              <a:gd name="connsiteX35" fmla="*/ 3209444 w 3960145"/>
              <a:gd name="connsiteY35" fmla="*/ 1926353 h 3191204"/>
              <a:gd name="connsiteX36" fmla="*/ 3960145 w 3960145"/>
              <a:gd name="connsiteY36" fmla="*/ 2328841 h 3191204"/>
              <a:gd name="connsiteX37" fmla="*/ 3120436 w 3960145"/>
              <a:gd name="connsiteY37" fmla="*/ 2141245 h 3191204"/>
              <a:gd name="connsiteX38" fmla="*/ 3389414 w 3960145"/>
              <a:gd name="connsiteY38" fmla="*/ 2460830 h 3191204"/>
              <a:gd name="connsiteX39" fmla="*/ 2991218 w 3960145"/>
              <a:gd name="connsiteY39" fmla="*/ 2334626 h 3191204"/>
              <a:gd name="connsiteX40" fmla="*/ 3192678 w 3960145"/>
              <a:gd name="connsiteY40" fmla="*/ 2700553 h 3191204"/>
              <a:gd name="connsiteX41" fmla="*/ 2826751 w 3960145"/>
              <a:gd name="connsiteY41" fmla="*/ 2499093 h 3191204"/>
              <a:gd name="connsiteX42" fmla="*/ 2952955 w 3960145"/>
              <a:gd name="connsiteY42" fmla="*/ 2897289 h 3191204"/>
              <a:gd name="connsiteX43" fmla="*/ 2633370 w 3960145"/>
              <a:gd name="connsiteY43" fmla="*/ 2628311 h 3191204"/>
              <a:gd name="connsiteX44" fmla="*/ 2679452 w 3960145"/>
              <a:gd name="connsiteY44" fmla="*/ 3043477 h 3191204"/>
              <a:gd name="connsiteX45" fmla="*/ 2418478 w 3960145"/>
              <a:gd name="connsiteY45" fmla="*/ 2717319 h 3191204"/>
              <a:gd name="connsiteX46" fmla="*/ 2382695 w 3960145"/>
              <a:gd name="connsiteY46" fmla="*/ 3133506 h 3191204"/>
              <a:gd name="connsiteX47" fmla="*/ 2190369 w 3960145"/>
              <a:gd name="connsiteY47" fmla="*/ 2762689 h 3191204"/>
              <a:gd name="connsiteX48" fmla="*/ 2074073 w 3960145"/>
              <a:gd name="connsiteY48" fmla="*/ 3163895 h 3191204"/>
              <a:gd name="connsiteX49" fmla="*/ 1957776 w 3960145"/>
              <a:gd name="connsiteY49" fmla="*/ 2762689 h 3191204"/>
              <a:gd name="connsiteX50" fmla="*/ 1765450 w 3960145"/>
              <a:gd name="connsiteY50" fmla="*/ 3133506 h 3191204"/>
              <a:gd name="connsiteX51" fmla="*/ 1729667 w 3960145"/>
              <a:gd name="connsiteY51" fmla="*/ 2717319 h 3191204"/>
              <a:gd name="connsiteX52" fmla="*/ 1468693 w 3960145"/>
              <a:gd name="connsiteY52" fmla="*/ 3043477 h 3191204"/>
              <a:gd name="connsiteX53" fmla="*/ 1514775 w 3960145"/>
              <a:gd name="connsiteY53" fmla="*/ 2628311 h 3191204"/>
              <a:gd name="connsiteX54" fmla="*/ 955704 w 3960145"/>
              <a:gd name="connsiteY54" fmla="*/ 3191204 h 3191204"/>
              <a:gd name="connsiteX55" fmla="*/ 1321394 w 3960145"/>
              <a:gd name="connsiteY55" fmla="*/ 2499093 h 3191204"/>
              <a:gd name="connsiteX56" fmla="*/ 955467 w 3960145"/>
              <a:gd name="connsiteY56" fmla="*/ 2700553 h 3191204"/>
              <a:gd name="connsiteX57" fmla="*/ 1156927 w 3960145"/>
              <a:gd name="connsiteY57" fmla="*/ 2334626 h 3191204"/>
              <a:gd name="connsiteX58" fmla="*/ 758731 w 3960145"/>
              <a:gd name="connsiteY58" fmla="*/ 2460830 h 3191204"/>
              <a:gd name="connsiteX59" fmla="*/ 1027709 w 3960145"/>
              <a:gd name="connsiteY59" fmla="*/ 2141245 h 3191204"/>
              <a:gd name="connsiteX60" fmla="*/ 612543 w 3960145"/>
              <a:gd name="connsiteY60" fmla="*/ 2187327 h 3191204"/>
              <a:gd name="connsiteX61" fmla="*/ 938701 w 3960145"/>
              <a:gd name="connsiteY61" fmla="*/ 1926353 h 3191204"/>
              <a:gd name="connsiteX62" fmla="*/ 0 w 3960145"/>
              <a:gd name="connsiteY62" fmla="*/ 1988541 h 3191204"/>
              <a:gd name="connsiteX63" fmla="*/ 893331 w 3960145"/>
              <a:gd name="connsiteY63" fmla="*/ 1698244 h 3191204"/>
              <a:gd name="connsiteX64" fmla="*/ 492125 w 3960145"/>
              <a:gd name="connsiteY64" fmla="*/ 1581948 h 3191204"/>
              <a:gd name="connsiteX0" fmla="*/ 492125 w 3960145"/>
              <a:gd name="connsiteY0" fmla="*/ 1581948 h 3566666"/>
              <a:gd name="connsiteX1" fmla="*/ 893331 w 3960145"/>
              <a:gd name="connsiteY1" fmla="*/ 1465651 h 3566666"/>
              <a:gd name="connsiteX2" fmla="*/ 522514 w 3960145"/>
              <a:gd name="connsiteY2" fmla="*/ 1273325 h 3566666"/>
              <a:gd name="connsiteX3" fmla="*/ 938701 w 3960145"/>
              <a:gd name="connsiteY3" fmla="*/ 1237542 h 3566666"/>
              <a:gd name="connsiteX4" fmla="*/ 612543 w 3960145"/>
              <a:gd name="connsiteY4" fmla="*/ 976568 h 3566666"/>
              <a:gd name="connsiteX5" fmla="*/ 1027709 w 3960145"/>
              <a:gd name="connsiteY5" fmla="*/ 1022650 h 3566666"/>
              <a:gd name="connsiteX6" fmla="*/ 758731 w 3960145"/>
              <a:gd name="connsiteY6" fmla="*/ 703065 h 3566666"/>
              <a:gd name="connsiteX7" fmla="*/ 1156927 w 3960145"/>
              <a:gd name="connsiteY7" fmla="*/ 829269 h 3566666"/>
              <a:gd name="connsiteX8" fmla="*/ 955467 w 3960145"/>
              <a:gd name="connsiteY8" fmla="*/ 463342 h 3566666"/>
              <a:gd name="connsiteX9" fmla="*/ 1321394 w 3960145"/>
              <a:gd name="connsiteY9" fmla="*/ 664802 h 3566666"/>
              <a:gd name="connsiteX10" fmla="*/ 1195190 w 3960145"/>
              <a:gd name="connsiteY10" fmla="*/ 266606 h 3566666"/>
              <a:gd name="connsiteX11" fmla="*/ 1514775 w 3960145"/>
              <a:gd name="connsiteY11" fmla="*/ 535584 h 3566666"/>
              <a:gd name="connsiteX12" fmla="*/ 1468693 w 3960145"/>
              <a:gd name="connsiteY12" fmla="*/ 120418 h 3566666"/>
              <a:gd name="connsiteX13" fmla="*/ 1729667 w 3960145"/>
              <a:gd name="connsiteY13" fmla="*/ 446576 h 3566666"/>
              <a:gd name="connsiteX14" fmla="*/ 1765450 w 3960145"/>
              <a:gd name="connsiteY14" fmla="*/ 30389 h 3566666"/>
              <a:gd name="connsiteX15" fmla="*/ 1957776 w 3960145"/>
              <a:gd name="connsiteY15" fmla="*/ 401206 h 3566666"/>
              <a:gd name="connsiteX16" fmla="*/ 2074073 w 3960145"/>
              <a:gd name="connsiteY16" fmla="*/ 0 h 3566666"/>
              <a:gd name="connsiteX17" fmla="*/ 2190369 w 3960145"/>
              <a:gd name="connsiteY17" fmla="*/ 401206 h 3566666"/>
              <a:gd name="connsiteX18" fmla="*/ 2382695 w 3960145"/>
              <a:gd name="connsiteY18" fmla="*/ 30389 h 3566666"/>
              <a:gd name="connsiteX19" fmla="*/ 2418478 w 3960145"/>
              <a:gd name="connsiteY19" fmla="*/ 446576 h 3566666"/>
              <a:gd name="connsiteX20" fmla="*/ 2679452 w 3960145"/>
              <a:gd name="connsiteY20" fmla="*/ 120418 h 3566666"/>
              <a:gd name="connsiteX21" fmla="*/ 2633370 w 3960145"/>
              <a:gd name="connsiteY21" fmla="*/ 535584 h 3566666"/>
              <a:gd name="connsiteX22" fmla="*/ 2952955 w 3960145"/>
              <a:gd name="connsiteY22" fmla="*/ 266606 h 3566666"/>
              <a:gd name="connsiteX23" fmla="*/ 2826751 w 3960145"/>
              <a:gd name="connsiteY23" fmla="*/ 664802 h 3566666"/>
              <a:gd name="connsiteX24" fmla="*/ 3192678 w 3960145"/>
              <a:gd name="connsiteY24" fmla="*/ 463342 h 3566666"/>
              <a:gd name="connsiteX25" fmla="*/ 2991218 w 3960145"/>
              <a:gd name="connsiteY25" fmla="*/ 829269 h 3566666"/>
              <a:gd name="connsiteX26" fmla="*/ 3389414 w 3960145"/>
              <a:gd name="connsiteY26" fmla="*/ 703065 h 3566666"/>
              <a:gd name="connsiteX27" fmla="*/ 3120436 w 3960145"/>
              <a:gd name="connsiteY27" fmla="*/ 1022650 h 3566666"/>
              <a:gd name="connsiteX28" fmla="*/ 3905717 w 3960145"/>
              <a:gd name="connsiteY28" fmla="*/ 835053 h 3566666"/>
              <a:gd name="connsiteX29" fmla="*/ 3209444 w 3960145"/>
              <a:gd name="connsiteY29" fmla="*/ 1237542 h 3566666"/>
              <a:gd name="connsiteX30" fmla="*/ 3625631 w 3960145"/>
              <a:gd name="connsiteY30" fmla="*/ 1273325 h 3566666"/>
              <a:gd name="connsiteX31" fmla="*/ 3254814 w 3960145"/>
              <a:gd name="connsiteY31" fmla="*/ 1465651 h 3566666"/>
              <a:gd name="connsiteX32" fmla="*/ 3656020 w 3960145"/>
              <a:gd name="connsiteY32" fmla="*/ 1581948 h 3566666"/>
              <a:gd name="connsiteX33" fmla="*/ 3254814 w 3960145"/>
              <a:gd name="connsiteY33" fmla="*/ 1698244 h 3566666"/>
              <a:gd name="connsiteX34" fmla="*/ 3625631 w 3960145"/>
              <a:gd name="connsiteY34" fmla="*/ 1890570 h 3566666"/>
              <a:gd name="connsiteX35" fmla="*/ 3209444 w 3960145"/>
              <a:gd name="connsiteY35" fmla="*/ 1926353 h 3566666"/>
              <a:gd name="connsiteX36" fmla="*/ 3960145 w 3960145"/>
              <a:gd name="connsiteY36" fmla="*/ 2328841 h 3566666"/>
              <a:gd name="connsiteX37" fmla="*/ 3120436 w 3960145"/>
              <a:gd name="connsiteY37" fmla="*/ 2141245 h 3566666"/>
              <a:gd name="connsiteX38" fmla="*/ 3389414 w 3960145"/>
              <a:gd name="connsiteY38" fmla="*/ 2460830 h 3566666"/>
              <a:gd name="connsiteX39" fmla="*/ 2991218 w 3960145"/>
              <a:gd name="connsiteY39" fmla="*/ 2334626 h 3566666"/>
              <a:gd name="connsiteX40" fmla="*/ 3192678 w 3960145"/>
              <a:gd name="connsiteY40" fmla="*/ 2700553 h 3566666"/>
              <a:gd name="connsiteX41" fmla="*/ 2826751 w 3960145"/>
              <a:gd name="connsiteY41" fmla="*/ 2499093 h 3566666"/>
              <a:gd name="connsiteX42" fmla="*/ 2952955 w 3960145"/>
              <a:gd name="connsiteY42" fmla="*/ 2897289 h 3566666"/>
              <a:gd name="connsiteX43" fmla="*/ 2633370 w 3960145"/>
              <a:gd name="connsiteY43" fmla="*/ 2628311 h 3566666"/>
              <a:gd name="connsiteX44" fmla="*/ 2679452 w 3960145"/>
              <a:gd name="connsiteY44" fmla="*/ 3043477 h 3566666"/>
              <a:gd name="connsiteX45" fmla="*/ 2418478 w 3960145"/>
              <a:gd name="connsiteY45" fmla="*/ 2717319 h 3566666"/>
              <a:gd name="connsiteX46" fmla="*/ 2382695 w 3960145"/>
              <a:gd name="connsiteY46" fmla="*/ 3133506 h 3566666"/>
              <a:gd name="connsiteX47" fmla="*/ 2190369 w 3960145"/>
              <a:gd name="connsiteY47" fmla="*/ 2762689 h 3566666"/>
              <a:gd name="connsiteX48" fmla="*/ 2095845 w 3960145"/>
              <a:gd name="connsiteY48" fmla="*/ 3566666 h 3566666"/>
              <a:gd name="connsiteX49" fmla="*/ 1957776 w 3960145"/>
              <a:gd name="connsiteY49" fmla="*/ 2762689 h 3566666"/>
              <a:gd name="connsiteX50" fmla="*/ 1765450 w 3960145"/>
              <a:gd name="connsiteY50" fmla="*/ 3133506 h 3566666"/>
              <a:gd name="connsiteX51" fmla="*/ 1729667 w 3960145"/>
              <a:gd name="connsiteY51" fmla="*/ 2717319 h 3566666"/>
              <a:gd name="connsiteX52" fmla="*/ 1468693 w 3960145"/>
              <a:gd name="connsiteY52" fmla="*/ 3043477 h 3566666"/>
              <a:gd name="connsiteX53" fmla="*/ 1514775 w 3960145"/>
              <a:gd name="connsiteY53" fmla="*/ 2628311 h 3566666"/>
              <a:gd name="connsiteX54" fmla="*/ 955704 w 3960145"/>
              <a:gd name="connsiteY54" fmla="*/ 3191204 h 3566666"/>
              <a:gd name="connsiteX55" fmla="*/ 1321394 w 3960145"/>
              <a:gd name="connsiteY55" fmla="*/ 2499093 h 3566666"/>
              <a:gd name="connsiteX56" fmla="*/ 955467 w 3960145"/>
              <a:gd name="connsiteY56" fmla="*/ 2700553 h 3566666"/>
              <a:gd name="connsiteX57" fmla="*/ 1156927 w 3960145"/>
              <a:gd name="connsiteY57" fmla="*/ 2334626 h 3566666"/>
              <a:gd name="connsiteX58" fmla="*/ 758731 w 3960145"/>
              <a:gd name="connsiteY58" fmla="*/ 2460830 h 3566666"/>
              <a:gd name="connsiteX59" fmla="*/ 1027709 w 3960145"/>
              <a:gd name="connsiteY59" fmla="*/ 2141245 h 3566666"/>
              <a:gd name="connsiteX60" fmla="*/ 612543 w 3960145"/>
              <a:gd name="connsiteY60" fmla="*/ 2187327 h 3566666"/>
              <a:gd name="connsiteX61" fmla="*/ 938701 w 3960145"/>
              <a:gd name="connsiteY61" fmla="*/ 1926353 h 3566666"/>
              <a:gd name="connsiteX62" fmla="*/ 0 w 3960145"/>
              <a:gd name="connsiteY62" fmla="*/ 1988541 h 3566666"/>
              <a:gd name="connsiteX63" fmla="*/ 893331 w 3960145"/>
              <a:gd name="connsiteY63" fmla="*/ 1698244 h 3566666"/>
              <a:gd name="connsiteX64" fmla="*/ 492125 w 3960145"/>
              <a:gd name="connsiteY64" fmla="*/ 1581948 h 3566666"/>
              <a:gd name="connsiteX0" fmla="*/ 492125 w 3960145"/>
              <a:gd name="connsiteY0" fmla="*/ 1581948 h 3566666"/>
              <a:gd name="connsiteX1" fmla="*/ 893331 w 3960145"/>
              <a:gd name="connsiteY1" fmla="*/ 1465651 h 3566666"/>
              <a:gd name="connsiteX2" fmla="*/ 522514 w 3960145"/>
              <a:gd name="connsiteY2" fmla="*/ 1273325 h 3566666"/>
              <a:gd name="connsiteX3" fmla="*/ 938701 w 3960145"/>
              <a:gd name="connsiteY3" fmla="*/ 1237542 h 3566666"/>
              <a:gd name="connsiteX4" fmla="*/ 198886 w 3960145"/>
              <a:gd name="connsiteY4" fmla="*/ 889483 h 3566666"/>
              <a:gd name="connsiteX5" fmla="*/ 1027709 w 3960145"/>
              <a:gd name="connsiteY5" fmla="*/ 1022650 h 3566666"/>
              <a:gd name="connsiteX6" fmla="*/ 758731 w 3960145"/>
              <a:gd name="connsiteY6" fmla="*/ 703065 h 3566666"/>
              <a:gd name="connsiteX7" fmla="*/ 1156927 w 3960145"/>
              <a:gd name="connsiteY7" fmla="*/ 829269 h 3566666"/>
              <a:gd name="connsiteX8" fmla="*/ 955467 w 3960145"/>
              <a:gd name="connsiteY8" fmla="*/ 463342 h 3566666"/>
              <a:gd name="connsiteX9" fmla="*/ 1321394 w 3960145"/>
              <a:gd name="connsiteY9" fmla="*/ 664802 h 3566666"/>
              <a:gd name="connsiteX10" fmla="*/ 1195190 w 3960145"/>
              <a:gd name="connsiteY10" fmla="*/ 266606 h 3566666"/>
              <a:gd name="connsiteX11" fmla="*/ 1514775 w 3960145"/>
              <a:gd name="connsiteY11" fmla="*/ 535584 h 3566666"/>
              <a:gd name="connsiteX12" fmla="*/ 1468693 w 3960145"/>
              <a:gd name="connsiteY12" fmla="*/ 120418 h 3566666"/>
              <a:gd name="connsiteX13" fmla="*/ 1729667 w 3960145"/>
              <a:gd name="connsiteY13" fmla="*/ 446576 h 3566666"/>
              <a:gd name="connsiteX14" fmla="*/ 1765450 w 3960145"/>
              <a:gd name="connsiteY14" fmla="*/ 30389 h 3566666"/>
              <a:gd name="connsiteX15" fmla="*/ 1957776 w 3960145"/>
              <a:gd name="connsiteY15" fmla="*/ 401206 h 3566666"/>
              <a:gd name="connsiteX16" fmla="*/ 2074073 w 3960145"/>
              <a:gd name="connsiteY16" fmla="*/ 0 h 3566666"/>
              <a:gd name="connsiteX17" fmla="*/ 2190369 w 3960145"/>
              <a:gd name="connsiteY17" fmla="*/ 401206 h 3566666"/>
              <a:gd name="connsiteX18" fmla="*/ 2382695 w 3960145"/>
              <a:gd name="connsiteY18" fmla="*/ 30389 h 3566666"/>
              <a:gd name="connsiteX19" fmla="*/ 2418478 w 3960145"/>
              <a:gd name="connsiteY19" fmla="*/ 446576 h 3566666"/>
              <a:gd name="connsiteX20" fmla="*/ 2679452 w 3960145"/>
              <a:gd name="connsiteY20" fmla="*/ 120418 h 3566666"/>
              <a:gd name="connsiteX21" fmla="*/ 2633370 w 3960145"/>
              <a:gd name="connsiteY21" fmla="*/ 535584 h 3566666"/>
              <a:gd name="connsiteX22" fmla="*/ 2952955 w 3960145"/>
              <a:gd name="connsiteY22" fmla="*/ 266606 h 3566666"/>
              <a:gd name="connsiteX23" fmla="*/ 2826751 w 3960145"/>
              <a:gd name="connsiteY23" fmla="*/ 664802 h 3566666"/>
              <a:gd name="connsiteX24" fmla="*/ 3192678 w 3960145"/>
              <a:gd name="connsiteY24" fmla="*/ 463342 h 3566666"/>
              <a:gd name="connsiteX25" fmla="*/ 2991218 w 3960145"/>
              <a:gd name="connsiteY25" fmla="*/ 829269 h 3566666"/>
              <a:gd name="connsiteX26" fmla="*/ 3389414 w 3960145"/>
              <a:gd name="connsiteY26" fmla="*/ 703065 h 3566666"/>
              <a:gd name="connsiteX27" fmla="*/ 3120436 w 3960145"/>
              <a:gd name="connsiteY27" fmla="*/ 1022650 h 3566666"/>
              <a:gd name="connsiteX28" fmla="*/ 3905717 w 3960145"/>
              <a:gd name="connsiteY28" fmla="*/ 835053 h 3566666"/>
              <a:gd name="connsiteX29" fmla="*/ 3209444 w 3960145"/>
              <a:gd name="connsiteY29" fmla="*/ 1237542 h 3566666"/>
              <a:gd name="connsiteX30" fmla="*/ 3625631 w 3960145"/>
              <a:gd name="connsiteY30" fmla="*/ 1273325 h 3566666"/>
              <a:gd name="connsiteX31" fmla="*/ 3254814 w 3960145"/>
              <a:gd name="connsiteY31" fmla="*/ 1465651 h 3566666"/>
              <a:gd name="connsiteX32" fmla="*/ 3656020 w 3960145"/>
              <a:gd name="connsiteY32" fmla="*/ 1581948 h 3566666"/>
              <a:gd name="connsiteX33" fmla="*/ 3254814 w 3960145"/>
              <a:gd name="connsiteY33" fmla="*/ 1698244 h 3566666"/>
              <a:gd name="connsiteX34" fmla="*/ 3625631 w 3960145"/>
              <a:gd name="connsiteY34" fmla="*/ 1890570 h 3566666"/>
              <a:gd name="connsiteX35" fmla="*/ 3209444 w 3960145"/>
              <a:gd name="connsiteY35" fmla="*/ 1926353 h 3566666"/>
              <a:gd name="connsiteX36" fmla="*/ 3960145 w 3960145"/>
              <a:gd name="connsiteY36" fmla="*/ 2328841 h 3566666"/>
              <a:gd name="connsiteX37" fmla="*/ 3120436 w 3960145"/>
              <a:gd name="connsiteY37" fmla="*/ 2141245 h 3566666"/>
              <a:gd name="connsiteX38" fmla="*/ 3389414 w 3960145"/>
              <a:gd name="connsiteY38" fmla="*/ 2460830 h 3566666"/>
              <a:gd name="connsiteX39" fmla="*/ 2991218 w 3960145"/>
              <a:gd name="connsiteY39" fmla="*/ 2334626 h 3566666"/>
              <a:gd name="connsiteX40" fmla="*/ 3192678 w 3960145"/>
              <a:gd name="connsiteY40" fmla="*/ 2700553 h 3566666"/>
              <a:gd name="connsiteX41" fmla="*/ 2826751 w 3960145"/>
              <a:gd name="connsiteY41" fmla="*/ 2499093 h 3566666"/>
              <a:gd name="connsiteX42" fmla="*/ 2952955 w 3960145"/>
              <a:gd name="connsiteY42" fmla="*/ 2897289 h 3566666"/>
              <a:gd name="connsiteX43" fmla="*/ 2633370 w 3960145"/>
              <a:gd name="connsiteY43" fmla="*/ 2628311 h 3566666"/>
              <a:gd name="connsiteX44" fmla="*/ 2679452 w 3960145"/>
              <a:gd name="connsiteY44" fmla="*/ 3043477 h 3566666"/>
              <a:gd name="connsiteX45" fmla="*/ 2418478 w 3960145"/>
              <a:gd name="connsiteY45" fmla="*/ 2717319 h 3566666"/>
              <a:gd name="connsiteX46" fmla="*/ 2382695 w 3960145"/>
              <a:gd name="connsiteY46" fmla="*/ 3133506 h 3566666"/>
              <a:gd name="connsiteX47" fmla="*/ 2190369 w 3960145"/>
              <a:gd name="connsiteY47" fmla="*/ 2762689 h 3566666"/>
              <a:gd name="connsiteX48" fmla="*/ 2095845 w 3960145"/>
              <a:gd name="connsiteY48" fmla="*/ 3566666 h 3566666"/>
              <a:gd name="connsiteX49" fmla="*/ 1957776 w 3960145"/>
              <a:gd name="connsiteY49" fmla="*/ 2762689 h 3566666"/>
              <a:gd name="connsiteX50" fmla="*/ 1765450 w 3960145"/>
              <a:gd name="connsiteY50" fmla="*/ 3133506 h 3566666"/>
              <a:gd name="connsiteX51" fmla="*/ 1729667 w 3960145"/>
              <a:gd name="connsiteY51" fmla="*/ 2717319 h 3566666"/>
              <a:gd name="connsiteX52" fmla="*/ 1468693 w 3960145"/>
              <a:gd name="connsiteY52" fmla="*/ 3043477 h 3566666"/>
              <a:gd name="connsiteX53" fmla="*/ 1514775 w 3960145"/>
              <a:gd name="connsiteY53" fmla="*/ 2628311 h 3566666"/>
              <a:gd name="connsiteX54" fmla="*/ 955704 w 3960145"/>
              <a:gd name="connsiteY54" fmla="*/ 3191204 h 3566666"/>
              <a:gd name="connsiteX55" fmla="*/ 1321394 w 3960145"/>
              <a:gd name="connsiteY55" fmla="*/ 2499093 h 3566666"/>
              <a:gd name="connsiteX56" fmla="*/ 955467 w 3960145"/>
              <a:gd name="connsiteY56" fmla="*/ 2700553 h 3566666"/>
              <a:gd name="connsiteX57" fmla="*/ 1156927 w 3960145"/>
              <a:gd name="connsiteY57" fmla="*/ 2334626 h 3566666"/>
              <a:gd name="connsiteX58" fmla="*/ 758731 w 3960145"/>
              <a:gd name="connsiteY58" fmla="*/ 2460830 h 3566666"/>
              <a:gd name="connsiteX59" fmla="*/ 1027709 w 3960145"/>
              <a:gd name="connsiteY59" fmla="*/ 2141245 h 3566666"/>
              <a:gd name="connsiteX60" fmla="*/ 612543 w 3960145"/>
              <a:gd name="connsiteY60" fmla="*/ 2187327 h 3566666"/>
              <a:gd name="connsiteX61" fmla="*/ 938701 w 3960145"/>
              <a:gd name="connsiteY61" fmla="*/ 1926353 h 3566666"/>
              <a:gd name="connsiteX62" fmla="*/ 0 w 3960145"/>
              <a:gd name="connsiteY62" fmla="*/ 1988541 h 3566666"/>
              <a:gd name="connsiteX63" fmla="*/ 893331 w 3960145"/>
              <a:gd name="connsiteY63" fmla="*/ 1698244 h 3566666"/>
              <a:gd name="connsiteX64" fmla="*/ 492125 w 3960145"/>
              <a:gd name="connsiteY64" fmla="*/ 1581948 h 3566666"/>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955467 w 3960145"/>
              <a:gd name="connsiteY8" fmla="*/ 506210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192678 w 3960145"/>
              <a:gd name="connsiteY24" fmla="*/ 506210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758731 w 3960145"/>
              <a:gd name="connsiteY58" fmla="*/ 2503698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955467 w 3960145"/>
              <a:gd name="connsiteY8" fmla="*/ 506210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758731 w 3960145"/>
              <a:gd name="connsiteY58" fmla="*/ 2503698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672438 w 3960145"/>
              <a:gd name="connsiteY8" fmla="*/ 266724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758731 w 3960145"/>
              <a:gd name="connsiteY58" fmla="*/ 2503698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672438 w 3960145"/>
              <a:gd name="connsiteY8" fmla="*/ 266724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2952955 w 3960145"/>
              <a:gd name="connsiteY42" fmla="*/ 29401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497474 w 3960145"/>
              <a:gd name="connsiteY58" fmla="*/ 2688755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 name="connsiteX0" fmla="*/ 492125 w 3960145"/>
              <a:gd name="connsiteY0" fmla="*/ 1624816 h 3609534"/>
              <a:gd name="connsiteX1" fmla="*/ 893331 w 3960145"/>
              <a:gd name="connsiteY1" fmla="*/ 1508519 h 3609534"/>
              <a:gd name="connsiteX2" fmla="*/ 522514 w 3960145"/>
              <a:gd name="connsiteY2" fmla="*/ 1316193 h 3609534"/>
              <a:gd name="connsiteX3" fmla="*/ 938701 w 3960145"/>
              <a:gd name="connsiteY3" fmla="*/ 1280410 h 3609534"/>
              <a:gd name="connsiteX4" fmla="*/ 198886 w 3960145"/>
              <a:gd name="connsiteY4" fmla="*/ 932351 h 3609534"/>
              <a:gd name="connsiteX5" fmla="*/ 1027709 w 3960145"/>
              <a:gd name="connsiteY5" fmla="*/ 1065518 h 3609534"/>
              <a:gd name="connsiteX6" fmla="*/ 758731 w 3960145"/>
              <a:gd name="connsiteY6" fmla="*/ 745933 h 3609534"/>
              <a:gd name="connsiteX7" fmla="*/ 1156927 w 3960145"/>
              <a:gd name="connsiteY7" fmla="*/ 872137 h 3609534"/>
              <a:gd name="connsiteX8" fmla="*/ 672438 w 3960145"/>
              <a:gd name="connsiteY8" fmla="*/ 266724 h 3609534"/>
              <a:gd name="connsiteX9" fmla="*/ 1321394 w 3960145"/>
              <a:gd name="connsiteY9" fmla="*/ 707670 h 3609534"/>
              <a:gd name="connsiteX10" fmla="*/ 1195190 w 3960145"/>
              <a:gd name="connsiteY10" fmla="*/ 309474 h 3609534"/>
              <a:gd name="connsiteX11" fmla="*/ 1514775 w 3960145"/>
              <a:gd name="connsiteY11" fmla="*/ 578452 h 3609534"/>
              <a:gd name="connsiteX12" fmla="*/ 1468693 w 3960145"/>
              <a:gd name="connsiteY12" fmla="*/ 163286 h 3609534"/>
              <a:gd name="connsiteX13" fmla="*/ 1729667 w 3960145"/>
              <a:gd name="connsiteY13" fmla="*/ 489444 h 3609534"/>
              <a:gd name="connsiteX14" fmla="*/ 1765450 w 3960145"/>
              <a:gd name="connsiteY14" fmla="*/ 73257 h 3609534"/>
              <a:gd name="connsiteX15" fmla="*/ 1957776 w 3960145"/>
              <a:gd name="connsiteY15" fmla="*/ 444074 h 3609534"/>
              <a:gd name="connsiteX16" fmla="*/ 2074073 w 3960145"/>
              <a:gd name="connsiteY16" fmla="*/ 42868 h 3609534"/>
              <a:gd name="connsiteX17" fmla="*/ 2190369 w 3960145"/>
              <a:gd name="connsiteY17" fmla="*/ 444074 h 3609534"/>
              <a:gd name="connsiteX18" fmla="*/ 2382695 w 3960145"/>
              <a:gd name="connsiteY18" fmla="*/ 73257 h 3609534"/>
              <a:gd name="connsiteX19" fmla="*/ 2418478 w 3960145"/>
              <a:gd name="connsiteY19" fmla="*/ 489444 h 3609534"/>
              <a:gd name="connsiteX20" fmla="*/ 2788309 w 3960145"/>
              <a:gd name="connsiteY20" fmla="*/ 0 h 3609534"/>
              <a:gd name="connsiteX21" fmla="*/ 2633370 w 3960145"/>
              <a:gd name="connsiteY21" fmla="*/ 578452 h 3609534"/>
              <a:gd name="connsiteX22" fmla="*/ 2952955 w 3960145"/>
              <a:gd name="connsiteY22" fmla="*/ 309474 h 3609534"/>
              <a:gd name="connsiteX23" fmla="*/ 2826751 w 3960145"/>
              <a:gd name="connsiteY23" fmla="*/ 707670 h 3609534"/>
              <a:gd name="connsiteX24" fmla="*/ 3562792 w 3960145"/>
              <a:gd name="connsiteY24" fmla="*/ 244953 h 3609534"/>
              <a:gd name="connsiteX25" fmla="*/ 2991218 w 3960145"/>
              <a:gd name="connsiteY25" fmla="*/ 872137 h 3609534"/>
              <a:gd name="connsiteX26" fmla="*/ 3389414 w 3960145"/>
              <a:gd name="connsiteY26" fmla="*/ 745933 h 3609534"/>
              <a:gd name="connsiteX27" fmla="*/ 3120436 w 3960145"/>
              <a:gd name="connsiteY27" fmla="*/ 1065518 h 3609534"/>
              <a:gd name="connsiteX28" fmla="*/ 3905717 w 3960145"/>
              <a:gd name="connsiteY28" fmla="*/ 877921 h 3609534"/>
              <a:gd name="connsiteX29" fmla="*/ 3209444 w 3960145"/>
              <a:gd name="connsiteY29" fmla="*/ 1280410 h 3609534"/>
              <a:gd name="connsiteX30" fmla="*/ 3625631 w 3960145"/>
              <a:gd name="connsiteY30" fmla="*/ 1316193 h 3609534"/>
              <a:gd name="connsiteX31" fmla="*/ 3254814 w 3960145"/>
              <a:gd name="connsiteY31" fmla="*/ 1508519 h 3609534"/>
              <a:gd name="connsiteX32" fmla="*/ 3656020 w 3960145"/>
              <a:gd name="connsiteY32" fmla="*/ 1624816 h 3609534"/>
              <a:gd name="connsiteX33" fmla="*/ 3254814 w 3960145"/>
              <a:gd name="connsiteY33" fmla="*/ 1741112 h 3609534"/>
              <a:gd name="connsiteX34" fmla="*/ 3625631 w 3960145"/>
              <a:gd name="connsiteY34" fmla="*/ 1933438 h 3609534"/>
              <a:gd name="connsiteX35" fmla="*/ 3209444 w 3960145"/>
              <a:gd name="connsiteY35" fmla="*/ 1969221 h 3609534"/>
              <a:gd name="connsiteX36" fmla="*/ 3960145 w 3960145"/>
              <a:gd name="connsiteY36" fmla="*/ 2371709 h 3609534"/>
              <a:gd name="connsiteX37" fmla="*/ 3120436 w 3960145"/>
              <a:gd name="connsiteY37" fmla="*/ 2184113 h 3609534"/>
              <a:gd name="connsiteX38" fmla="*/ 3389414 w 3960145"/>
              <a:gd name="connsiteY38" fmla="*/ 2503698 h 3609534"/>
              <a:gd name="connsiteX39" fmla="*/ 2991218 w 3960145"/>
              <a:gd name="connsiteY39" fmla="*/ 2377494 h 3609534"/>
              <a:gd name="connsiteX40" fmla="*/ 3192678 w 3960145"/>
              <a:gd name="connsiteY40" fmla="*/ 2743421 h 3609534"/>
              <a:gd name="connsiteX41" fmla="*/ 2826751 w 3960145"/>
              <a:gd name="connsiteY41" fmla="*/ 2541961 h 3609534"/>
              <a:gd name="connsiteX42" fmla="*/ 3475469 w 3960145"/>
              <a:gd name="connsiteY42" fmla="*/ 3549757 h 3609534"/>
              <a:gd name="connsiteX43" fmla="*/ 2633370 w 3960145"/>
              <a:gd name="connsiteY43" fmla="*/ 2671179 h 3609534"/>
              <a:gd name="connsiteX44" fmla="*/ 2679452 w 3960145"/>
              <a:gd name="connsiteY44" fmla="*/ 3086345 h 3609534"/>
              <a:gd name="connsiteX45" fmla="*/ 2418478 w 3960145"/>
              <a:gd name="connsiteY45" fmla="*/ 2760187 h 3609534"/>
              <a:gd name="connsiteX46" fmla="*/ 2382695 w 3960145"/>
              <a:gd name="connsiteY46" fmla="*/ 3176374 h 3609534"/>
              <a:gd name="connsiteX47" fmla="*/ 2190369 w 3960145"/>
              <a:gd name="connsiteY47" fmla="*/ 2805557 h 3609534"/>
              <a:gd name="connsiteX48" fmla="*/ 2095845 w 3960145"/>
              <a:gd name="connsiteY48" fmla="*/ 3609534 h 3609534"/>
              <a:gd name="connsiteX49" fmla="*/ 1957776 w 3960145"/>
              <a:gd name="connsiteY49" fmla="*/ 2805557 h 3609534"/>
              <a:gd name="connsiteX50" fmla="*/ 1765450 w 3960145"/>
              <a:gd name="connsiteY50" fmla="*/ 3176374 h 3609534"/>
              <a:gd name="connsiteX51" fmla="*/ 1729667 w 3960145"/>
              <a:gd name="connsiteY51" fmla="*/ 2760187 h 3609534"/>
              <a:gd name="connsiteX52" fmla="*/ 1468693 w 3960145"/>
              <a:gd name="connsiteY52" fmla="*/ 3086345 h 3609534"/>
              <a:gd name="connsiteX53" fmla="*/ 1514775 w 3960145"/>
              <a:gd name="connsiteY53" fmla="*/ 2671179 h 3609534"/>
              <a:gd name="connsiteX54" fmla="*/ 955704 w 3960145"/>
              <a:gd name="connsiteY54" fmla="*/ 3234072 h 3609534"/>
              <a:gd name="connsiteX55" fmla="*/ 1321394 w 3960145"/>
              <a:gd name="connsiteY55" fmla="*/ 2541961 h 3609534"/>
              <a:gd name="connsiteX56" fmla="*/ 955467 w 3960145"/>
              <a:gd name="connsiteY56" fmla="*/ 2743421 h 3609534"/>
              <a:gd name="connsiteX57" fmla="*/ 1156927 w 3960145"/>
              <a:gd name="connsiteY57" fmla="*/ 2377494 h 3609534"/>
              <a:gd name="connsiteX58" fmla="*/ 497474 w 3960145"/>
              <a:gd name="connsiteY58" fmla="*/ 2688755 h 3609534"/>
              <a:gd name="connsiteX59" fmla="*/ 1027709 w 3960145"/>
              <a:gd name="connsiteY59" fmla="*/ 2184113 h 3609534"/>
              <a:gd name="connsiteX60" fmla="*/ 612543 w 3960145"/>
              <a:gd name="connsiteY60" fmla="*/ 2230195 h 3609534"/>
              <a:gd name="connsiteX61" fmla="*/ 938701 w 3960145"/>
              <a:gd name="connsiteY61" fmla="*/ 1969221 h 3609534"/>
              <a:gd name="connsiteX62" fmla="*/ 0 w 3960145"/>
              <a:gd name="connsiteY62" fmla="*/ 2031409 h 3609534"/>
              <a:gd name="connsiteX63" fmla="*/ 893331 w 3960145"/>
              <a:gd name="connsiteY63" fmla="*/ 1741112 h 3609534"/>
              <a:gd name="connsiteX64" fmla="*/ 492125 w 3960145"/>
              <a:gd name="connsiteY64" fmla="*/ 1624816 h 36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960145" h="3609534">
                <a:moveTo>
                  <a:pt x="492125" y="1624816"/>
                </a:moveTo>
                <a:lnTo>
                  <a:pt x="893331" y="1508519"/>
                </a:lnTo>
                <a:lnTo>
                  <a:pt x="522514" y="1316193"/>
                </a:lnTo>
                <a:lnTo>
                  <a:pt x="938701" y="1280410"/>
                </a:lnTo>
                <a:lnTo>
                  <a:pt x="198886" y="932351"/>
                </a:lnTo>
                <a:lnTo>
                  <a:pt x="1027709" y="1065518"/>
                </a:lnTo>
                <a:lnTo>
                  <a:pt x="758731" y="745933"/>
                </a:lnTo>
                <a:lnTo>
                  <a:pt x="1156927" y="872137"/>
                </a:lnTo>
                <a:lnTo>
                  <a:pt x="672438" y="266724"/>
                </a:lnTo>
                <a:lnTo>
                  <a:pt x="1321394" y="707670"/>
                </a:lnTo>
                <a:lnTo>
                  <a:pt x="1195190" y="309474"/>
                </a:lnTo>
                <a:lnTo>
                  <a:pt x="1514775" y="578452"/>
                </a:lnTo>
                <a:lnTo>
                  <a:pt x="1468693" y="163286"/>
                </a:lnTo>
                <a:lnTo>
                  <a:pt x="1729667" y="489444"/>
                </a:lnTo>
                <a:lnTo>
                  <a:pt x="1765450" y="73257"/>
                </a:lnTo>
                <a:lnTo>
                  <a:pt x="1957776" y="444074"/>
                </a:lnTo>
                <a:lnTo>
                  <a:pt x="2074073" y="42868"/>
                </a:lnTo>
                <a:lnTo>
                  <a:pt x="2190369" y="444074"/>
                </a:lnTo>
                <a:lnTo>
                  <a:pt x="2382695" y="73257"/>
                </a:lnTo>
                <a:lnTo>
                  <a:pt x="2418478" y="489444"/>
                </a:lnTo>
                <a:lnTo>
                  <a:pt x="2788309" y="0"/>
                </a:lnTo>
                <a:lnTo>
                  <a:pt x="2633370" y="578452"/>
                </a:lnTo>
                <a:lnTo>
                  <a:pt x="2952955" y="309474"/>
                </a:lnTo>
                <a:lnTo>
                  <a:pt x="2826751" y="707670"/>
                </a:lnTo>
                <a:lnTo>
                  <a:pt x="3562792" y="244953"/>
                </a:lnTo>
                <a:lnTo>
                  <a:pt x="2991218" y="872137"/>
                </a:lnTo>
                <a:lnTo>
                  <a:pt x="3389414" y="745933"/>
                </a:lnTo>
                <a:lnTo>
                  <a:pt x="3120436" y="1065518"/>
                </a:lnTo>
                <a:lnTo>
                  <a:pt x="3905717" y="877921"/>
                </a:lnTo>
                <a:lnTo>
                  <a:pt x="3209444" y="1280410"/>
                </a:lnTo>
                <a:lnTo>
                  <a:pt x="3625631" y="1316193"/>
                </a:lnTo>
                <a:lnTo>
                  <a:pt x="3254814" y="1508519"/>
                </a:lnTo>
                <a:lnTo>
                  <a:pt x="3656020" y="1624816"/>
                </a:lnTo>
                <a:lnTo>
                  <a:pt x="3254814" y="1741112"/>
                </a:lnTo>
                <a:lnTo>
                  <a:pt x="3625631" y="1933438"/>
                </a:lnTo>
                <a:lnTo>
                  <a:pt x="3209444" y="1969221"/>
                </a:lnTo>
                <a:lnTo>
                  <a:pt x="3960145" y="2371709"/>
                </a:lnTo>
                <a:lnTo>
                  <a:pt x="3120436" y="2184113"/>
                </a:lnTo>
                <a:lnTo>
                  <a:pt x="3389414" y="2503698"/>
                </a:lnTo>
                <a:lnTo>
                  <a:pt x="2991218" y="2377494"/>
                </a:lnTo>
                <a:lnTo>
                  <a:pt x="3192678" y="2743421"/>
                </a:lnTo>
                <a:lnTo>
                  <a:pt x="2826751" y="2541961"/>
                </a:lnTo>
                <a:lnTo>
                  <a:pt x="3475469" y="3549757"/>
                </a:lnTo>
                <a:lnTo>
                  <a:pt x="2633370" y="2671179"/>
                </a:lnTo>
                <a:lnTo>
                  <a:pt x="2679452" y="3086345"/>
                </a:lnTo>
                <a:lnTo>
                  <a:pt x="2418478" y="2760187"/>
                </a:lnTo>
                <a:lnTo>
                  <a:pt x="2382695" y="3176374"/>
                </a:lnTo>
                <a:lnTo>
                  <a:pt x="2190369" y="2805557"/>
                </a:lnTo>
                <a:lnTo>
                  <a:pt x="2095845" y="3609534"/>
                </a:lnTo>
                <a:lnTo>
                  <a:pt x="1957776" y="2805557"/>
                </a:lnTo>
                <a:lnTo>
                  <a:pt x="1765450" y="3176374"/>
                </a:lnTo>
                <a:lnTo>
                  <a:pt x="1729667" y="2760187"/>
                </a:lnTo>
                <a:lnTo>
                  <a:pt x="1468693" y="3086345"/>
                </a:lnTo>
                <a:lnTo>
                  <a:pt x="1514775" y="2671179"/>
                </a:lnTo>
                <a:lnTo>
                  <a:pt x="955704" y="3234072"/>
                </a:lnTo>
                <a:lnTo>
                  <a:pt x="1321394" y="2541961"/>
                </a:lnTo>
                <a:lnTo>
                  <a:pt x="955467" y="2743421"/>
                </a:lnTo>
                <a:lnTo>
                  <a:pt x="1156927" y="2377494"/>
                </a:lnTo>
                <a:lnTo>
                  <a:pt x="497474" y="2688755"/>
                </a:lnTo>
                <a:lnTo>
                  <a:pt x="1027709" y="2184113"/>
                </a:lnTo>
                <a:lnTo>
                  <a:pt x="612543" y="2230195"/>
                </a:lnTo>
                <a:lnTo>
                  <a:pt x="938701" y="1969221"/>
                </a:lnTo>
                <a:lnTo>
                  <a:pt x="0" y="2031409"/>
                </a:lnTo>
                <a:lnTo>
                  <a:pt x="893331" y="1741112"/>
                </a:lnTo>
                <a:lnTo>
                  <a:pt x="492125" y="1624816"/>
                </a:lnTo>
                <a:close/>
              </a:path>
            </a:pathLst>
          </a:cu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621559" rtl="0" eaLnBrk="1" latinLnBrk="0" hangingPunct="1">
              <a:defRPr sz="1225" kern="1200">
                <a:solidFill>
                  <a:schemeClr val="lt1"/>
                </a:solidFill>
                <a:latin typeface="+mn-lt"/>
                <a:ea typeface="+mn-ea"/>
                <a:cs typeface="+mn-cs"/>
              </a:defRPr>
            </a:lvl1pPr>
            <a:lvl2pPr marL="310778" algn="l" defTabSz="621559" rtl="0" eaLnBrk="1" latinLnBrk="0" hangingPunct="1">
              <a:defRPr sz="1225" kern="1200">
                <a:solidFill>
                  <a:schemeClr val="lt1"/>
                </a:solidFill>
                <a:latin typeface="+mn-lt"/>
                <a:ea typeface="+mn-ea"/>
                <a:cs typeface="+mn-cs"/>
              </a:defRPr>
            </a:lvl2pPr>
            <a:lvl3pPr marL="621559" algn="l" defTabSz="621559" rtl="0" eaLnBrk="1" latinLnBrk="0" hangingPunct="1">
              <a:defRPr sz="1225" kern="1200">
                <a:solidFill>
                  <a:schemeClr val="lt1"/>
                </a:solidFill>
                <a:latin typeface="+mn-lt"/>
                <a:ea typeface="+mn-ea"/>
                <a:cs typeface="+mn-cs"/>
              </a:defRPr>
            </a:lvl3pPr>
            <a:lvl4pPr marL="932339" algn="l" defTabSz="621559" rtl="0" eaLnBrk="1" latinLnBrk="0" hangingPunct="1">
              <a:defRPr sz="1225" kern="1200">
                <a:solidFill>
                  <a:schemeClr val="lt1"/>
                </a:solidFill>
                <a:latin typeface="+mn-lt"/>
                <a:ea typeface="+mn-ea"/>
                <a:cs typeface="+mn-cs"/>
              </a:defRPr>
            </a:lvl4pPr>
            <a:lvl5pPr marL="1243118" algn="l" defTabSz="621559" rtl="0" eaLnBrk="1" latinLnBrk="0" hangingPunct="1">
              <a:defRPr sz="1225" kern="1200">
                <a:solidFill>
                  <a:schemeClr val="lt1"/>
                </a:solidFill>
                <a:latin typeface="+mn-lt"/>
                <a:ea typeface="+mn-ea"/>
                <a:cs typeface="+mn-cs"/>
              </a:defRPr>
            </a:lvl5pPr>
            <a:lvl6pPr marL="1553898" algn="l" defTabSz="621559" rtl="0" eaLnBrk="1" latinLnBrk="0" hangingPunct="1">
              <a:defRPr sz="1225" kern="1200">
                <a:solidFill>
                  <a:schemeClr val="lt1"/>
                </a:solidFill>
                <a:latin typeface="+mn-lt"/>
                <a:ea typeface="+mn-ea"/>
                <a:cs typeface="+mn-cs"/>
              </a:defRPr>
            </a:lvl6pPr>
            <a:lvl7pPr marL="1864679" algn="l" defTabSz="621559" rtl="0" eaLnBrk="1" latinLnBrk="0" hangingPunct="1">
              <a:defRPr sz="1225" kern="1200">
                <a:solidFill>
                  <a:schemeClr val="lt1"/>
                </a:solidFill>
                <a:latin typeface="+mn-lt"/>
                <a:ea typeface="+mn-ea"/>
                <a:cs typeface="+mn-cs"/>
              </a:defRPr>
            </a:lvl7pPr>
            <a:lvl8pPr marL="2175457" algn="l" defTabSz="621559" rtl="0" eaLnBrk="1" latinLnBrk="0" hangingPunct="1">
              <a:defRPr sz="1225" kern="1200">
                <a:solidFill>
                  <a:schemeClr val="lt1"/>
                </a:solidFill>
                <a:latin typeface="+mn-lt"/>
                <a:ea typeface="+mn-ea"/>
                <a:cs typeface="+mn-cs"/>
              </a:defRPr>
            </a:lvl8pPr>
            <a:lvl9pPr marL="2486237" algn="l" defTabSz="621559" rtl="0" eaLnBrk="1" latinLnBrk="0" hangingPunct="1">
              <a:defRPr sz="1225" kern="1200">
                <a:solidFill>
                  <a:schemeClr val="lt1"/>
                </a:solidFill>
                <a:latin typeface="+mn-lt"/>
                <a:ea typeface="+mn-ea"/>
                <a:cs typeface="+mn-cs"/>
              </a:defRPr>
            </a:lvl9pPr>
          </a:lstStyle>
          <a:p>
            <a:pPr algn="ctr">
              <a:defRPr/>
            </a:pPr>
            <a:endParaRPr lang="en-GB" sz="1131"/>
          </a:p>
        </p:txBody>
      </p:sp>
      <p:pic>
        <p:nvPicPr>
          <p:cNvPr id="706" name="Picture 705">
            <a:extLst>
              <a:ext uri="{FF2B5EF4-FFF2-40B4-BE49-F238E27FC236}">
                <a16:creationId xmlns:a16="http://schemas.microsoft.com/office/drawing/2014/main" id="{ED5CE103-7E10-477D-8110-F8B5D490D134}"/>
              </a:ext>
            </a:extLst>
          </p:cNvPr>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5158154" y="1047751"/>
            <a:ext cx="3146181" cy="313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0" fill="hold"/>
                                        <p:tgtEl>
                                          <p:spTgt spid="5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0" fill="hold"/>
                                        <p:tgtEl>
                                          <p:spTgt spid="58"/>
                                        </p:tgtEl>
                                        <p:attrNameLst>
                                          <p:attrName>r</p:attrName>
                                        </p:attrNameLst>
                                      </p:cBhvr>
                                    </p:animRot>
                                  </p:childTnLst>
                                </p:cTn>
                              </p:par>
                              <p:par>
                                <p:cTn id="9" presetID="35" presetClass="path" presetSubtype="0" repeatCount="indefinite" accel="50000" decel="50000" autoRev="1" fill="hold" nodeType="withEffect">
                                  <p:stCondLst>
                                    <p:cond delay="0"/>
                                  </p:stCondLst>
                                  <p:childTnLst>
                                    <p:animMotion origin="layout" path="M 0.03286 1.11111E-6 L 9.87338E-7 1.11111E-6 " pathEditMode="relative" rAng="0" ptsTypes="AA">
                                      <p:cBhvr>
                                        <p:cTn id="10" dur="2000" fill="hold"/>
                                        <p:tgtEl>
                                          <p:spTgt spid="86"/>
                                        </p:tgtEl>
                                        <p:attrNameLst>
                                          <p:attrName>ppt_x</p:attrName>
                                          <p:attrName>ppt_y</p:attrName>
                                        </p:attrNameLst>
                                      </p:cBhvr>
                                      <p:rCtr x="-1651" y="0"/>
                                    </p:animMotion>
                                  </p:childTnLst>
                                </p:cTn>
                              </p:par>
                              <p:par>
                                <p:cTn id="11" presetID="42" presetClass="path" presetSubtype="0" repeatCount="indefinite" autoRev="1" fill="hold" nodeType="withEffect">
                                  <p:stCondLst>
                                    <p:cond delay="0"/>
                                  </p:stCondLst>
                                  <p:childTnLst>
                                    <p:animMotion origin="layout" path="M 5.12821E-7 1.85185E-6 L 5.12821E-7 -0.01921 " pathEditMode="relative" rAng="0" ptsTypes="AA">
                                      <p:cBhvr>
                                        <p:cTn id="12" dur="1750" fill="hold"/>
                                        <p:tgtEl>
                                          <p:spTgt spid="210"/>
                                        </p:tgtEl>
                                        <p:attrNameLst>
                                          <p:attrName>ppt_x</p:attrName>
                                          <p:attrName>ppt_y</p:attrName>
                                        </p:attrNameLst>
                                      </p:cBhvr>
                                      <p:rCtr x="0" y="-972"/>
                                    </p:animMotion>
                                  </p:childTnLst>
                                </p:cTn>
                              </p:par>
                              <p:par>
                                <p:cTn id="13" presetID="42" presetClass="path" presetSubtype="0" repeatCount="indefinite" autoRev="1" fill="hold" nodeType="withEffect">
                                  <p:stCondLst>
                                    <p:cond delay="250"/>
                                  </p:stCondLst>
                                  <p:childTnLst>
                                    <p:animMotion origin="layout" path="M 5.12821E-7 1.85185E-6 L 5.12821E-7 -0.01921 " pathEditMode="relative" rAng="0" ptsTypes="AA">
                                      <p:cBhvr>
                                        <p:cTn id="14" dur="1500" fill="hold"/>
                                        <p:tgtEl>
                                          <p:spTgt spid="212"/>
                                        </p:tgtEl>
                                        <p:attrNameLst>
                                          <p:attrName>ppt_x</p:attrName>
                                          <p:attrName>ppt_y</p:attrName>
                                        </p:attrNameLst>
                                      </p:cBhvr>
                                      <p:rCtr x="0" y="-972"/>
                                    </p:animMotion>
                                  </p:childTnLst>
                                </p:cTn>
                              </p:par>
                              <p:par>
                                <p:cTn id="15" presetID="42" presetClass="path" presetSubtype="0" repeatCount="indefinite" autoRev="1" fill="hold" nodeType="withEffect">
                                  <p:stCondLst>
                                    <p:cond delay="250"/>
                                  </p:stCondLst>
                                  <p:childTnLst>
                                    <p:animMotion origin="layout" path="M 5.12821E-7 1.85185E-6 L 5.12821E-7 -0.01921 " pathEditMode="relative" rAng="0" ptsTypes="AA">
                                      <p:cBhvr>
                                        <p:cTn id="16" dur="1500" fill="hold"/>
                                        <p:tgtEl>
                                          <p:spTgt spid="214"/>
                                        </p:tgtEl>
                                        <p:attrNameLst>
                                          <p:attrName>ppt_x</p:attrName>
                                          <p:attrName>ppt_y</p:attrName>
                                        </p:attrNameLst>
                                      </p:cBhvr>
                                      <p:rCtr x="0" y="-972"/>
                                    </p:animMotion>
                                  </p:childTnLst>
                                </p:cTn>
                              </p:par>
                              <p:par>
                                <p:cTn id="17" presetID="42" presetClass="path" presetSubtype="0" repeatCount="indefinite" autoRev="1" fill="hold" nodeType="withEffect">
                                  <p:stCondLst>
                                    <p:cond delay="500"/>
                                  </p:stCondLst>
                                  <p:childTnLst>
                                    <p:animMotion origin="layout" path="M 2.82051E-6 1.48148E-6 L 2.82051E-6 0.01759 " pathEditMode="relative" rAng="0" ptsTypes="AA">
                                      <p:cBhvr>
                                        <p:cTn id="18" dur="2000" fill="hold"/>
                                        <p:tgtEl>
                                          <p:spTgt spid="211"/>
                                        </p:tgtEl>
                                        <p:attrNameLst>
                                          <p:attrName>ppt_x</p:attrName>
                                          <p:attrName>ppt_y</p:attrName>
                                        </p:attrNameLst>
                                      </p:cBhvr>
                                      <p:rCtr x="0" y="880"/>
                                    </p:animMotion>
                                  </p:childTnLst>
                                </p:cTn>
                              </p:par>
                              <p:par>
                                <p:cTn id="19" presetID="42" presetClass="path" presetSubtype="0" repeatCount="indefinite" autoRev="1" fill="hold" nodeType="withEffect">
                                  <p:stCondLst>
                                    <p:cond delay="0"/>
                                  </p:stCondLst>
                                  <p:childTnLst>
                                    <p:animMotion origin="layout" path="M 2.82051E-6 1.48148E-6 L 2.82051E-6 0.01759 " pathEditMode="relative" rAng="0" ptsTypes="AA">
                                      <p:cBhvr>
                                        <p:cTn id="20" dur="1500" fill="hold"/>
                                        <p:tgtEl>
                                          <p:spTgt spid="213"/>
                                        </p:tgtEl>
                                        <p:attrNameLst>
                                          <p:attrName>ppt_x</p:attrName>
                                          <p:attrName>ppt_y</p:attrName>
                                        </p:attrNameLst>
                                      </p:cBhvr>
                                      <p:rCtr x="0" y="880"/>
                                    </p:animMotion>
                                  </p:childTnLst>
                                </p:cTn>
                              </p:par>
                              <p:par>
                                <p:cTn id="21" presetID="27" presetClass="emph" presetSubtype="0" repeatCount="indefinite" fill="remove" grpId="0" nodeType="withEffect">
                                  <p:stCondLst>
                                    <p:cond delay="0"/>
                                  </p:stCondLst>
                                  <p:childTnLst>
                                    <p:animClr clrSpc="rgb" dir="cw">
                                      <p:cBhvr override="childStyle">
                                        <p:cTn id="22" dur="1250" autoRev="1" fill="remove"/>
                                        <p:tgtEl>
                                          <p:spTgt spid="177"/>
                                        </p:tgtEl>
                                        <p:attrNameLst>
                                          <p:attrName>style.color</p:attrName>
                                        </p:attrNameLst>
                                      </p:cBhvr>
                                      <p:to>
                                        <a:schemeClr val="bg1"/>
                                      </p:to>
                                    </p:animClr>
                                    <p:animClr clrSpc="rgb" dir="cw">
                                      <p:cBhvr>
                                        <p:cTn id="23" dur="1250" autoRev="1" fill="remove"/>
                                        <p:tgtEl>
                                          <p:spTgt spid="177"/>
                                        </p:tgtEl>
                                        <p:attrNameLst>
                                          <p:attrName>fillcolor</p:attrName>
                                        </p:attrNameLst>
                                      </p:cBhvr>
                                      <p:to>
                                        <a:schemeClr val="bg1"/>
                                      </p:to>
                                    </p:animClr>
                                    <p:set>
                                      <p:cBhvr>
                                        <p:cTn id="24" dur="1250" autoRev="1" fill="remove"/>
                                        <p:tgtEl>
                                          <p:spTgt spid="177"/>
                                        </p:tgtEl>
                                        <p:attrNameLst>
                                          <p:attrName>fill.type</p:attrName>
                                        </p:attrNameLst>
                                      </p:cBhvr>
                                      <p:to>
                                        <p:strVal val="solid"/>
                                      </p:to>
                                    </p:set>
                                    <p:set>
                                      <p:cBhvr>
                                        <p:cTn id="25" dur="1250" autoRev="1" fill="remove"/>
                                        <p:tgtEl>
                                          <p:spTgt spid="177"/>
                                        </p:tgtEl>
                                        <p:attrNameLst>
                                          <p:attrName>fill.on</p:attrName>
                                        </p:attrNameLst>
                                      </p:cBhvr>
                                      <p:to>
                                        <p:strVal val="true"/>
                                      </p:to>
                                    </p:set>
                                  </p:childTnLst>
                                </p:cTn>
                              </p:par>
                              <p:par>
                                <p:cTn id="26" presetID="27" presetClass="emph" presetSubtype="0" repeatCount="10000" fill="remove" grpId="0" nodeType="withEffect">
                                  <p:stCondLst>
                                    <p:cond delay="0"/>
                                  </p:stCondLst>
                                  <p:childTnLst>
                                    <p:animClr clrSpc="rgb" dir="cw">
                                      <p:cBhvr override="childStyle">
                                        <p:cTn id="27" dur="750" autoRev="1" fill="remove"/>
                                        <p:tgtEl>
                                          <p:spTgt spid="178"/>
                                        </p:tgtEl>
                                        <p:attrNameLst>
                                          <p:attrName>style.color</p:attrName>
                                        </p:attrNameLst>
                                      </p:cBhvr>
                                      <p:to>
                                        <a:schemeClr val="bg1"/>
                                      </p:to>
                                    </p:animClr>
                                    <p:animClr clrSpc="rgb" dir="cw">
                                      <p:cBhvr>
                                        <p:cTn id="28" dur="750" autoRev="1" fill="remove"/>
                                        <p:tgtEl>
                                          <p:spTgt spid="178"/>
                                        </p:tgtEl>
                                        <p:attrNameLst>
                                          <p:attrName>fillcolor</p:attrName>
                                        </p:attrNameLst>
                                      </p:cBhvr>
                                      <p:to>
                                        <a:schemeClr val="bg1"/>
                                      </p:to>
                                    </p:animClr>
                                    <p:set>
                                      <p:cBhvr>
                                        <p:cTn id="29" dur="750" autoRev="1" fill="remove"/>
                                        <p:tgtEl>
                                          <p:spTgt spid="178"/>
                                        </p:tgtEl>
                                        <p:attrNameLst>
                                          <p:attrName>fill.type</p:attrName>
                                        </p:attrNameLst>
                                      </p:cBhvr>
                                      <p:to>
                                        <p:strVal val="solid"/>
                                      </p:to>
                                    </p:set>
                                    <p:set>
                                      <p:cBhvr>
                                        <p:cTn id="30" dur="750" autoRev="1" fill="remove"/>
                                        <p:tgtEl>
                                          <p:spTgt spid="178"/>
                                        </p:tgtEl>
                                        <p:attrNameLst>
                                          <p:attrName>fill.on</p:attrName>
                                        </p:attrNameLst>
                                      </p:cBhvr>
                                      <p:to>
                                        <p:strVal val="true"/>
                                      </p:to>
                                    </p:set>
                                  </p:childTnLst>
                                </p:cTn>
                              </p:par>
                              <p:par>
                                <p:cTn id="31" presetID="8" presetClass="emph" presetSubtype="0" repeatCount="indefinite" autoRev="1" fill="hold" nodeType="withEffect">
                                  <p:stCondLst>
                                    <p:cond delay="0"/>
                                  </p:stCondLst>
                                  <p:childTnLst>
                                    <p:animRot by="5400000">
                                      <p:cBhvr>
                                        <p:cTn id="32" dur="1250" fill="hold"/>
                                        <p:tgtEl>
                                          <p:spTgt spid="168"/>
                                        </p:tgtEl>
                                        <p:attrNameLst>
                                          <p:attrName>r</p:attrName>
                                        </p:attrNameLst>
                                      </p:cBhvr>
                                    </p:animRot>
                                  </p:childTnLst>
                                </p:cTn>
                              </p:par>
                              <p:par>
                                <p:cTn id="33" presetID="8" presetClass="emph" presetSubtype="0" repeatCount="indefinite" fill="hold" nodeType="withEffect">
                                  <p:stCondLst>
                                    <p:cond delay="0"/>
                                  </p:stCondLst>
                                  <p:childTnLst>
                                    <p:animRot by="-21600000">
                                      <p:cBhvr>
                                        <p:cTn id="34" dur="10000" fill="hold"/>
                                        <p:tgtEl>
                                          <p:spTgt spid="272"/>
                                        </p:tgtEl>
                                        <p:attrNameLst>
                                          <p:attrName>r</p:attrName>
                                        </p:attrNameLst>
                                      </p:cBhvr>
                                    </p:animRot>
                                  </p:childTnLst>
                                </p:cTn>
                              </p:par>
                              <p:par>
                                <p:cTn id="35" presetID="22" presetClass="entr" presetSubtype="8" repeatCount="indefinite" fill="hold" nodeType="with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wipe(left)">
                                      <p:cBhvr>
                                        <p:cTn id="37" dur="8000"/>
                                        <p:tgtEl>
                                          <p:spTgt spid="159"/>
                                        </p:tgtEl>
                                      </p:cBhvr>
                                    </p:animEffect>
                                  </p:childTnLst>
                                </p:cTn>
                              </p:par>
                              <p:par>
                                <p:cTn id="38" presetID="8" presetClass="emph" presetSubtype="0" repeatCount="indefinite" autoRev="1" fill="hold" nodeType="withEffect">
                                  <p:stCondLst>
                                    <p:cond delay="500"/>
                                  </p:stCondLst>
                                  <p:childTnLst>
                                    <p:animRot by="5400000">
                                      <p:cBhvr>
                                        <p:cTn id="39" dur="1250" fill="hold"/>
                                        <p:tgtEl>
                                          <p:spTgt spid="268"/>
                                        </p:tgtEl>
                                        <p:attrNameLst>
                                          <p:attrName>r</p:attrName>
                                        </p:attrNameLst>
                                      </p:cBhvr>
                                    </p:animRot>
                                  </p:childTnLst>
                                </p:cTn>
                              </p:par>
                              <p:par>
                                <p:cTn id="40" presetID="27" presetClass="emph" presetSubtype="0" repeatCount="indefinite" fill="remove" grpId="0" nodeType="withEffect">
                                  <p:stCondLst>
                                    <p:cond delay="500"/>
                                  </p:stCondLst>
                                  <p:childTnLst>
                                    <p:animClr clrSpc="rgb" dir="cw">
                                      <p:cBhvr override="childStyle">
                                        <p:cTn id="41" dur="500" autoRev="1" fill="remove"/>
                                        <p:tgtEl>
                                          <p:spTgt spid="174"/>
                                        </p:tgtEl>
                                        <p:attrNameLst>
                                          <p:attrName>style.color</p:attrName>
                                        </p:attrNameLst>
                                      </p:cBhvr>
                                      <p:to>
                                        <a:schemeClr val="bg1"/>
                                      </p:to>
                                    </p:animClr>
                                    <p:animClr clrSpc="rgb" dir="cw">
                                      <p:cBhvr>
                                        <p:cTn id="42" dur="500" autoRev="1" fill="remove"/>
                                        <p:tgtEl>
                                          <p:spTgt spid="174"/>
                                        </p:tgtEl>
                                        <p:attrNameLst>
                                          <p:attrName>fillcolor</p:attrName>
                                        </p:attrNameLst>
                                      </p:cBhvr>
                                      <p:to>
                                        <a:schemeClr val="bg1"/>
                                      </p:to>
                                    </p:animClr>
                                    <p:set>
                                      <p:cBhvr>
                                        <p:cTn id="43" dur="500" autoRev="1" fill="remove"/>
                                        <p:tgtEl>
                                          <p:spTgt spid="174"/>
                                        </p:tgtEl>
                                        <p:attrNameLst>
                                          <p:attrName>fill.type</p:attrName>
                                        </p:attrNameLst>
                                      </p:cBhvr>
                                      <p:to>
                                        <p:strVal val="solid"/>
                                      </p:to>
                                    </p:set>
                                    <p:set>
                                      <p:cBhvr>
                                        <p:cTn id="44" dur="500" autoRev="1" fill="remove"/>
                                        <p:tgtEl>
                                          <p:spTgt spid="174"/>
                                        </p:tgtEl>
                                        <p:attrNameLst>
                                          <p:attrName>fill.on</p:attrName>
                                        </p:attrNameLst>
                                      </p:cBhvr>
                                      <p:to>
                                        <p:strVal val="true"/>
                                      </p:to>
                                    </p:set>
                                  </p:childTnLst>
                                </p:cTn>
                              </p:par>
                              <p:par>
                                <p:cTn id="45" presetID="27" presetClass="emph" presetSubtype="0" repeatCount="indefinite" fill="remove" grpId="0" nodeType="withEffect">
                                  <p:stCondLst>
                                    <p:cond delay="750"/>
                                  </p:stCondLst>
                                  <p:childTnLst>
                                    <p:animClr clrSpc="rgb" dir="cw">
                                      <p:cBhvr override="childStyle">
                                        <p:cTn id="46" dur="500" autoRev="1" fill="remove"/>
                                        <p:tgtEl>
                                          <p:spTgt spid="175"/>
                                        </p:tgtEl>
                                        <p:attrNameLst>
                                          <p:attrName>style.color</p:attrName>
                                        </p:attrNameLst>
                                      </p:cBhvr>
                                      <p:to>
                                        <a:schemeClr val="bg1"/>
                                      </p:to>
                                    </p:animClr>
                                    <p:animClr clrSpc="rgb" dir="cw">
                                      <p:cBhvr>
                                        <p:cTn id="47" dur="500" autoRev="1" fill="remove"/>
                                        <p:tgtEl>
                                          <p:spTgt spid="175"/>
                                        </p:tgtEl>
                                        <p:attrNameLst>
                                          <p:attrName>fillcolor</p:attrName>
                                        </p:attrNameLst>
                                      </p:cBhvr>
                                      <p:to>
                                        <a:schemeClr val="bg1"/>
                                      </p:to>
                                    </p:animClr>
                                    <p:set>
                                      <p:cBhvr>
                                        <p:cTn id="48" dur="500" autoRev="1" fill="remove"/>
                                        <p:tgtEl>
                                          <p:spTgt spid="175"/>
                                        </p:tgtEl>
                                        <p:attrNameLst>
                                          <p:attrName>fill.type</p:attrName>
                                        </p:attrNameLst>
                                      </p:cBhvr>
                                      <p:to>
                                        <p:strVal val="solid"/>
                                      </p:to>
                                    </p:set>
                                    <p:set>
                                      <p:cBhvr>
                                        <p:cTn id="49" dur="500" autoRev="1" fill="remove"/>
                                        <p:tgtEl>
                                          <p:spTgt spid="175"/>
                                        </p:tgtEl>
                                        <p:attrNameLst>
                                          <p:attrName>fill.on</p:attrName>
                                        </p:attrNameLst>
                                      </p:cBhvr>
                                      <p:to>
                                        <p:strVal val="true"/>
                                      </p:to>
                                    </p:set>
                                  </p:childTnLst>
                                </p:cTn>
                              </p:par>
                              <p:par>
                                <p:cTn id="50" presetID="27" presetClass="emph" presetSubtype="0" repeatCount="indefinite" fill="remove" grpId="0" nodeType="withEffect">
                                  <p:stCondLst>
                                    <p:cond delay="250"/>
                                  </p:stCondLst>
                                  <p:childTnLst>
                                    <p:animClr clrSpc="rgb" dir="cw">
                                      <p:cBhvr override="childStyle">
                                        <p:cTn id="51" dur="500" autoRev="1" fill="remove"/>
                                        <p:tgtEl>
                                          <p:spTgt spid="176"/>
                                        </p:tgtEl>
                                        <p:attrNameLst>
                                          <p:attrName>style.color</p:attrName>
                                        </p:attrNameLst>
                                      </p:cBhvr>
                                      <p:to>
                                        <a:schemeClr val="bg1"/>
                                      </p:to>
                                    </p:animClr>
                                    <p:animClr clrSpc="rgb" dir="cw">
                                      <p:cBhvr>
                                        <p:cTn id="52" dur="500" autoRev="1" fill="remove"/>
                                        <p:tgtEl>
                                          <p:spTgt spid="176"/>
                                        </p:tgtEl>
                                        <p:attrNameLst>
                                          <p:attrName>fillcolor</p:attrName>
                                        </p:attrNameLst>
                                      </p:cBhvr>
                                      <p:to>
                                        <a:schemeClr val="bg1"/>
                                      </p:to>
                                    </p:animClr>
                                    <p:set>
                                      <p:cBhvr>
                                        <p:cTn id="53" dur="500" autoRev="1" fill="remove"/>
                                        <p:tgtEl>
                                          <p:spTgt spid="176"/>
                                        </p:tgtEl>
                                        <p:attrNameLst>
                                          <p:attrName>fill.type</p:attrName>
                                        </p:attrNameLst>
                                      </p:cBhvr>
                                      <p:to>
                                        <p:strVal val="solid"/>
                                      </p:to>
                                    </p:set>
                                    <p:set>
                                      <p:cBhvr>
                                        <p:cTn id="54" dur="500" autoRev="1" fill="remove"/>
                                        <p:tgtEl>
                                          <p:spTgt spid="176"/>
                                        </p:tgtEl>
                                        <p:attrNameLst>
                                          <p:attrName>fill.on</p:attrName>
                                        </p:attrNameLst>
                                      </p:cBhvr>
                                      <p:to>
                                        <p:strVal val="true"/>
                                      </p:to>
                                    </p:set>
                                  </p:childTnLst>
                                </p:cTn>
                              </p:par>
                              <p:par>
                                <p:cTn id="55" presetID="27" presetClass="emph" presetSubtype="0" repeatCount="indefinite" fill="remove" grpId="0" nodeType="withEffect">
                                  <p:stCondLst>
                                    <p:cond delay="1250"/>
                                  </p:stCondLst>
                                  <p:childTnLst>
                                    <p:animClr clrSpc="rgb" dir="cw">
                                      <p:cBhvr override="childStyle">
                                        <p:cTn id="56" dur="500" autoRev="1" fill="remove"/>
                                        <p:tgtEl>
                                          <p:spTgt spid="179"/>
                                        </p:tgtEl>
                                        <p:attrNameLst>
                                          <p:attrName>style.color</p:attrName>
                                        </p:attrNameLst>
                                      </p:cBhvr>
                                      <p:to>
                                        <a:schemeClr val="bg1"/>
                                      </p:to>
                                    </p:animClr>
                                    <p:animClr clrSpc="rgb" dir="cw">
                                      <p:cBhvr>
                                        <p:cTn id="57" dur="500" autoRev="1" fill="remove"/>
                                        <p:tgtEl>
                                          <p:spTgt spid="179"/>
                                        </p:tgtEl>
                                        <p:attrNameLst>
                                          <p:attrName>fillcolor</p:attrName>
                                        </p:attrNameLst>
                                      </p:cBhvr>
                                      <p:to>
                                        <a:schemeClr val="bg1"/>
                                      </p:to>
                                    </p:animClr>
                                    <p:set>
                                      <p:cBhvr>
                                        <p:cTn id="58" dur="500" autoRev="1" fill="remove"/>
                                        <p:tgtEl>
                                          <p:spTgt spid="179"/>
                                        </p:tgtEl>
                                        <p:attrNameLst>
                                          <p:attrName>fill.type</p:attrName>
                                        </p:attrNameLst>
                                      </p:cBhvr>
                                      <p:to>
                                        <p:strVal val="solid"/>
                                      </p:to>
                                    </p:set>
                                    <p:set>
                                      <p:cBhvr>
                                        <p:cTn id="59" dur="500" autoRev="1" fill="remove"/>
                                        <p:tgtEl>
                                          <p:spTgt spid="179"/>
                                        </p:tgtEl>
                                        <p:attrNameLst>
                                          <p:attrName>fill.on</p:attrName>
                                        </p:attrNameLst>
                                      </p:cBhvr>
                                      <p:to>
                                        <p:strVal val="true"/>
                                      </p:to>
                                    </p:set>
                                  </p:childTnLst>
                                </p:cTn>
                              </p:par>
                              <p:par>
                                <p:cTn id="60" presetID="27" presetClass="emph" presetSubtype="0" repeatCount="indefinite" fill="remove" grpId="0" nodeType="withEffect">
                                  <p:stCondLst>
                                    <p:cond delay="1250"/>
                                  </p:stCondLst>
                                  <p:childTnLst>
                                    <p:animClr clrSpc="rgb" dir="cw">
                                      <p:cBhvr override="childStyle">
                                        <p:cTn id="61" dur="750" autoRev="1" fill="remove"/>
                                        <p:tgtEl>
                                          <p:spTgt spid="189"/>
                                        </p:tgtEl>
                                        <p:attrNameLst>
                                          <p:attrName>style.color</p:attrName>
                                        </p:attrNameLst>
                                      </p:cBhvr>
                                      <p:to>
                                        <a:schemeClr val="bg1"/>
                                      </p:to>
                                    </p:animClr>
                                    <p:animClr clrSpc="rgb" dir="cw">
                                      <p:cBhvr>
                                        <p:cTn id="62" dur="750" autoRev="1" fill="remove"/>
                                        <p:tgtEl>
                                          <p:spTgt spid="189"/>
                                        </p:tgtEl>
                                        <p:attrNameLst>
                                          <p:attrName>fillcolor</p:attrName>
                                        </p:attrNameLst>
                                      </p:cBhvr>
                                      <p:to>
                                        <a:schemeClr val="bg1"/>
                                      </p:to>
                                    </p:animClr>
                                    <p:set>
                                      <p:cBhvr>
                                        <p:cTn id="63" dur="750" autoRev="1" fill="remove"/>
                                        <p:tgtEl>
                                          <p:spTgt spid="189"/>
                                        </p:tgtEl>
                                        <p:attrNameLst>
                                          <p:attrName>fill.type</p:attrName>
                                        </p:attrNameLst>
                                      </p:cBhvr>
                                      <p:to>
                                        <p:strVal val="solid"/>
                                      </p:to>
                                    </p:set>
                                    <p:set>
                                      <p:cBhvr>
                                        <p:cTn id="64" dur="750" autoRev="1" fill="remove"/>
                                        <p:tgtEl>
                                          <p:spTgt spid="189"/>
                                        </p:tgtEl>
                                        <p:attrNameLst>
                                          <p:attrName>fill.on</p:attrName>
                                        </p:attrNameLst>
                                      </p:cBhvr>
                                      <p:to>
                                        <p:strVal val="true"/>
                                      </p:to>
                                    </p:set>
                                  </p:childTnLst>
                                </p:cTn>
                              </p:par>
                              <p:par>
                                <p:cTn id="65" presetID="27" presetClass="emph" presetSubtype="0" repeatCount="indefinite" fill="remove" grpId="0" nodeType="withEffect">
                                  <p:stCondLst>
                                    <p:cond delay="500"/>
                                  </p:stCondLst>
                                  <p:childTnLst>
                                    <p:animClr clrSpc="rgb" dir="cw">
                                      <p:cBhvr override="childStyle">
                                        <p:cTn id="66" dur="750" autoRev="1" fill="remove"/>
                                        <p:tgtEl>
                                          <p:spTgt spid="193"/>
                                        </p:tgtEl>
                                        <p:attrNameLst>
                                          <p:attrName>style.color</p:attrName>
                                        </p:attrNameLst>
                                      </p:cBhvr>
                                      <p:to>
                                        <a:schemeClr val="bg1"/>
                                      </p:to>
                                    </p:animClr>
                                    <p:animClr clrSpc="rgb" dir="cw">
                                      <p:cBhvr>
                                        <p:cTn id="67" dur="750" autoRev="1" fill="remove"/>
                                        <p:tgtEl>
                                          <p:spTgt spid="193"/>
                                        </p:tgtEl>
                                        <p:attrNameLst>
                                          <p:attrName>fillcolor</p:attrName>
                                        </p:attrNameLst>
                                      </p:cBhvr>
                                      <p:to>
                                        <a:schemeClr val="bg1"/>
                                      </p:to>
                                    </p:animClr>
                                    <p:set>
                                      <p:cBhvr>
                                        <p:cTn id="68" dur="750" autoRev="1" fill="remove"/>
                                        <p:tgtEl>
                                          <p:spTgt spid="193"/>
                                        </p:tgtEl>
                                        <p:attrNameLst>
                                          <p:attrName>fill.type</p:attrName>
                                        </p:attrNameLst>
                                      </p:cBhvr>
                                      <p:to>
                                        <p:strVal val="solid"/>
                                      </p:to>
                                    </p:set>
                                    <p:set>
                                      <p:cBhvr>
                                        <p:cTn id="69" dur="750" autoRev="1" fill="remove"/>
                                        <p:tgtEl>
                                          <p:spTgt spid="193"/>
                                        </p:tgtEl>
                                        <p:attrNameLst>
                                          <p:attrName>fill.on</p:attrName>
                                        </p:attrNameLst>
                                      </p:cBhvr>
                                      <p:to>
                                        <p:strVal val="true"/>
                                      </p:to>
                                    </p:set>
                                  </p:childTnLst>
                                </p:cTn>
                              </p:par>
                              <p:par>
                                <p:cTn id="70" presetID="27" presetClass="emph" presetSubtype="0" repeatCount="indefinite" fill="remove" grpId="0" nodeType="withEffect">
                                  <p:stCondLst>
                                    <p:cond delay="750"/>
                                  </p:stCondLst>
                                  <p:childTnLst>
                                    <p:animClr clrSpc="rgb" dir="cw">
                                      <p:cBhvr override="childStyle">
                                        <p:cTn id="71" dur="750" autoRev="1" fill="remove"/>
                                        <p:tgtEl>
                                          <p:spTgt spid="191"/>
                                        </p:tgtEl>
                                        <p:attrNameLst>
                                          <p:attrName>style.color</p:attrName>
                                        </p:attrNameLst>
                                      </p:cBhvr>
                                      <p:to>
                                        <a:schemeClr val="bg1"/>
                                      </p:to>
                                    </p:animClr>
                                    <p:animClr clrSpc="rgb" dir="cw">
                                      <p:cBhvr>
                                        <p:cTn id="72" dur="750" autoRev="1" fill="remove"/>
                                        <p:tgtEl>
                                          <p:spTgt spid="191"/>
                                        </p:tgtEl>
                                        <p:attrNameLst>
                                          <p:attrName>fillcolor</p:attrName>
                                        </p:attrNameLst>
                                      </p:cBhvr>
                                      <p:to>
                                        <a:schemeClr val="bg1"/>
                                      </p:to>
                                    </p:animClr>
                                    <p:set>
                                      <p:cBhvr>
                                        <p:cTn id="73" dur="750" autoRev="1" fill="remove"/>
                                        <p:tgtEl>
                                          <p:spTgt spid="191"/>
                                        </p:tgtEl>
                                        <p:attrNameLst>
                                          <p:attrName>fill.type</p:attrName>
                                        </p:attrNameLst>
                                      </p:cBhvr>
                                      <p:to>
                                        <p:strVal val="solid"/>
                                      </p:to>
                                    </p:set>
                                    <p:set>
                                      <p:cBhvr>
                                        <p:cTn id="74" dur="750" autoRev="1" fill="remove"/>
                                        <p:tgtEl>
                                          <p:spTgt spid="191"/>
                                        </p:tgtEl>
                                        <p:attrNameLst>
                                          <p:attrName>fill.on</p:attrName>
                                        </p:attrNameLst>
                                      </p:cBhvr>
                                      <p:to>
                                        <p:strVal val="true"/>
                                      </p:to>
                                    </p:set>
                                  </p:childTnLst>
                                </p:cTn>
                              </p:par>
                              <p:par>
                                <p:cTn id="75" presetID="27" presetClass="emph" presetSubtype="0" repeatCount="indefinite" fill="remove" grpId="0" nodeType="withEffect">
                                  <p:stCondLst>
                                    <p:cond delay="1250"/>
                                  </p:stCondLst>
                                  <p:childTnLst>
                                    <p:animClr clrSpc="rgb" dir="cw">
                                      <p:cBhvr override="childStyle">
                                        <p:cTn id="76" dur="750" autoRev="1" fill="remove"/>
                                        <p:tgtEl>
                                          <p:spTgt spid="187"/>
                                        </p:tgtEl>
                                        <p:attrNameLst>
                                          <p:attrName>style.color</p:attrName>
                                        </p:attrNameLst>
                                      </p:cBhvr>
                                      <p:to>
                                        <a:schemeClr val="bg1"/>
                                      </p:to>
                                    </p:animClr>
                                    <p:animClr clrSpc="rgb" dir="cw">
                                      <p:cBhvr>
                                        <p:cTn id="77" dur="750" autoRev="1" fill="remove"/>
                                        <p:tgtEl>
                                          <p:spTgt spid="187"/>
                                        </p:tgtEl>
                                        <p:attrNameLst>
                                          <p:attrName>fillcolor</p:attrName>
                                        </p:attrNameLst>
                                      </p:cBhvr>
                                      <p:to>
                                        <a:schemeClr val="bg1"/>
                                      </p:to>
                                    </p:animClr>
                                    <p:set>
                                      <p:cBhvr>
                                        <p:cTn id="78" dur="750" autoRev="1" fill="remove"/>
                                        <p:tgtEl>
                                          <p:spTgt spid="187"/>
                                        </p:tgtEl>
                                        <p:attrNameLst>
                                          <p:attrName>fill.type</p:attrName>
                                        </p:attrNameLst>
                                      </p:cBhvr>
                                      <p:to>
                                        <p:strVal val="solid"/>
                                      </p:to>
                                    </p:set>
                                    <p:set>
                                      <p:cBhvr>
                                        <p:cTn id="79" dur="750" autoRev="1" fill="remove"/>
                                        <p:tgtEl>
                                          <p:spTgt spid="187"/>
                                        </p:tgtEl>
                                        <p:attrNameLst>
                                          <p:attrName>fill.on</p:attrName>
                                        </p:attrNameLst>
                                      </p:cBhvr>
                                      <p:to>
                                        <p:strVal val="true"/>
                                      </p:to>
                                    </p:set>
                                  </p:childTnLst>
                                </p:cTn>
                              </p:par>
                              <p:par>
                                <p:cTn id="80" presetID="27" presetClass="emph" presetSubtype="0" repeatCount="indefinite" fill="remove" grpId="0" nodeType="withEffect">
                                  <p:stCondLst>
                                    <p:cond delay="1500"/>
                                  </p:stCondLst>
                                  <p:childTnLst>
                                    <p:animClr clrSpc="rgb" dir="cw">
                                      <p:cBhvr override="childStyle">
                                        <p:cTn id="81" dur="750" autoRev="1" fill="remove"/>
                                        <p:tgtEl>
                                          <p:spTgt spid="185"/>
                                        </p:tgtEl>
                                        <p:attrNameLst>
                                          <p:attrName>style.color</p:attrName>
                                        </p:attrNameLst>
                                      </p:cBhvr>
                                      <p:to>
                                        <a:schemeClr val="bg1"/>
                                      </p:to>
                                    </p:animClr>
                                    <p:animClr clrSpc="rgb" dir="cw">
                                      <p:cBhvr>
                                        <p:cTn id="82" dur="750" autoRev="1" fill="remove"/>
                                        <p:tgtEl>
                                          <p:spTgt spid="185"/>
                                        </p:tgtEl>
                                        <p:attrNameLst>
                                          <p:attrName>fillcolor</p:attrName>
                                        </p:attrNameLst>
                                      </p:cBhvr>
                                      <p:to>
                                        <a:schemeClr val="bg1"/>
                                      </p:to>
                                    </p:animClr>
                                    <p:set>
                                      <p:cBhvr>
                                        <p:cTn id="83" dur="750" autoRev="1" fill="remove"/>
                                        <p:tgtEl>
                                          <p:spTgt spid="185"/>
                                        </p:tgtEl>
                                        <p:attrNameLst>
                                          <p:attrName>fill.type</p:attrName>
                                        </p:attrNameLst>
                                      </p:cBhvr>
                                      <p:to>
                                        <p:strVal val="solid"/>
                                      </p:to>
                                    </p:set>
                                    <p:set>
                                      <p:cBhvr>
                                        <p:cTn id="84" dur="750" autoRev="1" fill="remove"/>
                                        <p:tgtEl>
                                          <p:spTgt spid="185"/>
                                        </p:tgtEl>
                                        <p:attrNameLst>
                                          <p:attrName>fill.on</p:attrName>
                                        </p:attrNameLst>
                                      </p:cBhvr>
                                      <p:to>
                                        <p:strVal val="true"/>
                                      </p:to>
                                    </p:set>
                                  </p:childTnLst>
                                </p:cTn>
                              </p:par>
                              <p:par>
                                <p:cTn id="85" presetID="8" presetClass="emph" presetSubtype="0" repeatCount="indefinite" fill="hold" nodeType="withEffect">
                                  <p:stCondLst>
                                    <p:cond delay="1500"/>
                                  </p:stCondLst>
                                  <p:childTnLst>
                                    <p:animRot by="21600000">
                                      <p:cBhvr>
                                        <p:cTn id="86" dur="20000" fill="hold"/>
                                        <p:tgtEl>
                                          <p:spTgt spid="63"/>
                                        </p:tgtEl>
                                        <p:attrNameLst>
                                          <p:attrName>r</p:attrName>
                                        </p:attrNameLst>
                                      </p:cBhvr>
                                    </p:animRot>
                                  </p:childTnLst>
                                </p:cTn>
                              </p:par>
                              <p:par>
                                <p:cTn id="87" presetID="8" presetClass="emph" presetSubtype="0" repeatCount="indefinite" fill="hold" nodeType="withEffect">
                                  <p:stCondLst>
                                    <p:cond delay="0"/>
                                  </p:stCondLst>
                                  <p:childTnLst>
                                    <p:animRot by="21600000">
                                      <p:cBhvr>
                                        <p:cTn id="88" dur="8000" fill="hold"/>
                                        <p:tgtEl>
                                          <p:spTgt spid="371"/>
                                        </p:tgtEl>
                                        <p:attrNameLst>
                                          <p:attrName>r</p:attrName>
                                        </p:attrNameLst>
                                      </p:cBhvr>
                                    </p:animRot>
                                  </p:childTnLst>
                                </p:cTn>
                              </p:par>
                              <p:par>
                                <p:cTn id="89" presetID="8" presetClass="emph" presetSubtype="0" repeatCount="indefinite" fill="hold" nodeType="withEffect">
                                  <p:stCondLst>
                                    <p:cond delay="0"/>
                                  </p:stCondLst>
                                  <p:childTnLst>
                                    <p:animRot by="-21600000">
                                      <p:cBhvr>
                                        <p:cTn id="90" dur="12500" fill="hold"/>
                                        <p:tgtEl>
                                          <p:spTgt spid="375"/>
                                        </p:tgtEl>
                                        <p:attrNameLst>
                                          <p:attrName>r</p:attrName>
                                        </p:attrNameLst>
                                      </p:cBhvr>
                                    </p:animRot>
                                  </p:childTnLst>
                                </p:cTn>
                              </p:par>
                              <p:par>
                                <p:cTn id="91" presetID="8" presetClass="emph" presetSubtype="0" repeatCount="indefinite" fill="hold" nodeType="withEffect">
                                  <p:stCondLst>
                                    <p:cond delay="0"/>
                                  </p:stCondLst>
                                  <p:childTnLst>
                                    <p:animRot by="-21600000">
                                      <p:cBhvr>
                                        <p:cTn id="92" dur="5000" fill="hold"/>
                                        <p:tgtEl>
                                          <p:spTgt spid="379"/>
                                        </p:tgtEl>
                                        <p:attrNameLst>
                                          <p:attrName>r</p:attrName>
                                        </p:attrNameLst>
                                      </p:cBhvr>
                                    </p:animRot>
                                  </p:childTnLst>
                                </p:cTn>
                              </p:par>
                              <p:par>
                                <p:cTn id="93" presetID="8" presetClass="emph" presetSubtype="0" repeatCount="indefinite" fill="hold" nodeType="withEffect">
                                  <p:stCondLst>
                                    <p:cond delay="0"/>
                                  </p:stCondLst>
                                  <p:childTnLst>
                                    <p:animRot by="21600000">
                                      <p:cBhvr>
                                        <p:cTn id="94" dur="8000" fill="hold"/>
                                        <p:tgtEl>
                                          <p:spTgt spid="383"/>
                                        </p:tgtEl>
                                        <p:attrNameLst>
                                          <p:attrName>r</p:attrName>
                                        </p:attrNameLst>
                                      </p:cBhvr>
                                    </p:animRot>
                                  </p:childTnLst>
                                </p:cTn>
                              </p:par>
                              <p:par>
                                <p:cTn id="95" presetID="8" presetClass="emph" presetSubtype="0" repeatCount="indefinite" fill="hold" nodeType="withEffect">
                                  <p:stCondLst>
                                    <p:cond delay="0"/>
                                  </p:stCondLst>
                                  <p:childTnLst>
                                    <p:animRot by="-21600000">
                                      <p:cBhvr>
                                        <p:cTn id="96" dur="12500" fill="hold"/>
                                        <p:tgtEl>
                                          <p:spTgt spid="387"/>
                                        </p:tgtEl>
                                        <p:attrNameLst>
                                          <p:attrName>r</p:attrName>
                                        </p:attrNameLst>
                                      </p:cBhvr>
                                    </p:animRot>
                                  </p:childTnLst>
                                </p:cTn>
                              </p:par>
                              <p:par>
                                <p:cTn id="97" presetID="8" presetClass="emph" presetSubtype="0" repeatCount="indefinite" fill="hold" nodeType="withEffect">
                                  <p:stCondLst>
                                    <p:cond delay="0"/>
                                  </p:stCondLst>
                                  <p:childTnLst>
                                    <p:animRot by="-21600000">
                                      <p:cBhvr>
                                        <p:cTn id="98" dur="5000" fill="hold"/>
                                        <p:tgtEl>
                                          <p:spTgt spid="391"/>
                                        </p:tgtEl>
                                        <p:attrNameLst>
                                          <p:attrName>r</p:attrName>
                                        </p:attrNameLst>
                                      </p:cBhvr>
                                    </p:animRot>
                                  </p:childTnLst>
                                </p:cTn>
                              </p:par>
                              <p:par>
                                <p:cTn id="99" presetID="8" presetClass="emph" presetSubtype="0" repeatCount="indefinite" autoRev="1" fill="hold" nodeType="withEffect">
                                  <p:stCondLst>
                                    <p:cond delay="500"/>
                                  </p:stCondLst>
                                  <p:childTnLst>
                                    <p:animRot by="5400000">
                                      <p:cBhvr>
                                        <p:cTn id="100" dur="1250" fill="hold"/>
                                        <p:tgtEl>
                                          <p:spTgt spid="401"/>
                                        </p:tgtEl>
                                        <p:attrNameLst>
                                          <p:attrName>r</p:attrName>
                                        </p:attrNameLst>
                                      </p:cBhvr>
                                    </p:animRot>
                                  </p:childTnLst>
                                </p:cTn>
                              </p:par>
                              <p:par>
                                <p:cTn id="101" presetID="8" presetClass="emph" presetSubtype="0" repeatCount="indefinite" autoRev="1" fill="hold" nodeType="withEffect">
                                  <p:stCondLst>
                                    <p:cond delay="500"/>
                                  </p:stCondLst>
                                  <p:childTnLst>
                                    <p:animRot by="5400000">
                                      <p:cBhvr>
                                        <p:cTn id="102" dur="2000" fill="hold"/>
                                        <p:tgtEl>
                                          <p:spTgt spid="406"/>
                                        </p:tgtEl>
                                        <p:attrNameLst>
                                          <p:attrName>r</p:attrName>
                                        </p:attrNameLst>
                                      </p:cBhvr>
                                    </p:animRot>
                                  </p:childTnLst>
                                </p:cTn>
                              </p:par>
                              <p:par>
                                <p:cTn id="103" presetID="8" presetClass="emph" presetSubtype="0" repeatCount="indefinite" fill="hold" nodeType="withEffect">
                                  <p:stCondLst>
                                    <p:cond delay="500"/>
                                  </p:stCondLst>
                                  <p:childTnLst>
                                    <p:animRot by="21600000">
                                      <p:cBhvr>
                                        <p:cTn id="104" dur="3250" fill="hold"/>
                                        <p:tgtEl>
                                          <p:spTgt spid="410"/>
                                        </p:tgtEl>
                                        <p:attrNameLst>
                                          <p:attrName>r</p:attrName>
                                        </p:attrNameLst>
                                      </p:cBhvr>
                                    </p:animRot>
                                  </p:childTnLst>
                                </p:cTn>
                              </p:par>
                              <p:par>
                                <p:cTn id="105" presetID="8" presetClass="emph" presetSubtype="0" repeatCount="indefinite" fill="hold" nodeType="withEffect">
                                  <p:stCondLst>
                                    <p:cond delay="500"/>
                                  </p:stCondLst>
                                  <p:childTnLst>
                                    <p:animRot by="21600000">
                                      <p:cBhvr>
                                        <p:cTn id="106" dur="3250" fill="hold"/>
                                        <p:tgtEl>
                                          <p:spTgt spid="418"/>
                                        </p:tgtEl>
                                        <p:attrNameLst>
                                          <p:attrName>r</p:attrName>
                                        </p:attrNameLst>
                                      </p:cBhvr>
                                    </p:animRot>
                                  </p:childTnLst>
                                </p:cTn>
                              </p:par>
                              <p:par>
                                <p:cTn id="107" presetID="8" presetClass="emph" presetSubtype="0" repeatCount="indefinite" fill="hold" nodeType="withEffect">
                                  <p:stCondLst>
                                    <p:cond delay="500"/>
                                  </p:stCondLst>
                                  <p:childTnLst>
                                    <p:animRot by="21600000">
                                      <p:cBhvr>
                                        <p:cTn id="108" dur="3250" fill="hold"/>
                                        <p:tgtEl>
                                          <p:spTgt spid="427"/>
                                        </p:tgtEl>
                                        <p:attrNameLst>
                                          <p:attrName>r</p:attrName>
                                        </p:attrNameLst>
                                      </p:cBhvr>
                                    </p:animRot>
                                  </p:childTnLst>
                                </p:cTn>
                              </p:par>
                              <p:par>
                                <p:cTn id="109" presetID="8" presetClass="emph" presetSubtype="0" repeatCount="indefinite" fill="hold" nodeType="withEffect">
                                  <p:stCondLst>
                                    <p:cond delay="500"/>
                                  </p:stCondLst>
                                  <p:childTnLst>
                                    <p:animRot by="21600000">
                                      <p:cBhvr>
                                        <p:cTn id="110" dur="3250" fill="hold"/>
                                        <p:tgtEl>
                                          <p:spTgt spid="435"/>
                                        </p:tgtEl>
                                        <p:attrNameLst>
                                          <p:attrName>r</p:attrName>
                                        </p:attrNameLst>
                                      </p:cBhvr>
                                    </p:animRot>
                                  </p:childTnLst>
                                </p:cTn>
                              </p:par>
                              <p:par>
                                <p:cTn id="111" presetID="8" presetClass="emph" presetSubtype="0" repeatCount="indefinite" fill="hold" nodeType="withEffect">
                                  <p:stCondLst>
                                    <p:cond delay="500"/>
                                  </p:stCondLst>
                                  <p:childTnLst>
                                    <p:animRot by="21600000">
                                      <p:cBhvr>
                                        <p:cTn id="112" dur="3250" fill="hold"/>
                                        <p:tgtEl>
                                          <p:spTgt spid="27"/>
                                        </p:tgtEl>
                                        <p:attrNameLst>
                                          <p:attrName>r</p:attrName>
                                        </p:attrNameLst>
                                      </p:cBhvr>
                                    </p:animRot>
                                  </p:childTnLst>
                                </p:cTn>
                              </p:par>
                              <p:par>
                                <p:cTn id="113" presetID="8" presetClass="emph" presetSubtype="0" repeatCount="indefinite" fill="hold" nodeType="withEffect">
                                  <p:stCondLst>
                                    <p:cond delay="0"/>
                                  </p:stCondLst>
                                  <p:childTnLst>
                                    <p:animRot by="21600000">
                                      <p:cBhvr>
                                        <p:cTn id="114" dur="8000" fill="hold"/>
                                        <p:tgtEl>
                                          <p:spTgt spid="444"/>
                                        </p:tgtEl>
                                        <p:attrNameLst>
                                          <p:attrName>r</p:attrName>
                                        </p:attrNameLst>
                                      </p:cBhvr>
                                    </p:animRot>
                                  </p:childTnLst>
                                </p:cTn>
                              </p:par>
                              <p:par>
                                <p:cTn id="115" presetID="8" presetClass="emph" presetSubtype="0" repeatCount="indefinite" fill="hold" nodeType="withEffect">
                                  <p:stCondLst>
                                    <p:cond delay="0"/>
                                  </p:stCondLst>
                                  <p:childTnLst>
                                    <p:animRot by="21600000">
                                      <p:cBhvr>
                                        <p:cTn id="116" dur="8000" fill="hold"/>
                                        <p:tgtEl>
                                          <p:spTgt spid="448"/>
                                        </p:tgtEl>
                                        <p:attrNameLst>
                                          <p:attrName>r</p:attrName>
                                        </p:attrNameLst>
                                      </p:cBhvr>
                                    </p:animRot>
                                  </p:childTnLst>
                                </p:cTn>
                              </p:par>
                              <p:par>
                                <p:cTn id="117" presetID="8" presetClass="emph" presetSubtype="0" repeatCount="indefinite" fill="hold" nodeType="withEffect">
                                  <p:stCondLst>
                                    <p:cond delay="0"/>
                                  </p:stCondLst>
                                  <p:childTnLst>
                                    <p:animRot by="21600000">
                                      <p:cBhvr>
                                        <p:cTn id="118" dur="8000" fill="hold"/>
                                        <p:tgtEl>
                                          <p:spTgt spid="452"/>
                                        </p:tgtEl>
                                        <p:attrNameLst>
                                          <p:attrName>r</p:attrName>
                                        </p:attrNameLst>
                                      </p:cBhvr>
                                    </p:animRot>
                                  </p:childTnLst>
                                </p:cTn>
                              </p:par>
                              <p:par>
                                <p:cTn id="119" presetID="8" presetClass="emph" presetSubtype="0" repeatCount="indefinite" fill="hold" nodeType="withEffect">
                                  <p:stCondLst>
                                    <p:cond delay="0"/>
                                  </p:stCondLst>
                                  <p:childTnLst>
                                    <p:animRot by="21600000">
                                      <p:cBhvr>
                                        <p:cTn id="120" dur="8000" fill="hold"/>
                                        <p:tgtEl>
                                          <p:spTgt spid="456"/>
                                        </p:tgtEl>
                                        <p:attrNameLst>
                                          <p:attrName>r</p:attrName>
                                        </p:attrNameLst>
                                      </p:cBhvr>
                                    </p:animRot>
                                  </p:childTnLst>
                                </p:cTn>
                              </p:par>
                              <p:par>
                                <p:cTn id="121" presetID="8" presetClass="emph" presetSubtype="0" repeatCount="indefinite" fill="hold" nodeType="withEffect">
                                  <p:stCondLst>
                                    <p:cond delay="0"/>
                                  </p:stCondLst>
                                  <p:childTnLst>
                                    <p:animRot by="21600000">
                                      <p:cBhvr>
                                        <p:cTn id="122" dur="8000" fill="hold"/>
                                        <p:tgtEl>
                                          <p:spTgt spid="460"/>
                                        </p:tgtEl>
                                        <p:attrNameLst>
                                          <p:attrName>r</p:attrName>
                                        </p:attrNameLst>
                                      </p:cBhvr>
                                    </p:animRot>
                                  </p:childTnLst>
                                </p:cTn>
                              </p:par>
                              <p:par>
                                <p:cTn id="123" presetID="8" presetClass="emph" presetSubtype="0" repeatCount="indefinite" fill="hold" nodeType="withEffect">
                                  <p:stCondLst>
                                    <p:cond delay="0"/>
                                  </p:stCondLst>
                                  <p:childTnLst>
                                    <p:animRot by="21600000">
                                      <p:cBhvr>
                                        <p:cTn id="124" dur="8000" fill="hold"/>
                                        <p:tgtEl>
                                          <p:spTgt spid="464"/>
                                        </p:tgtEl>
                                        <p:attrNameLst>
                                          <p:attrName>r</p:attrName>
                                        </p:attrNameLst>
                                      </p:cBhvr>
                                    </p:animRot>
                                  </p:childTnLst>
                                </p:cTn>
                              </p:par>
                              <p:par>
                                <p:cTn id="125" presetID="8" presetClass="emph" presetSubtype="0" repeatCount="indefinite" fill="hold" nodeType="withEffect">
                                  <p:stCondLst>
                                    <p:cond delay="0"/>
                                  </p:stCondLst>
                                  <p:childTnLst>
                                    <p:animRot by="21600000">
                                      <p:cBhvr>
                                        <p:cTn id="126" dur="8000" fill="hold"/>
                                        <p:tgtEl>
                                          <p:spTgt spid="468"/>
                                        </p:tgtEl>
                                        <p:attrNameLst>
                                          <p:attrName>r</p:attrName>
                                        </p:attrNameLst>
                                      </p:cBhvr>
                                    </p:animRot>
                                  </p:childTnLst>
                                </p:cTn>
                              </p:par>
                              <p:par>
                                <p:cTn id="127" presetID="8" presetClass="emph" presetSubtype="0" repeatCount="indefinite" autoRev="1" fill="hold" nodeType="withEffect">
                                  <p:stCondLst>
                                    <p:cond delay="500"/>
                                  </p:stCondLst>
                                  <p:childTnLst>
                                    <p:animRot by="5400000">
                                      <p:cBhvr>
                                        <p:cTn id="128" dur="1250" fill="hold"/>
                                        <p:tgtEl>
                                          <p:spTgt spid="481"/>
                                        </p:tgtEl>
                                        <p:attrNameLst>
                                          <p:attrName>r</p:attrName>
                                        </p:attrNameLst>
                                      </p:cBhvr>
                                    </p:animRot>
                                  </p:childTnLst>
                                </p:cTn>
                              </p:par>
                              <p:par>
                                <p:cTn id="129" presetID="8" presetClass="emph" presetSubtype="0" repeatCount="indefinite" fill="hold" nodeType="withEffect">
                                  <p:stCondLst>
                                    <p:cond delay="0"/>
                                  </p:stCondLst>
                                  <p:childTnLst>
                                    <p:animRot by="21600000">
                                      <p:cBhvr>
                                        <p:cTn id="130" dur="8000" fill="hold"/>
                                        <p:tgtEl>
                                          <p:spTgt spid="549"/>
                                        </p:tgtEl>
                                        <p:attrNameLst>
                                          <p:attrName>r</p:attrName>
                                        </p:attrNameLst>
                                      </p:cBhvr>
                                    </p:animRot>
                                  </p:childTnLst>
                                </p:cTn>
                              </p:par>
                              <p:par>
                                <p:cTn id="131" presetID="8" presetClass="emph" presetSubtype="0" repeatCount="indefinite" fill="hold" nodeType="withEffect">
                                  <p:stCondLst>
                                    <p:cond delay="0"/>
                                  </p:stCondLst>
                                  <p:childTnLst>
                                    <p:animRot by="21600000">
                                      <p:cBhvr>
                                        <p:cTn id="132" dur="8000" fill="hold"/>
                                        <p:tgtEl>
                                          <p:spTgt spid="539"/>
                                        </p:tgtEl>
                                        <p:attrNameLst>
                                          <p:attrName>r</p:attrName>
                                        </p:attrNameLst>
                                      </p:cBhvr>
                                    </p:animRot>
                                  </p:childTnLst>
                                </p:cTn>
                              </p:par>
                              <p:par>
                                <p:cTn id="133" presetID="8" presetClass="emph" presetSubtype="0" repeatCount="indefinite" fill="hold" nodeType="withEffect">
                                  <p:stCondLst>
                                    <p:cond delay="0"/>
                                  </p:stCondLst>
                                  <p:childTnLst>
                                    <p:animRot by="21600000">
                                      <p:cBhvr>
                                        <p:cTn id="134" dur="8000" fill="hold"/>
                                        <p:tgtEl>
                                          <p:spTgt spid="487"/>
                                        </p:tgtEl>
                                        <p:attrNameLst>
                                          <p:attrName>r</p:attrName>
                                        </p:attrNameLst>
                                      </p:cBhvr>
                                    </p:animRot>
                                  </p:childTnLst>
                                </p:cTn>
                              </p:par>
                              <p:par>
                                <p:cTn id="135" presetID="8" presetClass="emph" presetSubtype="0" repeatCount="indefinite" fill="hold" nodeType="withEffect">
                                  <p:stCondLst>
                                    <p:cond delay="0"/>
                                  </p:stCondLst>
                                  <p:childTnLst>
                                    <p:animRot by="-21600000">
                                      <p:cBhvr>
                                        <p:cTn id="136" dur="8000" fill="hold"/>
                                        <p:tgtEl>
                                          <p:spTgt spid="491"/>
                                        </p:tgtEl>
                                        <p:attrNameLst>
                                          <p:attrName>r</p:attrName>
                                        </p:attrNameLst>
                                      </p:cBhvr>
                                    </p:animRot>
                                  </p:childTnLst>
                                </p:cTn>
                              </p:par>
                              <p:par>
                                <p:cTn id="137" presetID="35" presetClass="path" presetSubtype="0" repeatCount="indefinite" accel="50000" decel="50000" autoRev="1" fill="hold" nodeType="withEffect">
                                  <p:stCondLst>
                                    <p:cond delay="0"/>
                                  </p:stCondLst>
                                  <p:childTnLst>
                                    <p:animMotion origin="layout" path="M 0.01506 4.81481E-6 L 2.5641E-7 4.81481E-6 " pathEditMode="relative" rAng="0" ptsTypes="AA">
                                      <p:cBhvr>
                                        <p:cTn id="138" dur="2000" fill="hold"/>
                                        <p:tgtEl>
                                          <p:spTgt spid="495"/>
                                        </p:tgtEl>
                                        <p:attrNameLst>
                                          <p:attrName>ppt_x</p:attrName>
                                          <p:attrName>ppt_y</p:attrName>
                                        </p:attrNameLst>
                                      </p:cBhvr>
                                      <p:rCtr x="-753" y="0"/>
                                    </p:animMotion>
                                  </p:childTnLst>
                                </p:cTn>
                              </p:par>
                              <p:par>
                                <p:cTn id="139" presetID="63" presetClass="path" presetSubtype="0" repeatCount="indefinite" accel="50000" decel="50000" autoRev="1" fill="hold" nodeType="withEffect">
                                  <p:stCondLst>
                                    <p:cond delay="0"/>
                                  </p:stCondLst>
                                  <p:childTnLst>
                                    <p:animMotion origin="layout" path="M 5.12821E-7 7.40741E-7 L 0.01154 7.40741E-7 " pathEditMode="relative" rAng="0" ptsTypes="AA">
                                      <p:cBhvr>
                                        <p:cTn id="140" dur="2000" fill="hold"/>
                                        <p:tgtEl>
                                          <p:spTgt spid="515"/>
                                        </p:tgtEl>
                                        <p:attrNameLst>
                                          <p:attrName>ppt_x</p:attrName>
                                          <p:attrName>ppt_y</p:attrName>
                                        </p:attrNameLst>
                                      </p:cBhvr>
                                      <p:rCtr x="577" y="0"/>
                                    </p:animMotion>
                                  </p:childTnLst>
                                </p:cTn>
                              </p:par>
                              <p:par>
                                <p:cTn id="141" presetID="42" presetClass="path" presetSubtype="0" repeatCount="2000" fill="hold" nodeType="withEffect">
                                  <p:stCondLst>
                                    <p:cond delay="0"/>
                                  </p:stCondLst>
                                  <p:childTnLst>
                                    <p:animMotion origin="layout" path="M 1.79487E-6 -4.44444E-6 L 1.79487E-6 0.4845 " pathEditMode="relative" rAng="0" ptsTypes="AA">
                                      <p:cBhvr>
                                        <p:cTn id="142" dur="5000" fill="hold"/>
                                        <p:tgtEl>
                                          <p:spTgt spid="4"/>
                                        </p:tgtEl>
                                        <p:attrNameLst>
                                          <p:attrName>ppt_x</p:attrName>
                                          <p:attrName>ppt_y</p:attrName>
                                        </p:attrNameLst>
                                      </p:cBhvr>
                                      <p:rCtr x="0" y="24236"/>
                                    </p:animMotion>
                                  </p:childTnLst>
                                </p:cTn>
                              </p:par>
                              <p:par>
                                <p:cTn id="143" presetID="8" presetClass="emph" presetSubtype="0" repeatCount="indefinite" fill="hold" nodeType="withEffect">
                                  <p:stCondLst>
                                    <p:cond delay="0"/>
                                  </p:stCondLst>
                                  <p:childTnLst>
                                    <p:animRot by="21600000">
                                      <p:cBhvr>
                                        <p:cTn id="144" dur="8000" fill="hold"/>
                                        <p:tgtEl>
                                          <p:spTgt spid="535"/>
                                        </p:tgtEl>
                                        <p:attrNameLst>
                                          <p:attrName>r</p:attrName>
                                        </p:attrNameLst>
                                      </p:cBhvr>
                                    </p:animRot>
                                  </p:childTnLst>
                                </p:cTn>
                              </p:par>
                              <p:par>
                                <p:cTn id="145" presetID="8" presetClass="emph" presetSubtype="0" repeatCount="indefinite" fill="hold" nodeType="withEffect">
                                  <p:stCondLst>
                                    <p:cond delay="500"/>
                                  </p:stCondLst>
                                  <p:childTnLst>
                                    <p:animRot by="21600000">
                                      <p:cBhvr>
                                        <p:cTn id="146" dur="3250" fill="hold"/>
                                        <p:tgtEl>
                                          <p:spTgt spid="558"/>
                                        </p:tgtEl>
                                        <p:attrNameLst>
                                          <p:attrName>r</p:attrName>
                                        </p:attrNameLst>
                                      </p:cBhvr>
                                    </p:animRot>
                                  </p:childTnLst>
                                </p:cTn>
                              </p:par>
                              <p:par>
                                <p:cTn id="147" presetID="8" presetClass="emph" presetSubtype="0" repeatCount="indefinite" fill="hold" nodeType="withEffect">
                                  <p:stCondLst>
                                    <p:cond delay="500"/>
                                  </p:stCondLst>
                                  <p:childTnLst>
                                    <p:animRot by="21600000">
                                      <p:cBhvr>
                                        <p:cTn id="148" dur="3250" fill="hold"/>
                                        <p:tgtEl>
                                          <p:spTgt spid="567"/>
                                        </p:tgtEl>
                                        <p:attrNameLst>
                                          <p:attrName>r</p:attrName>
                                        </p:attrNameLst>
                                      </p:cBhvr>
                                    </p:animRot>
                                  </p:childTnLst>
                                </p:cTn>
                              </p:par>
                              <p:par>
                                <p:cTn id="149" presetID="8" presetClass="emph" presetSubtype="0" repeatCount="indefinite" fill="hold" nodeType="withEffect">
                                  <p:stCondLst>
                                    <p:cond delay="500"/>
                                  </p:stCondLst>
                                  <p:childTnLst>
                                    <p:animRot by="21600000">
                                      <p:cBhvr>
                                        <p:cTn id="150" dur="3250" fill="hold"/>
                                        <p:tgtEl>
                                          <p:spTgt spid="576"/>
                                        </p:tgtEl>
                                        <p:attrNameLst>
                                          <p:attrName>r</p:attrName>
                                        </p:attrNameLst>
                                      </p:cBhvr>
                                    </p:animRot>
                                  </p:childTnLst>
                                </p:cTn>
                              </p:par>
                              <p:par>
                                <p:cTn id="151" presetID="8" presetClass="emph" presetSubtype="0" repeatCount="indefinite" fill="hold" nodeType="withEffect">
                                  <p:stCondLst>
                                    <p:cond delay="500"/>
                                  </p:stCondLst>
                                  <p:childTnLst>
                                    <p:animRot by="21600000">
                                      <p:cBhvr>
                                        <p:cTn id="152" dur="3250" fill="hold"/>
                                        <p:tgtEl>
                                          <p:spTgt spid="585"/>
                                        </p:tgtEl>
                                        <p:attrNameLst>
                                          <p:attrName>r</p:attrName>
                                        </p:attrNameLst>
                                      </p:cBhvr>
                                    </p:animRot>
                                  </p:childTnLst>
                                </p:cTn>
                              </p:par>
                              <p:par>
                                <p:cTn id="153" presetID="8" presetClass="emph" presetSubtype="0" repeatCount="indefinite" fill="hold" nodeType="withEffect">
                                  <p:stCondLst>
                                    <p:cond delay="500"/>
                                  </p:stCondLst>
                                  <p:childTnLst>
                                    <p:animRot by="21600000">
                                      <p:cBhvr>
                                        <p:cTn id="154" dur="3250" fill="hold"/>
                                        <p:tgtEl>
                                          <p:spTgt spid="43"/>
                                        </p:tgtEl>
                                        <p:attrNameLst>
                                          <p:attrName>r</p:attrName>
                                        </p:attrNameLst>
                                      </p:cBhvr>
                                    </p:animRot>
                                  </p:childTnLst>
                                </p:cTn>
                              </p:par>
                              <p:par>
                                <p:cTn id="155" presetID="8" presetClass="emph" presetSubtype="0" repeatCount="indefinite" autoRev="1" fill="hold" nodeType="withEffect">
                                  <p:stCondLst>
                                    <p:cond delay="750"/>
                                  </p:stCondLst>
                                  <p:childTnLst>
                                    <p:animRot by="5400000">
                                      <p:cBhvr>
                                        <p:cTn id="156" dur="2000" fill="hold"/>
                                        <p:tgtEl>
                                          <p:spTgt spid="600"/>
                                        </p:tgtEl>
                                        <p:attrNameLst>
                                          <p:attrName>r</p:attrName>
                                        </p:attrNameLst>
                                      </p:cBhvr>
                                    </p:animRot>
                                  </p:childTnLst>
                                </p:cTn>
                              </p:par>
                              <p:par>
                                <p:cTn id="157" presetID="8" presetClass="emph" presetSubtype="0" repeatCount="indefinite" autoRev="1" fill="hold" nodeType="withEffect">
                                  <p:stCondLst>
                                    <p:cond delay="500"/>
                                  </p:stCondLst>
                                  <p:childTnLst>
                                    <p:animRot by="5400000">
                                      <p:cBhvr>
                                        <p:cTn id="158" dur="2000" fill="hold"/>
                                        <p:tgtEl>
                                          <p:spTgt spid="604"/>
                                        </p:tgtEl>
                                        <p:attrNameLst>
                                          <p:attrName>r</p:attrName>
                                        </p:attrNameLst>
                                      </p:cBhvr>
                                    </p:animRot>
                                  </p:childTnLst>
                                </p:cTn>
                              </p:par>
                              <p:par>
                                <p:cTn id="159" presetID="8" presetClass="emph" presetSubtype="0" repeatCount="indefinite" autoRev="1" fill="hold" nodeType="withEffect">
                                  <p:stCondLst>
                                    <p:cond delay="500"/>
                                  </p:stCondLst>
                                  <p:childTnLst>
                                    <p:animRot by="5400000">
                                      <p:cBhvr>
                                        <p:cTn id="160" dur="1250" fill="hold"/>
                                        <p:tgtEl>
                                          <p:spTgt spid="613"/>
                                        </p:tgtEl>
                                        <p:attrNameLst>
                                          <p:attrName>r</p:attrName>
                                        </p:attrNameLst>
                                      </p:cBhvr>
                                    </p:animRot>
                                  </p:childTnLst>
                                </p:cTn>
                              </p:par>
                              <p:par>
                                <p:cTn id="161" presetID="8" presetClass="emph" presetSubtype="0" repeatCount="indefinite" autoRev="1" fill="hold" nodeType="withEffect">
                                  <p:stCondLst>
                                    <p:cond delay="500"/>
                                  </p:stCondLst>
                                  <p:childTnLst>
                                    <p:animRot by="5400000">
                                      <p:cBhvr>
                                        <p:cTn id="162" dur="1250" fill="hold"/>
                                        <p:tgtEl>
                                          <p:spTgt spid="696"/>
                                        </p:tgtEl>
                                        <p:attrNameLst>
                                          <p:attrName>r</p:attrName>
                                        </p:attrNameLst>
                                      </p:cBhvr>
                                    </p:animRot>
                                  </p:childTnLst>
                                </p:cTn>
                              </p:par>
                              <p:par>
                                <p:cTn id="163" presetID="8" presetClass="emph" presetSubtype="0" repeatCount="indefinite" autoRev="1" fill="hold" nodeType="withEffect">
                                  <p:stCondLst>
                                    <p:cond delay="500"/>
                                  </p:stCondLst>
                                  <p:childTnLst>
                                    <p:animRot by="5400000">
                                      <p:cBhvr>
                                        <p:cTn id="164" dur="2000" fill="hold"/>
                                        <p:tgtEl>
                                          <p:spTgt spid="700"/>
                                        </p:tgtEl>
                                        <p:attrNameLst>
                                          <p:attrName>r</p:attrName>
                                        </p:attrNameLst>
                                      </p:cBhvr>
                                    </p:animRot>
                                  </p:childTnLst>
                                </p:cTn>
                              </p:par>
                              <p:par>
                                <p:cTn id="165" presetID="8" presetClass="emph" presetSubtype="0" repeatCount="indefinite" autoRev="1" fill="hold" nodeType="withEffect">
                                  <p:stCondLst>
                                    <p:cond delay="500"/>
                                  </p:stCondLst>
                                  <p:childTnLst>
                                    <p:animRot by="-5400000">
                                      <p:cBhvr>
                                        <p:cTn id="166" dur="4500" fill="hold"/>
                                        <p:tgtEl>
                                          <p:spTgt spid="701"/>
                                        </p:tgtEl>
                                        <p:attrNameLst>
                                          <p:attrName>r</p:attrName>
                                        </p:attrNameLst>
                                      </p:cBhvr>
                                    </p:animRo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42" presetClass="path" presetSubtype="0" accel="50000" decel="50000" fill="hold" nodeType="clickEffect">
                                  <p:stCondLst>
                                    <p:cond delay="0"/>
                                  </p:stCondLst>
                                  <p:childTnLst>
                                    <p:animMotion origin="layout" path="M -7.69231E-7 -3.7037E-6 L 0.44199 0.17894 " pathEditMode="relative" rAng="0" ptsTypes="AA">
                                      <p:cBhvr>
                                        <p:cTn id="170" dur="5000" fill="hold"/>
                                        <p:tgtEl>
                                          <p:spTgt spid="718"/>
                                        </p:tgtEl>
                                        <p:attrNameLst>
                                          <p:attrName>ppt_x</p:attrName>
                                          <p:attrName>ppt_y</p:attrName>
                                        </p:attrNameLst>
                                      </p:cBhvr>
                                      <p:rCtr x="22099" y="8935"/>
                                    </p:animMotion>
                                  </p:childTnLst>
                                </p:cTn>
                              </p:par>
                            </p:childTnLst>
                          </p:cTn>
                        </p:par>
                      </p:childTnLst>
                    </p:cTn>
                  </p:par>
                  <p:par>
                    <p:cTn id="171" fill="hold" nodeType="clickPar">
                      <p:stCondLst>
                        <p:cond delay="indefinite"/>
                      </p:stCondLst>
                      <p:childTnLst>
                        <p:par>
                          <p:cTn id="172" fill="hold" nodeType="withGroup">
                            <p:stCondLst>
                              <p:cond delay="0"/>
                            </p:stCondLst>
                            <p:childTnLst>
                              <p:par>
                                <p:cTn id="173" presetID="8" presetClass="emph" presetSubtype="0" repeatCount="3000" autoRev="1" fill="hold" nodeType="clickEffect">
                                  <p:stCondLst>
                                    <p:cond delay="0"/>
                                  </p:stCondLst>
                                  <p:childTnLst>
                                    <p:animRot by="300000">
                                      <p:cBhvr>
                                        <p:cTn id="174" dur="250" fill="hold"/>
                                        <p:tgtEl>
                                          <p:spTgt spid="718"/>
                                        </p:tgtEl>
                                        <p:attrNameLst>
                                          <p:attrName>r</p:attrName>
                                        </p:attrNameLst>
                                      </p:cBhvr>
                                    </p:animRot>
                                  </p:childTnLst>
                                </p:cTn>
                              </p:par>
                              <p:par>
                                <p:cTn id="175" presetID="53" presetClass="entr" presetSubtype="16" repeatCount="5000" fill="hold" nodeType="withEffect">
                                  <p:stCondLst>
                                    <p:cond delay="7000"/>
                                  </p:stCondLst>
                                  <p:childTnLst>
                                    <p:set>
                                      <p:cBhvr>
                                        <p:cTn id="176" dur="1" fill="hold">
                                          <p:stCondLst>
                                            <p:cond delay="0"/>
                                          </p:stCondLst>
                                        </p:cTn>
                                        <p:tgtEl>
                                          <p:spTgt spid="763"/>
                                        </p:tgtEl>
                                        <p:attrNameLst>
                                          <p:attrName>style.visibility</p:attrName>
                                        </p:attrNameLst>
                                      </p:cBhvr>
                                      <p:to>
                                        <p:strVal val="visible"/>
                                      </p:to>
                                    </p:set>
                                    <p:anim calcmode="lin" valueType="num">
                                      <p:cBhvr>
                                        <p:cTn id="177" dur="250" fill="hold"/>
                                        <p:tgtEl>
                                          <p:spTgt spid="763"/>
                                        </p:tgtEl>
                                        <p:attrNameLst>
                                          <p:attrName>ppt_w</p:attrName>
                                        </p:attrNameLst>
                                      </p:cBhvr>
                                      <p:tavLst>
                                        <p:tav tm="0">
                                          <p:val>
                                            <p:fltVal val="0"/>
                                          </p:val>
                                        </p:tav>
                                        <p:tav tm="100000">
                                          <p:val>
                                            <p:strVal val="#ppt_w"/>
                                          </p:val>
                                        </p:tav>
                                      </p:tavLst>
                                    </p:anim>
                                    <p:anim calcmode="lin" valueType="num">
                                      <p:cBhvr>
                                        <p:cTn id="178" dur="250" fill="hold"/>
                                        <p:tgtEl>
                                          <p:spTgt spid="763"/>
                                        </p:tgtEl>
                                        <p:attrNameLst>
                                          <p:attrName>ppt_h</p:attrName>
                                        </p:attrNameLst>
                                      </p:cBhvr>
                                      <p:tavLst>
                                        <p:tav tm="0">
                                          <p:val>
                                            <p:fltVal val="0"/>
                                          </p:val>
                                        </p:tav>
                                        <p:tav tm="100000">
                                          <p:val>
                                            <p:strVal val="#ppt_h"/>
                                          </p:val>
                                        </p:tav>
                                      </p:tavLst>
                                    </p:anim>
                                    <p:animEffect transition="in" filter="fade">
                                      <p:cBhvr>
                                        <p:cTn id="179" dur="250"/>
                                        <p:tgtEl>
                                          <p:spTgt spid="763"/>
                                        </p:tgtEl>
                                      </p:cBhvr>
                                    </p:animEffect>
                                  </p:childTnLst>
                                </p:cTn>
                              </p:par>
                              <p:par>
                                <p:cTn id="180" presetID="53" presetClass="entr" presetSubtype="16" repeatCount="5000" fill="hold" nodeType="withEffect">
                                  <p:stCondLst>
                                    <p:cond delay="7000"/>
                                  </p:stCondLst>
                                  <p:childTnLst>
                                    <p:set>
                                      <p:cBhvr>
                                        <p:cTn id="181" dur="1" fill="hold">
                                          <p:stCondLst>
                                            <p:cond delay="0"/>
                                          </p:stCondLst>
                                        </p:cTn>
                                        <p:tgtEl>
                                          <p:spTgt spid="765"/>
                                        </p:tgtEl>
                                        <p:attrNameLst>
                                          <p:attrName>style.visibility</p:attrName>
                                        </p:attrNameLst>
                                      </p:cBhvr>
                                      <p:to>
                                        <p:strVal val="visible"/>
                                      </p:to>
                                    </p:set>
                                    <p:anim calcmode="lin" valueType="num">
                                      <p:cBhvr>
                                        <p:cTn id="182" dur="300" fill="hold"/>
                                        <p:tgtEl>
                                          <p:spTgt spid="765"/>
                                        </p:tgtEl>
                                        <p:attrNameLst>
                                          <p:attrName>ppt_w</p:attrName>
                                        </p:attrNameLst>
                                      </p:cBhvr>
                                      <p:tavLst>
                                        <p:tav tm="0">
                                          <p:val>
                                            <p:fltVal val="0"/>
                                          </p:val>
                                        </p:tav>
                                        <p:tav tm="100000">
                                          <p:val>
                                            <p:strVal val="#ppt_w"/>
                                          </p:val>
                                        </p:tav>
                                      </p:tavLst>
                                    </p:anim>
                                    <p:anim calcmode="lin" valueType="num">
                                      <p:cBhvr>
                                        <p:cTn id="183" dur="300" fill="hold"/>
                                        <p:tgtEl>
                                          <p:spTgt spid="765"/>
                                        </p:tgtEl>
                                        <p:attrNameLst>
                                          <p:attrName>ppt_h</p:attrName>
                                        </p:attrNameLst>
                                      </p:cBhvr>
                                      <p:tavLst>
                                        <p:tav tm="0">
                                          <p:val>
                                            <p:fltVal val="0"/>
                                          </p:val>
                                        </p:tav>
                                        <p:tav tm="100000">
                                          <p:val>
                                            <p:strVal val="#ppt_h"/>
                                          </p:val>
                                        </p:tav>
                                      </p:tavLst>
                                    </p:anim>
                                    <p:animEffect transition="in" filter="fade">
                                      <p:cBhvr>
                                        <p:cTn id="184" dur="300"/>
                                        <p:tgtEl>
                                          <p:spTgt spid="765"/>
                                        </p:tgtEl>
                                      </p:cBhvr>
                                    </p:animEffect>
                                  </p:childTnLst>
                                </p:cTn>
                              </p:par>
                              <p:par>
                                <p:cTn id="185" presetID="53" presetClass="entr" presetSubtype="16" repeatCount="5000" fill="hold" nodeType="withEffect">
                                  <p:stCondLst>
                                    <p:cond delay="7000"/>
                                  </p:stCondLst>
                                  <p:childTnLst>
                                    <p:set>
                                      <p:cBhvr>
                                        <p:cTn id="186" dur="1" fill="hold">
                                          <p:stCondLst>
                                            <p:cond delay="0"/>
                                          </p:stCondLst>
                                        </p:cTn>
                                        <p:tgtEl>
                                          <p:spTgt spid="764"/>
                                        </p:tgtEl>
                                        <p:attrNameLst>
                                          <p:attrName>style.visibility</p:attrName>
                                        </p:attrNameLst>
                                      </p:cBhvr>
                                      <p:to>
                                        <p:strVal val="visible"/>
                                      </p:to>
                                    </p:set>
                                    <p:anim calcmode="lin" valueType="num">
                                      <p:cBhvr>
                                        <p:cTn id="187" dur="350" fill="hold"/>
                                        <p:tgtEl>
                                          <p:spTgt spid="764"/>
                                        </p:tgtEl>
                                        <p:attrNameLst>
                                          <p:attrName>ppt_w</p:attrName>
                                        </p:attrNameLst>
                                      </p:cBhvr>
                                      <p:tavLst>
                                        <p:tav tm="0">
                                          <p:val>
                                            <p:fltVal val="0"/>
                                          </p:val>
                                        </p:tav>
                                        <p:tav tm="100000">
                                          <p:val>
                                            <p:strVal val="#ppt_w"/>
                                          </p:val>
                                        </p:tav>
                                      </p:tavLst>
                                    </p:anim>
                                    <p:anim calcmode="lin" valueType="num">
                                      <p:cBhvr>
                                        <p:cTn id="188" dur="350" fill="hold"/>
                                        <p:tgtEl>
                                          <p:spTgt spid="764"/>
                                        </p:tgtEl>
                                        <p:attrNameLst>
                                          <p:attrName>ppt_h</p:attrName>
                                        </p:attrNameLst>
                                      </p:cBhvr>
                                      <p:tavLst>
                                        <p:tav tm="0">
                                          <p:val>
                                            <p:fltVal val="0"/>
                                          </p:val>
                                        </p:tav>
                                        <p:tav tm="100000">
                                          <p:val>
                                            <p:strVal val="#ppt_h"/>
                                          </p:val>
                                        </p:tav>
                                      </p:tavLst>
                                    </p:anim>
                                    <p:animEffect transition="in" filter="fade">
                                      <p:cBhvr>
                                        <p:cTn id="189" dur="350"/>
                                        <p:tgtEl>
                                          <p:spTgt spid="764"/>
                                        </p:tgtEl>
                                      </p:cBhvr>
                                    </p:animEffect>
                                  </p:childTnLst>
                                </p:cTn>
                              </p:par>
                              <p:par>
                                <p:cTn id="190" presetID="42" presetClass="path" presetSubtype="0" repeatCount="2000" fill="hold" nodeType="withEffect">
                                  <p:stCondLst>
                                    <p:cond delay="0"/>
                                  </p:stCondLst>
                                  <p:childTnLst>
                                    <p:animMotion origin="layout" path="M -1.28205E-6 3.7037E-7 L -1.28205E-6 0.48449 " pathEditMode="relative" rAng="0" ptsTypes="AA">
                                      <p:cBhvr>
                                        <p:cTn id="191" dur="10000" fill="hold"/>
                                        <p:tgtEl>
                                          <p:spTgt spid="735"/>
                                        </p:tgtEl>
                                        <p:attrNameLst>
                                          <p:attrName>ppt_x</p:attrName>
                                          <p:attrName>ppt_y</p:attrName>
                                        </p:attrNameLst>
                                      </p:cBhvr>
                                      <p:rCtr x="0" y="24236"/>
                                    </p:animMotion>
                                  </p:childTnLst>
                                </p:cTn>
                              </p:par>
                              <p:par>
                                <p:cTn id="192" presetID="53" presetClass="entr" presetSubtype="16" repeatCount="5000" fill="hold" nodeType="withEffect">
                                  <p:stCondLst>
                                    <p:cond delay="7000"/>
                                  </p:stCondLst>
                                  <p:childTnLst>
                                    <p:set>
                                      <p:cBhvr>
                                        <p:cTn id="193" dur="1" fill="hold">
                                          <p:stCondLst>
                                            <p:cond delay="0"/>
                                          </p:stCondLst>
                                        </p:cTn>
                                        <p:tgtEl>
                                          <p:spTgt spid="704"/>
                                        </p:tgtEl>
                                        <p:attrNameLst>
                                          <p:attrName>style.visibility</p:attrName>
                                        </p:attrNameLst>
                                      </p:cBhvr>
                                      <p:to>
                                        <p:strVal val="visible"/>
                                      </p:to>
                                    </p:set>
                                    <p:anim calcmode="lin" valueType="num">
                                      <p:cBhvr>
                                        <p:cTn id="194" dur="250" fill="hold"/>
                                        <p:tgtEl>
                                          <p:spTgt spid="704"/>
                                        </p:tgtEl>
                                        <p:attrNameLst>
                                          <p:attrName>ppt_w</p:attrName>
                                        </p:attrNameLst>
                                      </p:cBhvr>
                                      <p:tavLst>
                                        <p:tav tm="0">
                                          <p:val>
                                            <p:fltVal val="0"/>
                                          </p:val>
                                        </p:tav>
                                        <p:tav tm="100000">
                                          <p:val>
                                            <p:strVal val="#ppt_w"/>
                                          </p:val>
                                        </p:tav>
                                      </p:tavLst>
                                    </p:anim>
                                    <p:anim calcmode="lin" valueType="num">
                                      <p:cBhvr>
                                        <p:cTn id="195" dur="250" fill="hold"/>
                                        <p:tgtEl>
                                          <p:spTgt spid="704"/>
                                        </p:tgtEl>
                                        <p:attrNameLst>
                                          <p:attrName>ppt_h</p:attrName>
                                        </p:attrNameLst>
                                      </p:cBhvr>
                                      <p:tavLst>
                                        <p:tav tm="0">
                                          <p:val>
                                            <p:fltVal val="0"/>
                                          </p:val>
                                        </p:tav>
                                        <p:tav tm="100000">
                                          <p:val>
                                            <p:strVal val="#ppt_h"/>
                                          </p:val>
                                        </p:tav>
                                      </p:tavLst>
                                    </p:anim>
                                    <p:animEffect transition="in" filter="fade">
                                      <p:cBhvr>
                                        <p:cTn id="196" dur="250"/>
                                        <p:tgtEl>
                                          <p:spTgt spid="704"/>
                                        </p:tgtEl>
                                      </p:cBhvr>
                                    </p:animEffect>
                                  </p:childTnLst>
                                </p:cTn>
                              </p:par>
                              <p:par>
                                <p:cTn id="197" presetID="53" presetClass="entr" presetSubtype="16" repeatCount="5000" fill="hold" nodeType="withEffect">
                                  <p:stCondLst>
                                    <p:cond delay="7000"/>
                                  </p:stCondLst>
                                  <p:childTnLst>
                                    <p:set>
                                      <p:cBhvr>
                                        <p:cTn id="198" dur="1" fill="hold">
                                          <p:stCondLst>
                                            <p:cond delay="0"/>
                                          </p:stCondLst>
                                        </p:cTn>
                                        <p:tgtEl>
                                          <p:spTgt spid="705"/>
                                        </p:tgtEl>
                                        <p:attrNameLst>
                                          <p:attrName>style.visibility</p:attrName>
                                        </p:attrNameLst>
                                      </p:cBhvr>
                                      <p:to>
                                        <p:strVal val="visible"/>
                                      </p:to>
                                    </p:set>
                                    <p:anim calcmode="lin" valueType="num">
                                      <p:cBhvr>
                                        <p:cTn id="199" dur="350" fill="hold"/>
                                        <p:tgtEl>
                                          <p:spTgt spid="705"/>
                                        </p:tgtEl>
                                        <p:attrNameLst>
                                          <p:attrName>ppt_w</p:attrName>
                                        </p:attrNameLst>
                                      </p:cBhvr>
                                      <p:tavLst>
                                        <p:tav tm="0">
                                          <p:val>
                                            <p:fltVal val="0"/>
                                          </p:val>
                                        </p:tav>
                                        <p:tav tm="100000">
                                          <p:val>
                                            <p:strVal val="#ppt_w"/>
                                          </p:val>
                                        </p:tav>
                                      </p:tavLst>
                                    </p:anim>
                                    <p:anim calcmode="lin" valueType="num">
                                      <p:cBhvr>
                                        <p:cTn id="200" dur="350" fill="hold"/>
                                        <p:tgtEl>
                                          <p:spTgt spid="705"/>
                                        </p:tgtEl>
                                        <p:attrNameLst>
                                          <p:attrName>ppt_h</p:attrName>
                                        </p:attrNameLst>
                                      </p:cBhvr>
                                      <p:tavLst>
                                        <p:tav tm="0">
                                          <p:val>
                                            <p:fltVal val="0"/>
                                          </p:val>
                                        </p:tav>
                                        <p:tav tm="100000">
                                          <p:val>
                                            <p:strVal val="#ppt_h"/>
                                          </p:val>
                                        </p:tav>
                                      </p:tavLst>
                                    </p:anim>
                                    <p:animEffect transition="in" filter="fade">
                                      <p:cBhvr>
                                        <p:cTn id="201" dur="350"/>
                                        <p:tgtEl>
                                          <p:spTgt spid="705"/>
                                        </p:tgtEl>
                                      </p:cBhvr>
                                    </p:animEffect>
                                  </p:childTnLst>
                                </p:cTn>
                              </p:par>
                              <p:par>
                                <p:cTn id="202" presetID="53" presetClass="entr" presetSubtype="16" repeatCount="5000" fill="hold" nodeType="withEffect">
                                  <p:stCondLst>
                                    <p:cond delay="7000"/>
                                  </p:stCondLst>
                                  <p:childTnLst>
                                    <p:set>
                                      <p:cBhvr>
                                        <p:cTn id="203" dur="1" fill="hold">
                                          <p:stCondLst>
                                            <p:cond delay="0"/>
                                          </p:stCondLst>
                                        </p:cTn>
                                        <p:tgtEl>
                                          <p:spTgt spid="706"/>
                                        </p:tgtEl>
                                        <p:attrNameLst>
                                          <p:attrName>style.visibility</p:attrName>
                                        </p:attrNameLst>
                                      </p:cBhvr>
                                      <p:to>
                                        <p:strVal val="visible"/>
                                      </p:to>
                                    </p:set>
                                    <p:anim calcmode="lin" valueType="num">
                                      <p:cBhvr>
                                        <p:cTn id="204" dur="300" fill="hold"/>
                                        <p:tgtEl>
                                          <p:spTgt spid="706"/>
                                        </p:tgtEl>
                                        <p:attrNameLst>
                                          <p:attrName>ppt_w</p:attrName>
                                        </p:attrNameLst>
                                      </p:cBhvr>
                                      <p:tavLst>
                                        <p:tav tm="0">
                                          <p:val>
                                            <p:fltVal val="0"/>
                                          </p:val>
                                        </p:tav>
                                        <p:tav tm="100000">
                                          <p:val>
                                            <p:strVal val="#ppt_w"/>
                                          </p:val>
                                        </p:tav>
                                      </p:tavLst>
                                    </p:anim>
                                    <p:anim calcmode="lin" valueType="num">
                                      <p:cBhvr>
                                        <p:cTn id="205" dur="300" fill="hold"/>
                                        <p:tgtEl>
                                          <p:spTgt spid="706"/>
                                        </p:tgtEl>
                                        <p:attrNameLst>
                                          <p:attrName>ppt_h</p:attrName>
                                        </p:attrNameLst>
                                      </p:cBhvr>
                                      <p:tavLst>
                                        <p:tav tm="0">
                                          <p:val>
                                            <p:fltVal val="0"/>
                                          </p:val>
                                        </p:tav>
                                        <p:tav tm="100000">
                                          <p:val>
                                            <p:strVal val="#ppt_h"/>
                                          </p:val>
                                        </p:tav>
                                      </p:tavLst>
                                    </p:anim>
                                    <p:animEffect transition="in" filter="fade">
                                      <p:cBhvr>
                                        <p:cTn id="206" dur="300"/>
                                        <p:tgtEl>
                                          <p:spTgt spid="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5" grpId="0" animBg="1"/>
      <p:bldP spid="176" grpId="0" animBg="1"/>
      <p:bldP spid="177" grpId="0" animBg="1"/>
      <p:bldP spid="178" grpId="0" animBg="1"/>
      <p:bldP spid="179" grpId="0" animBg="1"/>
      <p:bldP spid="185" grpId="0" animBg="1"/>
      <p:bldP spid="187" grpId="0" animBg="1"/>
      <p:bldP spid="189" grpId="0" animBg="1"/>
      <p:bldP spid="191" grpId="0" animBg="1"/>
      <p:bldP spid="1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9433DF50-6619-450E-A73C-EED37DAF6E95}"/>
              </a:ext>
            </a:extLst>
          </p:cNvPr>
          <p:cNvSpPr>
            <a:spLocks noGrp="1"/>
          </p:cNvSpPr>
          <p:nvPr>
            <p:ph type="title"/>
          </p:nvPr>
        </p:nvSpPr>
        <p:spPr>
          <a:xfrm>
            <a:off x="260839" y="594947"/>
            <a:ext cx="8622323" cy="278423"/>
          </a:xfrm>
        </p:spPr>
        <p:txBody>
          <a:bodyPr>
            <a:normAutofit fontScale="90000"/>
          </a:bodyPr>
          <a:lstStyle/>
          <a:p>
            <a:pPr eaLnBrk="1" hangingPunct="1"/>
            <a:r>
              <a:rPr lang="en-GB" altLang="en-US"/>
              <a:t>Discretionary Processes </a:t>
            </a:r>
          </a:p>
        </p:txBody>
      </p:sp>
      <p:sp>
        <p:nvSpPr>
          <p:cNvPr id="30723" name="Slide Number Placeholder 3">
            <a:extLst>
              <a:ext uri="{FF2B5EF4-FFF2-40B4-BE49-F238E27FC236}">
                <a16:creationId xmlns:a16="http://schemas.microsoft.com/office/drawing/2014/main" id="{2F4D5198-1C83-42BC-A853-035421FAB0A1}"/>
              </a:ext>
            </a:extLst>
          </p:cNvPr>
          <p:cNvSpPr>
            <a:spLocks noGrp="1"/>
          </p:cNvSpPr>
          <p:nvPr>
            <p:ph type="sldNum" sz="quarter" idx="14"/>
          </p:nvPr>
        </p:nvSpPr>
        <p:spPr bwMode="auto">
          <a:xfrm>
            <a:off x="0" y="263769"/>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4406" tIns="42203" rIns="84406" bIns="42203" rtlCol="0" anchor="t"/>
          <a:lstStyle/>
          <a:p>
            <a:pPr algn="l"/>
            <a:r>
              <a:rPr lang="en-GB" altLang="en-US" sz="1477">
                <a:solidFill>
                  <a:schemeClr val="tx1"/>
                </a:solidFill>
              </a:rPr>
              <a:t> </a:t>
            </a:r>
          </a:p>
        </p:txBody>
      </p:sp>
      <p:sp>
        <p:nvSpPr>
          <p:cNvPr id="30724" name="Text Placeholder 4">
            <a:extLst>
              <a:ext uri="{FF2B5EF4-FFF2-40B4-BE49-F238E27FC236}">
                <a16:creationId xmlns:a16="http://schemas.microsoft.com/office/drawing/2014/main" id="{05E02356-AFED-4B31-88F9-B1F575158E0C}"/>
              </a:ext>
            </a:extLst>
          </p:cNvPr>
          <p:cNvSpPr>
            <a:spLocks noGrp="1"/>
          </p:cNvSpPr>
          <p:nvPr>
            <p:ph type="body" sz="quarter" idx="13"/>
          </p:nvPr>
        </p:nvSpPr>
        <p:spPr>
          <a:xfrm>
            <a:off x="260839" y="873369"/>
            <a:ext cx="8622323" cy="328246"/>
          </a:xfrm>
        </p:spPr>
        <p:txBody>
          <a:bodyPr/>
          <a:lstStyle/>
          <a:p>
            <a:pPr eaLnBrk="1" hangingPunct="1"/>
            <a:r>
              <a:rPr lang="en-GB" altLang="en-US"/>
              <a:t>A different story</a:t>
            </a:r>
          </a:p>
          <a:p>
            <a:pPr eaLnBrk="1" hangingPunct="1"/>
            <a:endParaRPr lang="en-GB" altLang="en-US"/>
          </a:p>
        </p:txBody>
      </p:sp>
      <p:sp>
        <p:nvSpPr>
          <p:cNvPr id="9" name="TextBox 8">
            <a:extLst>
              <a:ext uri="{FF2B5EF4-FFF2-40B4-BE49-F238E27FC236}">
                <a16:creationId xmlns:a16="http://schemas.microsoft.com/office/drawing/2014/main" id="{EC84A11F-D323-45DF-B6FB-3D7E7207AF2C}"/>
              </a:ext>
            </a:extLst>
          </p:cNvPr>
          <p:cNvSpPr txBox="1"/>
          <p:nvPr/>
        </p:nvSpPr>
        <p:spPr>
          <a:xfrm>
            <a:off x="1581150" y="1834662"/>
            <a:ext cx="718082" cy="348109"/>
          </a:xfrm>
          <a:prstGeom prst="rect">
            <a:avLst/>
          </a:prstGeom>
          <a:noFill/>
        </p:spPr>
        <p:txBody>
          <a:bodyPr wrap="none">
            <a:spAutoFit/>
          </a:bodyPr>
          <a:lstStyle/>
          <a:p>
            <a:pPr>
              <a:defRPr/>
            </a:pPr>
            <a:r>
              <a:rPr lang="en-GB" sz="1662" b="1" dirty="0">
                <a:solidFill>
                  <a:schemeClr val="accent5"/>
                </a:solidFill>
              </a:rPr>
              <a:t>Death</a:t>
            </a:r>
          </a:p>
        </p:txBody>
      </p:sp>
      <p:sp>
        <p:nvSpPr>
          <p:cNvPr id="88" name="TextBox 87">
            <a:extLst>
              <a:ext uri="{FF2B5EF4-FFF2-40B4-BE49-F238E27FC236}">
                <a16:creationId xmlns:a16="http://schemas.microsoft.com/office/drawing/2014/main" id="{849E4C1A-17B2-4150-B387-34AC32837EF7}"/>
              </a:ext>
            </a:extLst>
          </p:cNvPr>
          <p:cNvSpPr txBox="1"/>
          <p:nvPr/>
        </p:nvSpPr>
        <p:spPr>
          <a:xfrm>
            <a:off x="1581151" y="3267808"/>
            <a:ext cx="854529" cy="348109"/>
          </a:xfrm>
          <a:prstGeom prst="rect">
            <a:avLst/>
          </a:prstGeom>
          <a:noFill/>
        </p:spPr>
        <p:txBody>
          <a:bodyPr wrap="none">
            <a:spAutoFit/>
          </a:bodyPr>
          <a:lstStyle/>
          <a:p>
            <a:pPr>
              <a:defRPr/>
            </a:pPr>
            <a:r>
              <a:rPr lang="en-GB" sz="1662" b="1" dirty="0">
                <a:solidFill>
                  <a:schemeClr val="accent5"/>
                </a:solidFill>
              </a:rPr>
              <a:t>Divorce</a:t>
            </a:r>
          </a:p>
        </p:txBody>
      </p:sp>
      <p:sp>
        <p:nvSpPr>
          <p:cNvPr id="89" name="TextBox 88">
            <a:extLst>
              <a:ext uri="{FF2B5EF4-FFF2-40B4-BE49-F238E27FC236}">
                <a16:creationId xmlns:a16="http://schemas.microsoft.com/office/drawing/2014/main" id="{45D125C2-278C-4859-9082-5EFAEAC822F2}"/>
              </a:ext>
            </a:extLst>
          </p:cNvPr>
          <p:cNvSpPr txBox="1"/>
          <p:nvPr/>
        </p:nvSpPr>
        <p:spPr>
          <a:xfrm>
            <a:off x="1581151" y="4711213"/>
            <a:ext cx="1179747" cy="348109"/>
          </a:xfrm>
          <a:prstGeom prst="rect">
            <a:avLst/>
          </a:prstGeom>
          <a:noFill/>
        </p:spPr>
        <p:txBody>
          <a:bodyPr wrap="none">
            <a:spAutoFit/>
          </a:bodyPr>
          <a:lstStyle/>
          <a:p>
            <a:pPr>
              <a:defRPr/>
            </a:pPr>
            <a:r>
              <a:rPr lang="en-GB" sz="1662" b="1" dirty="0">
                <a:solidFill>
                  <a:schemeClr val="accent5"/>
                </a:solidFill>
              </a:rPr>
              <a:t>Complaints</a:t>
            </a:r>
          </a:p>
        </p:txBody>
      </p:sp>
      <p:sp>
        <p:nvSpPr>
          <p:cNvPr id="51" name="Freeform 14">
            <a:extLst>
              <a:ext uri="{FF2B5EF4-FFF2-40B4-BE49-F238E27FC236}">
                <a16:creationId xmlns:a16="http://schemas.microsoft.com/office/drawing/2014/main" id="{362F6DCC-9661-4572-8937-99B7C42C3DFC}"/>
              </a:ext>
            </a:extLst>
          </p:cNvPr>
          <p:cNvSpPr>
            <a:spLocks/>
          </p:cNvSpPr>
          <p:nvPr/>
        </p:nvSpPr>
        <p:spPr bwMode="auto">
          <a:xfrm>
            <a:off x="1572358" y="3896459"/>
            <a:ext cx="104042" cy="206619"/>
          </a:xfrm>
          <a:custGeom>
            <a:avLst/>
            <a:gdLst>
              <a:gd name="T0" fmla="*/ 68096227 w 186"/>
              <a:gd name="T1" fmla="*/ 101398161 h 370"/>
              <a:gd name="T2" fmla="*/ 34048114 w 186"/>
              <a:gd name="T3" fmla="*/ 135441954 h 370"/>
              <a:gd name="T4" fmla="*/ 0 w 186"/>
              <a:gd name="T5" fmla="*/ 101398161 h 370"/>
              <a:gd name="T6" fmla="*/ 34048114 w 186"/>
              <a:gd name="T7" fmla="*/ 0 h 370"/>
              <a:gd name="T8" fmla="*/ 68096227 w 186"/>
              <a:gd name="T9" fmla="*/ 101398161 h 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370">
                <a:moveTo>
                  <a:pt x="186" y="277"/>
                </a:moveTo>
                <a:cubicBezTo>
                  <a:pt x="186" y="328"/>
                  <a:pt x="144" y="370"/>
                  <a:pt x="93" y="370"/>
                </a:cubicBezTo>
                <a:cubicBezTo>
                  <a:pt x="42" y="370"/>
                  <a:pt x="0" y="328"/>
                  <a:pt x="0" y="277"/>
                </a:cubicBezTo>
                <a:cubicBezTo>
                  <a:pt x="0" y="226"/>
                  <a:pt x="93" y="0"/>
                  <a:pt x="93" y="0"/>
                </a:cubicBezTo>
                <a:cubicBezTo>
                  <a:pt x="93" y="0"/>
                  <a:pt x="186" y="226"/>
                  <a:pt x="186" y="277"/>
                </a:cubicBezTo>
                <a:close/>
              </a:path>
            </a:pathLst>
          </a:custGeom>
          <a:solidFill>
            <a:schemeClr val="accent1"/>
          </a:solidFill>
          <a:ln w="9525">
            <a:solidFill>
              <a:schemeClr val="accent1"/>
            </a:solidFill>
            <a:round/>
            <a:headEnd/>
            <a:tailEnd/>
          </a:ln>
        </p:spPr>
        <p:txBody>
          <a:bodyPr/>
          <a:lstStyle/>
          <a:p>
            <a:endParaRPr lang="en-GB" sz="1662"/>
          </a:p>
        </p:txBody>
      </p:sp>
      <p:sp>
        <p:nvSpPr>
          <p:cNvPr id="100" name="Comp Face">
            <a:extLst>
              <a:ext uri="{FF2B5EF4-FFF2-40B4-BE49-F238E27FC236}">
                <a16:creationId xmlns:a16="http://schemas.microsoft.com/office/drawing/2014/main" id="{FD7B9D02-BAD8-41BB-A188-0B87EF7F6050}"/>
              </a:ext>
            </a:extLst>
          </p:cNvPr>
          <p:cNvSpPr>
            <a:spLocks noChangeArrowheads="1"/>
          </p:cNvSpPr>
          <p:nvPr/>
        </p:nvSpPr>
        <p:spPr bwMode="auto">
          <a:xfrm>
            <a:off x="252046" y="4255478"/>
            <a:ext cx="1198685" cy="1200150"/>
          </a:xfrm>
          <a:prstGeom prst="ellipse">
            <a:avLst/>
          </a:prstGeom>
          <a:solidFill>
            <a:schemeClr val="accent2"/>
          </a:solidFill>
          <a:ln w="25400">
            <a:noFill/>
          </a:ln>
          <a:effectLst>
            <a:outerShdw blurRad="50800" dist="38100" dir="2700000" algn="tl" rotWithShape="0">
              <a:prstClr val="black">
                <a:alpha val="40000"/>
              </a:prstClr>
            </a:outerShdw>
          </a:effectLst>
        </p:spPr>
        <p:txBody>
          <a:bodyPr/>
          <a:lstStyle/>
          <a:p>
            <a:pPr>
              <a:defRPr/>
            </a:pPr>
            <a:endParaRPr lang="en-GB" sz="1662"/>
          </a:p>
        </p:txBody>
      </p:sp>
      <p:sp>
        <p:nvSpPr>
          <p:cNvPr id="101" name="Comp Left Eye">
            <a:extLst>
              <a:ext uri="{FF2B5EF4-FFF2-40B4-BE49-F238E27FC236}">
                <a16:creationId xmlns:a16="http://schemas.microsoft.com/office/drawing/2014/main" id="{75966E29-34B3-4134-8B52-BA93DB25D5BC}"/>
              </a:ext>
            </a:extLst>
          </p:cNvPr>
          <p:cNvSpPr>
            <a:spLocks/>
          </p:cNvSpPr>
          <p:nvPr/>
        </p:nvSpPr>
        <p:spPr bwMode="auto">
          <a:xfrm rot="20699108">
            <a:off x="526074" y="4642339"/>
            <a:ext cx="186103" cy="123092"/>
          </a:xfrm>
          <a:custGeom>
            <a:avLst/>
            <a:gdLst>
              <a:gd name="T0" fmla="*/ 62007727 w 268"/>
              <a:gd name="T1" fmla="*/ 90348769 h 177"/>
              <a:gd name="T2" fmla="*/ 10146801 w 268"/>
              <a:gd name="T3" fmla="*/ 0 h 177"/>
              <a:gd name="T4" fmla="*/ 151073589 w 268"/>
              <a:gd name="T5" fmla="*/ 38071802 h 177"/>
              <a:gd name="T6" fmla="*/ 62007727 w 268"/>
              <a:gd name="T7" fmla="*/ 90348769 h 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8" h="177">
                <a:moveTo>
                  <a:pt x="110" y="159"/>
                </a:moveTo>
                <a:cubicBezTo>
                  <a:pt x="41" y="140"/>
                  <a:pt x="0" y="69"/>
                  <a:pt x="18" y="0"/>
                </a:cubicBezTo>
                <a:cubicBezTo>
                  <a:pt x="268" y="67"/>
                  <a:pt x="268" y="67"/>
                  <a:pt x="268" y="67"/>
                </a:cubicBezTo>
                <a:cubicBezTo>
                  <a:pt x="250" y="136"/>
                  <a:pt x="179" y="177"/>
                  <a:pt x="110" y="159"/>
                </a:cubicBezTo>
                <a:close/>
              </a:path>
            </a:pathLst>
          </a:custGeom>
          <a:solidFill>
            <a:schemeClr val="tx1"/>
          </a:solidFill>
          <a:ln w="19050">
            <a:solidFill>
              <a:schemeClr val="tx1"/>
            </a:solidFill>
            <a:round/>
            <a:headEnd/>
            <a:tailEnd/>
          </a:ln>
        </p:spPr>
        <p:txBody>
          <a:bodyPr/>
          <a:lstStyle/>
          <a:p>
            <a:endParaRPr lang="en-GB" sz="1662"/>
          </a:p>
        </p:txBody>
      </p:sp>
      <p:sp>
        <p:nvSpPr>
          <p:cNvPr id="102" name="Comp Right Eye">
            <a:extLst>
              <a:ext uri="{FF2B5EF4-FFF2-40B4-BE49-F238E27FC236}">
                <a16:creationId xmlns:a16="http://schemas.microsoft.com/office/drawing/2014/main" id="{23EAD7AF-AF0F-463F-8D63-3F997751392C}"/>
              </a:ext>
            </a:extLst>
          </p:cNvPr>
          <p:cNvSpPr>
            <a:spLocks/>
          </p:cNvSpPr>
          <p:nvPr/>
        </p:nvSpPr>
        <p:spPr bwMode="auto">
          <a:xfrm rot="880056">
            <a:off x="1006720" y="4633546"/>
            <a:ext cx="186103" cy="123092"/>
          </a:xfrm>
          <a:custGeom>
            <a:avLst/>
            <a:gdLst>
              <a:gd name="T0" fmla="*/ 89572149 w 268"/>
              <a:gd name="T1" fmla="*/ 90348769 h 177"/>
              <a:gd name="T2" fmla="*/ 0 w 268"/>
              <a:gd name="T3" fmla="*/ 38071802 h 177"/>
              <a:gd name="T4" fmla="*/ 141727970 w 268"/>
              <a:gd name="T5" fmla="*/ 0 h 177"/>
              <a:gd name="T6" fmla="*/ 89572149 w 268"/>
              <a:gd name="T7" fmla="*/ 90348769 h 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8" h="177">
                <a:moveTo>
                  <a:pt x="158" y="159"/>
                </a:moveTo>
                <a:cubicBezTo>
                  <a:pt x="89" y="177"/>
                  <a:pt x="18" y="136"/>
                  <a:pt x="0" y="67"/>
                </a:cubicBezTo>
                <a:cubicBezTo>
                  <a:pt x="250" y="0"/>
                  <a:pt x="250" y="0"/>
                  <a:pt x="250" y="0"/>
                </a:cubicBezTo>
                <a:cubicBezTo>
                  <a:pt x="268" y="69"/>
                  <a:pt x="227" y="140"/>
                  <a:pt x="158" y="159"/>
                </a:cubicBezTo>
                <a:close/>
              </a:path>
            </a:pathLst>
          </a:custGeom>
          <a:solidFill>
            <a:schemeClr val="tx1"/>
          </a:solidFill>
          <a:ln w="19050">
            <a:solidFill>
              <a:schemeClr val="tx1"/>
            </a:solidFill>
            <a:round/>
            <a:headEnd/>
            <a:tailEnd/>
          </a:ln>
        </p:spPr>
        <p:txBody>
          <a:bodyPr/>
          <a:lstStyle/>
          <a:p>
            <a:endParaRPr lang="en-GB" sz="1662"/>
          </a:p>
        </p:txBody>
      </p:sp>
      <p:cxnSp>
        <p:nvCxnSpPr>
          <p:cNvPr id="103" name="Comp Left Eyebrow">
            <a:extLst>
              <a:ext uri="{FF2B5EF4-FFF2-40B4-BE49-F238E27FC236}">
                <a16:creationId xmlns:a16="http://schemas.microsoft.com/office/drawing/2014/main" id="{A444CD07-2888-44C8-A2EE-F3BAC5FE2163}"/>
              </a:ext>
            </a:extLst>
          </p:cNvPr>
          <p:cNvCxnSpPr>
            <a:cxnSpLocks/>
          </p:cNvCxnSpPr>
          <p:nvPr/>
        </p:nvCxnSpPr>
        <p:spPr>
          <a:xfrm flipH="1">
            <a:off x="448408" y="4576397"/>
            <a:ext cx="268166" cy="0"/>
          </a:xfrm>
          <a:prstGeom prst="line">
            <a:avLst/>
          </a:prstGeom>
          <a:ln w="444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4" name="Comp Right Eyebrow">
            <a:extLst>
              <a:ext uri="{FF2B5EF4-FFF2-40B4-BE49-F238E27FC236}">
                <a16:creationId xmlns:a16="http://schemas.microsoft.com/office/drawing/2014/main" id="{D14484A1-D129-4E6B-A89D-FAC550D46B69}"/>
              </a:ext>
            </a:extLst>
          </p:cNvPr>
          <p:cNvCxnSpPr>
            <a:cxnSpLocks/>
          </p:cNvCxnSpPr>
          <p:nvPr/>
        </p:nvCxnSpPr>
        <p:spPr>
          <a:xfrm flipH="1">
            <a:off x="997927" y="4573466"/>
            <a:ext cx="268165" cy="0"/>
          </a:xfrm>
          <a:prstGeom prst="line">
            <a:avLst/>
          </a:prstGeom>
          <a:ln w="444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5" name="Comp Mouth">
            <a:extLst>
              <a:ext uri="{FF2B5EF4-FFF2-40B4-BE49-F238E27FC236}">
                <a16:creationId xmlns:a16="http://schemas.microsoft.com/office/drawing/2014/main" id="{EEFEE0DB-CC9A-4EE5-ACD1-4CB974AC6AF2}"/>
              </a:ext>
            </a:extLst>
          </p:cNvPr>
          <p:cNvSpPr/>
          <p:nvPr/>
        </p:nvSpPr>
        <p:spPr>
          <a:xfrm>
            <a:off x="451338" y="5032131"/>
            <a:ext cx="816220" cy="177312"/>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69" spc="138" dirty="0"/>
              <a:t>&amp;$!#%$!</a:t>
            </a:r>
          </a:p>
        </p:txBody>
      </p:sp>
      <p:sp>
        <p:nvSpPr>
          <p:cNvPr id="106" name="Death Face">
            <a:extLst>
              <a:ext uri="{FF2B5EF4-FFF2-40B4-BE49-F238E27FC236}">
                <a16:creationId xmlns:a16="http://schemas.microsoft.com/office/drawing/2014/main" id="{1053975C-CCBB-44A7-8C56-85D7E21371E0}"/>
              </a:ext>
            </a:extLst>
          </p:cNvPr>
          <p:cNvSpPr>
            <a:spLocks noChangeArrowheads="1"/>
          </p:cNvSpPr>
          <p:nvPr/>
        </p:nvSpPr>
        <p:spPr bwMode="auto">
          <a:xfrm>
            <a:off x="254977" y="1395047"/>
            <a:ext cx="1197220" cy="1200150"/>
          </a:xfrm>
          <a:prstGeom prst="ellipse">
            <a:avLst/>
          </a:prstGeom>
          <a:solidFill>
            <a:schemeClr val="accent2"/>
          </a:solidFill>
          <a:ln w="25400">
            <a:noFill/>
          </a:ln>
          <a:effectLst>
            <a:outerShdw blurRad="50800" dist="38100" dir="2700000" algn="tl" rotWithShape="0">
              <a:prstClr val="black">
                <a:alpha val="40000"/>
              </a:prstClr>
            </a:outerShdw>
          </a:effectLst>
        </p:spPr>
        <p:txBody>
          <a:bodyPr/>
          <a:lstStyle/>
          <a:p>
            <a:pPr>
              <a:defRPr/>
            </a:pPr>
            <a:endParaRPr lang="en-GB" sz="1662"/>
          </a:p>
        </p:txBody>
      </p:sp>
      <p:sp>
        <p:nvSpPr>
          <p:cNvPr id="108" name="Death Left Eye">
            <a:extLst>
              <a:ext uri="{FF2B5EF4-FFF2-40B4-BE49-F238E27FC236}">
                <a16:creationId xmlns:a16="http://schemas.microsoft.com/office/drawing/2014/main" id="{2AF46077-847F-4E10-B2D4-8A8C140DF6A5}"/>
              </a:ext>
            </a:extLst>
          </p:cNvPr>
          <p:cNvSpPr>
            <a:spLocks noChangeArrowheads="1"/>
          </p:cNvSpPr>
          <p:nvPr/>
        </p:nvSpPr>
        <p:spPr bwMode="auto">
          <a:xfrm>
            <a:off x="529005" y="1749670"/>
            <a:ext cx="155331" cy="156797"/>
          </a:xfrm>
          <a:prstGeom prst="ellipse">
            <a:avLst/>
          </a:prstGeom>
          <a:solidFill>
            <a:schemeClr val="tx1"/>
          </a:solidFill>
          <a:ln w="9525">
            <a:solidFill>
              <a:schemeClr val="tx1"/>
            </a:solidFill>
            <a:round/>
            <a:headEnd/>
            <a:tailEnd/>
          </a:ln>
        </p:spPr>
        <p:txBody>
          <a:bodyPr/>
          <a:lstStyle/>
          <a:p>
            <a:endParaRPr lang="en-GB" altLang="en-US" sz="1662"/>
          </a:p>
        </p:txBody>
      </p:sp>
      <p:sp>
        <p:nvSpPr>
          <p:cNvPr id="109" name="Divorce Face">
            <a:extLst>
              <a:ext uri="{FF2B5EF4-FFF2-40B4-BE49-F238E27FC236}">
                <a16:creationId xmlns:a16="http://schemas.microsoft.com/office/drawing/2014/main" id="{DA4F7C5B-DF4E-4C4E-BBBE-86105D175772}"/>
              </a:ext>
            </a:extLst>
          </p:cNvPr>
          <p:cNvSpPr>
            <a:spLocks noChangeArrowheads="1"/>
          </p:cNvSpPr>
          <p:nvPr/>
        </p:nvSpPr>
        <p:spPr bwMode="auto">
          <a:xfrm>
            <a:off x="252046" y="2826727"/>
            <a:ext cx="1198685" cy="1200150"/>
          </a:xfrm>
          <a:prstGeom prst="ellipse">
            <a:avLst/>
          </a:prstGeom>
          <a:solidFill>
            <a:schemeClr val="accent2"/>
          </a:solidFill>
          <a:ln w="25400">
            <a:noFill/>
          </a:ln>
          <a:effectLst>
            <a:outerShdw blurRad="50800" dist="38100" dir="2700000" algn="tl" rotWithShape="0">
              <a:prstClr val="black">
                <a:alpha val="40000"/>
              </a:prstClr>
            </a:outerShdw>
          </a:effectLst>
        </p:spPr>
        <p:txBody>
          <a:bodyPr/>
          <a:lstStyle/>
          <a:p>
            <a:pPr>
              <a:defRPr/>
            </a:pPr>
            <a:endParaRPr lang="en-GB" sz="1662"/>
          </a:p>
        </p:txBody>
      </p:sp>
      <p:sp>
        <p:nvSpPr>
          <p:cNvPr id="110" name="Divorce Left Eye">
            <a:extLst>
              <a:ext uri="{FF2B5EF4-FFF2-40B4-BE49-F238E27FC236}">
                <a16:creationId xmlns:a16="http://schemas.microsoft.com/office/drawing/2014/main" id="{841FBA4E-3D3A-4903-8E14-47850806A5AD}"/>
              </a:ext>
            </a:extLst>
          </p:cNvPr>
          <p:cNvSpPr>
            <a:spLocks noChangeArrowheads="1"/>
          </p:cNvSpPr>
          <p:nvPr/>
        </p:nvSpPr>
        <p:spPr bwMode="auto">
          <a:xfrm>
            <a:off x="529005" y="3130062"/>
            <a:ext cx="155331" cy="156797"/>
          </a:xfrm>
          <a:prstGeom prst="ellipse">
            <a:avLst/>
          </a:prstGeom>
          <a:solidFill>
            <a:schemeClr val="tx1"/>
          </a:solidFill>
          <a:ln w="9525">
            <a:solidFill>
              <a:schemeClr val="tx1"/>
            </a:solidFill>
            <a:round/>
            <a:headEnd/>
            <a:tailEnd/>
          </a:ln>
        </p:spPr>
        <p:txBody>
          <a:bodyPr/>
          <a:lstStyle/>
          <a:p>
            <a:endParaRPr lang="en-GB" altLang="en-US" sz="1662"/>
          </a:p>
        </p:txBody>
      </p:sp>
      <p:sp>
        <p:nvSpPr>
          <p:cNvPr id="111" name="Divorce Right Eye">
            <a:extLst>
              <a:ext uri="{FF2B5EF4-FFF2-40B4-BE49-F238E27FC236}">
                <a16:creationId xmlns:a16="http://schemas.microsoft.com/office/drawing/2014/main" id="{D6A1B269-1866-4C22-BB26-E05D622DC284}"/>
              </a:ext>
            </a:extLst>
          </p:cNvPr>
          <p:cNvSpPr>
            <a:spLocks noChangeArrowheads="1"/>
          </p:cNvSpPr>
          <p:nvPr/>
        </p:nvSpPr>
        <p:spPr bwMode="auto">
          <a:xfrm>
            <a:off x="1021373" y="3130062"/>
            <a:ext cx="156796" cy="156797"/>
          </a:xfrm>
          <a:prstGeom prst="ellipse">
            <a:avLst/>
          </a:prstGeom>
          <a:solidFill>
            <a:schemeClr val="tx1"/>
          </a:solidFill>
          <a:ln w="9525">
            <a:solidFill>
              <a:schemeClr val="tx1"/>
            </a:solidFill>
            <a:round/>
            <a:headEnd/>
            <a:tailEnd/>
          </a:ln>
        </p:spPr>
        <p:txBody>
          <a:bodyPr/>
          <a:lstStyle/>
          <a:p>
            <a:endParaRPr lang="en-GB" altLang="en-US" sz="1662"/>
          </a:p>
        </p:txBody>
      </p:sp>
      <p:cxnSp>
        <p:nvCxnSpPr>
          <p:cNvPr id="112" name="Divorce Mouth">
            <a:extLst>
              <a:ext uri="{FF2B5EF4-FFF2-40B4-BE49-F238E27FC236}">
                <a16:creationId xmlns:a16="http://schemas.microsoft.com/office/drawing/2014/main" id="{A7775EE2-2C9C-45C2-A408-2A8E376BD72A}"/>
              </a:ext>
            </a:extLst>
          </p:cNvPr>
          <p:cNvCxnSpPr/>
          <p:nvPr/>
        </p:nvCxnSpPr>
        <p:spPr>
          <a:xfrm>
            <a:off x="606669" y="3713285"/>
            <a:ext cx="493835" cy="0"/>
          </a:xfrm>
          <a:prstGeom prst="line">
            <a:avLst/>
          </a:prstGeom>
          <a:solidFill>
            <a:schemeClr val="accent4"/>
          </a:solidFill>
          <a:ln w="57150" cap="rnd">
            <a:solidFill>
              <a:schemeClr val="accent4"/>
            </a:solidFill>
          </a:ln>
        </p:spPr>
      </p:cxnSp>
      <p:sp>
        <p:nvSpPr>
          <p:cNvPr id="113" name="Death Mouth">
            <a:extLst>
              <a:ext uri="{FF2B5EF4-FFF2-40B4-BE49-F238E27FC236}">
                <a16:creationId xmlns:a16="http://schemas.microsoft.com/office/drawing/2014/main" id="{7ADBF74D-3ABA-4804-8328-AB6249A5FF4D}"/>
              </a:ext>
            </a:extLst>
          </p:cNvPr>
          <p:cNvSpPr>
            <a:spLocks/>
          </p:cNvSpPr>
          <p:nvPr/>
        </p:nvSpPr>
        <p:spPr bwMode="auto">
          <a:xfrm>
            <a:off x="606669" y="2261089"/>
            <a:ext cx="493835" cy="140677"/>
          </a:xfrm>
          <a:custGeom>
            <a:avLst/>
            <a:gdLst>
              <a:gd name="T0" fmla="*/ 554 w 585"/>
              <a:gd name="T1" fmla="*/ 164 h 167"/>
              <a:gd name="T2" fmla="*/ 535 w 585"/>
              <a:gd name="T3" fmla="*/ 156 h 167"/>
              <a:gd name="T4" fmla="*/ 293 w 585"/>
              <a:gd name="T5" fmla="*/ 56 h 167"/>
              <a:gd name="T6" fmla="*/ 50 w 585"/>
              <a:gd name="T7" fmla="*/ 156 h 167"/>
              <a:gd name="T8" fmla="*/ 11 w 585"/>
              <a:gd name="T9" fmla="*/ 156 h 167"/>
              <a:gd name="T10" fmla="*/ 11 w 585"/>
              <a:gd name="T11" fmla="*/ 117 h 167"/>
              <a:gd name="T12" fmla="*/ 293 w 585"/>
              <a:gd name="T13" fmla="*/ 0 h 167"/>
              <a:gd name="T14" fmla="*/ 574 w 585"/>
              <a:gd name="T15" fmla="*/ 117 h 167"/>
              <a:gd name="T16" fmla="*/ 574 w 585"/>
              <a:gd name="T17" fmla="*/ 156 h 167"/>
              <a:gd name="T18" fmla="*/ 554 w 585"/>
              <a:gd name="T19" fmla="*/ 1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 h="167">
                <a:moveTo>
                  <a:pt x="554" y="164"/>
                </a:moveTo>
                <a:cubicBezTo>
                  <a:pt x="547" y="164"/>
                  <a:pt x="540" y="161"/>
                  <a:pt x="535" y="156"/>
                </a:cubicBezTo>
                <a:cubicBezTo>
                  <a:pt x="470" y="91"/>
                  <a:pt x="384" y="56"/>
                  <a:pt x="293" y="56"/>
                </a:cubicBezTo>
                <a:cubicBezTo>
                  <a:pt x="201" y="56"/>
                  <a:pt x="115" y="91"/>
                  <a:pt x="50" y="156"/>
                </a:cubicBezTo>
                <a:cubicBezTo>
                  <a:pt x="40" y="167"/>
                  <a:pt x="22" y="167"/>
                  <a:pt x="11" y="156"/>
                </a:cubicBezTo>
                <a:cubicBezTo>
                  <a:pt x="0" y="145"/>
                  <a:pt x="0" y="128"/>
                  <a:pt x="11" y="117"/>
                </a:cubicBezTo>
                <a:cubicBezTo>
                  <a:pt x="86" y="41"/>
                  <a:pt x="186" y="0"/>
                  <a:pt x="293" y="0"/>
                </a:cubicBezTo>
                <a:cubicBezTo>
                  <a:pt x="399" y="0"/>
                  <a:pt x="499" y="41"/>
                  <a:pt x="574" y="117"/>
                </a:cubicBezTo>
                <a:cubicBezTo>
                  <a:pt x="585" y="128"/>
                  <a:pt x="585" y="145"/>
                  <a:pt x="574" y="156"/>
                </a:cubicBezTo>
                <a:cubicBezTo>
                  <a:pt x="569" y="161"/>
                  <a:pt x="562" y="164"/>
                  <a:pt x="554" y="164"/>
                </a:cubicBezTo>
                <a:close/>
              </a:path>
            </a:pathLst>
          </a:custGeom>
          <a:solidFill>
            <a:schemeClr val="accent4"/>
          </a:solidFill>
          <a:ln>
            <a:solidFill>
              <a:schemeClr val="accent4"/>
            </a:solidFill>
          </a:ln>
          <a:extLst/>
        </p:spPr>
        <p:txBody>
          <a:bodyPr/>
          <a:lstStyle/>
          <a:p>
            <a:pPr>
              <a:defRPr/>
            </a:pPr>
            <a:endParaRPr lang="en-GB" sz="1662"/>
          </a:p>
        </p:txBody>
      </p:sp>
      <p:sp>
        <p:nvSpPr>
          <p:cNvPr id="116" name="Death Eye Mask">
            <a:extLst>
              <a:ext uri="{FF2B5EF4-FFF2-40B4-BE49-F238E27FC236}">
                <a16:creationId xmlns:a16="http://schemas.microsoft.com/office/drawing/2014/main" id="{CA8CB525-1A45-436E-9E4F-6089EFE56602}"/>
              </a:ext>
            </a:extLst>
          </p:cNvPr>
          <p:cNvSpPr/>
          <p:nvPr/>
        </p:nvSpPr>
        <p:spPr>
          <a:xfrm>
            <a:off x="923192" y="1518139"/>
            <a:ext cx="316523" cy="392723"/>
          </a:xfrm>
          <a:prstGeom prst="ellipse">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a:solidFill>
                <a:schemeClr val="tx1"/>
              </a:solidFill>
            </a:endParaRPr>
          </a:p>
        </p:txBody>
      </p:sp>
      <p:sp>
        <p:nvSpPr>
          <p:cNvPr id="115" name="Death Tear">
            <a:extLst>
              <a:ext uri="{FF2B5EF4-FFF2-40B4-BE49-F238E27FC236}">
                <a16:creationId xmlns:a16="http://schemas.microsoft.com/office/drawing/2014/main" id="{1194BF9E-34AD-41F2-8043-45546500A18A}"/>
              </a:ext>
            </a:extLst>
          </p:cNvPr>
          <p:cNvSpPr>
            <a:spLocks/>
          </p:cNvSpPr>
          <p:nvPr/>
        </p:nvSpPr>
        <p:spPr bwMode="auto">
          <a:xfrm>
            <a:off x="1041890" y="1739412"/>
            <a:ext cx="83526" cy="165588"/>
          </a:xfrm>
          <a:custGeom>
            <a:avLst/>
            <a:gdLst>
              <a:gd name="T0" fmla="*/ 43763600 w 186"/>
              <a:gd name="T1" fmla="*/ 65052999 h 370"/>
              <a:gd name="T2" fmla="*/ 21881800 w 186"/>
              <a:gd name="T3" fmla="*/ 86894093 h 370"/>
              <a:gd name="T4" fmla="*/ 0 w 186"/>
              <a:gd name="T5" fmla="*/ 65052999 h 370"/>
              <a:gd name="T6" fmla="*/ 21881800 w 186"/>
              <a:gd name="T7" fmla="*/ 0 h 370"/>
              <a:gd name="T8" fmla="*/ 43763600 w 186"/>
              <a:gd name="T9" fmla="*/ 65052999 h 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370">
                <a:moveTo>
                  <a:pt x="186" y="277"/>
                </a:moveTo>
                <a:cubicBezTo>
                  <a:pt x="186" y="328"/>
                  <a:pt x="144" y="370"/>
                  <a:pt x="93" y="370"/>
                </a:cubicBezTo>
                <a:cubicBezTo>
                  <a:pt x="42" y="370"/>
                  <a:pt x="0" y="328"/>
                  <a:pt x="0" y="277"/>
                </a:cubicBezTo>
                <a:cubicBezTo>
                  <a:pt x="0" y="226"/>
                  <a:pt x="93" y="0"/>
                  <a:pt x="93" y="0"/>
                </a:cubicBezTo>
                <a:cubicBezTo>
                  <a:pt x="93" y="0"/>
                  <a:pt x="186" y="226"/>
                  <a:pt x="186" y="277"/>
                </a:cubicBezTo>
                <a:close/>
              </a:path>
            </a:pathLst>
          </a:custGeom>
          <a:solidFill>
            <a:schemeClr val="accent1"/>
          </a:solidFill>
          <a:ln w="9525">
            <a:solidFill>
              <a:schemeClr val="accent1"/>
            </a:solidFill>
            <a:round/>
            <a:headEnd/>
            <a:tailEnd/>
          </a:ln>
        </p:spPr>
        <p:txBody>
          <a:bodyPr/>
          <a:lstStyle/>
          <a:p>
            <a:endParaRPr lang="en-GB" sz="1662"/>
          </a:p>
        </p:txBody>
      </p:sp>
      <p:sp>
        <p:nvSpPr>
          <p:cNvPr id="117" name="Death Right Eye">
            <a:extLst>
              <a:ext uri="{FF2B5EF4-FFF2-40B4-BE49-F238E27FC236}">
                <a16:creationId xmlns:a16="http://schemas.microsoft.com/office/drawing/2014/main" id="{932A4BEC-4E1E-4401-86A1-BFF9C4D8612F}"/>
              </a:ext>
            </a:extLst>
          </p:cNvPr>
          <p:cNvSpPr>
            <a:spLocks noChangeArrowheads="1"/>
          </p:cNvSpPr>
          <p:nvPr/>
        </p:nvSpPr>
        <p:spPr bwMode="auto">
          <a:xfrm>
            <a:off x="1003789" y="1749670"/>
            <a:ext cx="156796" cy="156797"/>
          </a:xfrm>
          <a:prstGeom prst="ellipse">
            <a:avLst/>
          </a:prstGeom>
          <a:solidFill>
            <a:schemeClr val="tx1"/>
          </a:solidFill>
          <a:ln w="9525">
            <a:solidFill>
              <a:schemeClr val="tx1"/>
            </a:solidFill>
            <a:round/>
            <a:headEnd/>
            <a:tailEnd/>
          </a:ln>
        </p:spPr>
        <p:txBody>
          <a:bodyPr/>
          <a:lstStyle/>
          <a:p>
            <a:endParaRPr lang="en-GB" altLang="en-US" sz="1662"/>
          </a:p>
        </p:txBody>
      </p:sp>
      <p:sp>
        <p:nvSpPr>
          <p:cNvPr id="7" name="White Box">
            <a:extLst>
              <a:ext uri="{FF2B5EF4-FFF2-40B4-BE49-F238E27FC236}">
                <a16:creationId xmlns:a16="http://schemas.microsoft.com/office/drawing/2014/main" id="{7F1B5943-925B-46BB-8C91-60E400B9208D}"/>
              </a:ext>
            </a:extLst>
          </p:cNvPr>
          <p:cNvSpPr/>
          <p:nvPr/>
        </p:nvSpPr>
        <p:spPr>
          <a:xfrm>
            <a:off x="193431" y="1323243"/>
            <a:ext cx="8846527" cy="421151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a:p>
        </p:txBody>
      </p:sp>
      <p:sp>
        <p:nvSpPr>
          <p:cNvPr id="39" name="Face 2">
            <a:extLst>
              <a:ext uri="{FF2B5EF4-FFF2-40B4-BE49-F238E27FC236}">
                <a16:creationId xmlns:a16="http://schemas.microsoft.com/office/drawing/2014/main" id="{C8EEFF40-FA24-4B80-B3E2-D1020DCF7E59}"/>
              </a:ext>
            </a:extLst>
          </p:cNvPr>
          <p:cNvSpPr>
            <a:spLocks noChangeArrowheads="1"/>
          </p:cNvSpPr>
          <p:nvPr/>
        </p:nvSpPr>
        <p:spPr bwMode="auto">
          <a:xfrm>
            <a:off x="791308" y="2013439"/>
            <a:ext cx="1197220" cy="1200150"/>
          </a:xfrm>
          <a:prstGeom prst="ellipse">
            <a:avLst/>
          </a:prstGeom>
          <a:solidFill>
            <a:schemeClr val="accent2"/>
          </a:solidFill>
          <a:ln w="25400">
            <a:noFill/>
          </a:ln>
          <a:effectLst>
            <a:outerShdw blurRad="50800" dist="38100" dir="2700000" algn="tl" rotWithShape="0">
              <a:prstClr val="black">
                <a:alpha val="40000"/>
              </a:prstClr>
            </a:outerShdw>
          </a:effectLst>
        </p:spPr>
        <p:txBody>
          <a:bodyPr/>
          <a:lstStyle/>
          <a:p>
            <a:pPr>
              <a:defRPr/>
            </a:pPr>
            <a:endParaRPr lang="en-GB" sz="1662"/>
          </a:p>
        </p:txBody>
      </p:sp>
      <p:sp>
        <p:nvSpPr>
          <p:cNvPr id="41" name="Left Eye 2">
            <a:extLst>
              <a:ext uri="{FF2B5EF4-FFF2-40B4-BE49-F238E27FC236}">
                <a16:creationId xmlns:a16="http://schemas.microsoft.com/office/drawing/2014/main" id="{58F1ACEC-F551-432B-A492-11818B714858}"/>
              </a:ext>
            </a:extLst>
          </p:cNvPr>
          <p:cNvSpPr>
            <a:spLocks noChangeArrowheads="1"/>
          </p:cNvSpPr>
          <p:nvPr/>
        </p:nvSpPr>
        <p:spPr bwMode="auto">
          <a:xfrm>
            <a:off x="1065335" y="2368062"/>
            <a:ext cx="156796" cy="156797"/>
          </a:xfrm>
          <a:prstGeom prst="ellipse">
            <a:avLst/>
          </a:prstGeom>
          <a:solidFill>
            <a:schemeClr val="tx1"/>
          </a:solidFill>
          <a:ln w="9525">
            <a:solidFill>
              <a:schemeClr val="tx1"/>
            </a:solidFill>
            <a:round/>
            <a:headEnd/>
            <a:tailEnd/>
          </a:ln>
        </p:spPr>
        <p:txBody>
          <a:bodyPr/>
          <a:lstStyle/>
          <a:p>
            <a:endParaRPr lang="en-GB" altLang="en-US" sz="1662"/>
          </a:p>
        </p:txBody>
      </p:sp>
      <p:sp>
        <p:nvSpPr>
          <p:cNvPr id="42" name="Mouth 2">
            <a:extLst>
              <a:ext uri="{FF2B5EF4-FFF2-40B4-BE49-F238E27FC236}">
                <a16:creationId xmlns:a16="http://schemas.microsoft.com/office/drawing/2014/main" id="{4734C34C-52B7-4BB9-9282-98BE00C918CB}"/>
              </a:ext>
            </a:extLst>
          </p:cNvPr>
          <p:cNvSpPr>
            <a:spLocks/>
          </p:cNvSpPr>
          <p:nvPr/>
        </p:nvSpPr>
        <p:spPr bwMode="auto">
          <a:xfrm>
            <a:off x="1143000" y="2879481"/>
            <a:ext cx="493835" cy="140677"/>
          </a:xfrm>
          <a:custGeom>
            <a:avLst/>
            <a:gdLst>
              <a:gd name="T0" fmla="*/ 554 w 585"/>
              <a:gd name="T1" fmla="*/ 164 h 167"/>
              <a:gd name="T2" fmla="*/ 535 w 585"/>
              <a:gd name="T3" fmla="*/ 156 h 167"/>
              <a:gd name="T4" fmla="*/ 293 w 585"/>
              <a:gd name="T5" fmla="*/ 56 h 167"/>
              <a:gd name="T6" fmla="*/ 50 w 585"/>
              <a:gd name="T7" fmla="*/ 156 h 167"/>
              <a:gd name="T8" fmla="*/ 11 w 585"/>
              <a:gd name="T9" fmla="*/ 156 h 167"/>
              <a:gd name="T10" fmla="*/ 11 w 585"/>
              <a:gd name="T11" fmla="*/ 117 h 167"/>
              <a:gd name="T12" fmla="*/ 293 w 585"/>
              <a:gd name="T13" fmla="*/ 0 h 167"/>
              <a:gd name="T14" fmla="*/ 574 w 585"/>
              <a:gd name="T15" fmla="*/ 117 h 167"/>
              <a:gd name="T16" fmla="*/ 574 w 585"/>
              <a:gd name="T17" fmla="*/ 156 h 167"/>
              <a:gd name="T18" fmla="*/ 554 w 585"/>
              <a:gd name="T19" fmla="*/ 1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 h="167">
                <a:moveTo>
                  <a:pt x="554" y="164"/>
                </a:moveTo>
                <a:cubicBezTo>
                  <a:pt x="547" y="164"/>
                  <a:pt x="540" y="161"/>
                  <a:pt x="535" y="156"/>
                </a:cubicBezTo>
                <a:cubicBezTo>
                  <a:pt x="470" y="91"/>
                  <a:pt x="384" y="56"/>
                  <a:pt x="293" y="56"/>
                </a:cubicBezTo>
                <a:cubicBezTo>
                  <a:pt x="201" y="56"/>
                  <a:pt x="115" y="91"/>
                  <a:pt x="50" y="156"/>
                </a:cubicBezTo>
                <a:cubicBezTo>
                  <a:pt x="40" y="167"/>
                  <a:pt x="22" y="167"/>
                  <a:pt x="11" y="156"/>
                </a:cubicBezTo>
                <a:cubicBezTo>
                  <a:pt x="0" y="145"/>
                  <a:pt x="0" y="128"/>
                  <a:pt x="11" y="117"/>
                </a:cubicBezTo>
                <a:cubicBezTo>
                  <a:pt x="86" y="41"/>
                  <a:pt x="186" y="0"/>
                  <a:pt x="293" y="0"/>
                </a:cubicBezTo>
                <a:cubicBezTo>
                  <a:pt x="399" y="0"/>
                  <a:pt x="499" y="41"/>
                  <a:pt x="574" y="117"/>
                </a:cubicBezTo>
                <a:cubicBezTo>
                  <a:pt x="585" y="128"/>
                  <a:pt x="585" y="145"/>
                  <a:pt x="574" y="156"/>
                </a:cubicBezTo>
                <a:cubicBezTo>
                  <a:pt x="569" y="161"/>
                  <a:pt x="562" y="164"/>
                  <a:pt x="554" y="164"/>
                </a:cubicBezTo>
                <a:close/>
              </a:path>
            </a:pathLst>
          </a:custGeom>
          <a:solidFill>
            <a:schemeClr val="accent4"/>
          </a:solidFill>
          <a:ln>
            <a:solidFill>
              <a:schemeClr val="accent4"/>
            </a:solidFill>
          </a:ln>
          <a:extLst/>
        </p:spPr>
        <p:txBody>
          <a:bodyPr/>
          <a:lstStyle/>
          <a:p>
            <a:pPr>
              <a:defRPr/>
            </a:pPr>
            <a:endParaRPr lang="en-GB" sz="1662"/>
          </a:p>
        </p:txBody>
      </p:sp>
      <p:sp>
        <p:nvSpPr>
          <p:cNvPr id="43" name="Mask 2">
            <a:extLst>
              <a:ext uri="{FF2B5EF4-FFF2-40B4-BE49-F238E27FC236}">
                <a16:creationId xmlns:a16="http://schemas.microsoft.com/office/drawing/2014/main" id="{1AE1B789-B1D6-4A6E-AF49-671162C9F509}"/>
              </a:ext>
            </a:extLst>
          </p:cNvPr>
          <p:cNvSpPr/>
          <p:nvPr/>
        </p:nvSpPr>
        <p:spPr>
          <a:xfrm>
            <a:off x="1493228" y="2203939"/>
            <a:ext cx="275492" cy="325315"/>
          </a:xfrm>
          <a:prstGeom prst="ellipse">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a:solidFill>
                <a:schemeClr val="tx1"/>
              </a:solidFill>
            </a:endParaRPr>
          </a:p>
        </p:txBody>
      </p:sp>
      <p:sp>
        <p:nvSpPr>
          <p:cNvPr id="50" name="Face">
            <a:extLst>
              <a:ext uri="{FF2B5EF4-FFF2-40B4-BE49-F238E27FC236}">
                <a16:creationId xmlns:a16="http://schemas.microsoft.com/office/drawing/2014/main" id="{35A3CBB7-1263-486B-8E69-4E9A1801F5E7}"/>
              </a:ext>
            </a:extLst>
          </p:cNvPr>
          <p:cNvSpPr>
            <a:spLocks noChangeArrowheads="1"/>
          </p:cNvSpPr>
          <p:nvPr/>
        </p:nvSpPr>
        <p:spPr bwMode="auto">
          <a:xfrm>
            <a:off x="791308" y="3653204"/>
            <a:ext cx="1197220" cy="1200150"/>
          </a:xfrm>
          <a:prstGeom prst="ellipse">
            <a:avLst/>
          </a:prstGeom>
          <a:solidFill>
            <a:schemeClr val="accent2"/>
          </a:solidFill>
          <a:ln w="25400">
            <a:noFill/>
          </a:ln>
          <a:effectLst>
            <a:outerShdw blurRad="50800" dist="38100" dir="2700000" algn="tl" rotWithShape="0">
              <a:prstClr val="black">
                <a:alpha val="40000"/>
              </a:prstClr>
            </a:outerShdw>
          </a:effectLst>
        </p:spPr>
        <p:txBody>
          <a:bodyPr/>
          <a:lstStyle/>
          <a:p>
            <a:pPr>
              <a:defRPr/>
            </a:pPr>
            <a:endParaRPr lang="en-GB" sz="1662"/>
          </a:p>
        </p:txBody>
      </p:sp>
      <p:sp>
        <p:nvSpPr>
          <p:cNvPr id="58" name="Left Eye">
            <a:extLst>
              <a:ext uri="{FF2B5EF4-FFF2-40B4-BE49-F238E27FC236}">
                <a16:creationId xmlns:a16="http://schemas.microsoft.com/office/drawing/2014/main" id="{B48E582E-BFA0-427A-B0F2-DB6E05B9314E}"/>
              </a:ext>
            </a:extLst>
          </p:cNvPr>
          <p:cNvSpPr>
            <a:spLocks noChangeArrowheads="1"/>
          </p:cNvSpPr>
          <p:nvPr/>
        </p:nvSpPr>
        <p:spPr bwMode="auto">
          <a:xfrm>
            <a:off x="1065335" y="4009293"/>
            <a:ext cx="156796" cy="155331"/>
          </a:xfrm>
          <a:prstGeom prst="ellipse">
            <a:avLst/>
          </a:prstGeom>
          <a:solidFill>
            <a:schemeClr val="tx1"/>
          </a:solidFill>
          <a:ln w="9525">
            <a:solidFill>
              <a:schemeClr val="tx1"/>
            </a:solidFill>
            <a:round/>
            <a:headEnd/>
            <a:tailEnd/>
          </a:ln>
        </p:spPr>
        <p:txBody>
          <a:bodyPr/>
          <a:lstStyle/>
          <a:p>
            <a:endParaRPr lang="en-GB" altLang="en-US" sz="1662"/>
          </a:p>
        </p:txBody>
      </p:sp>
      <p:sp>
        <p:nvSpPr>
          <p:cNvPr id="59" name="Mouth">
            <a:extLst>
              <a:ext uri="{FF2B5EF4-FFF2-40B4-BE49-F238E27FC236}">
                <a16:creationId xmlns:a16="http://schemas.microsoft.com/office/drawing/2014/main" id="{C94B738C-EE3A-4C87-8B9F-1DDDE1EED3CB}"/>
              </a:ext>
            </a:extLst>
          </p:cNvPr>
          <p:cNvSpPr>
            <a:spLocks/>
          </p:cNvSpPr>
          <p:nvPr/>
        </p:nvSpPr>
        <p:spPr bwMode="auto">
          <a:xfrm>
            <a:off x="1143000" y="4519246"/>
            <a:ext cx="493835" cy="140677"/>
          </a:xfrm>
          <a:custGeom>
            <a:avLst/>
            <a:gdLst>
              <a:gd name="T0" fmla="*/ 554 w 585"/>
              <a:gd name="T1" fmla="*/ 164 h 167"/>
              <a:gd name="T2" fmla="*/ 535 w 585"/>
              <a:gd name="T3" fmla="*/ 156 h 167"/>
              <a:gd name="T4" fmla="*/ 293 w 585"/>
              <a:gd name="T5" fmla="*/ 56 h 167"/>
              <a:gd name="T6" fmla="*/ 50 w 585"/>
              <a:gd name="T7" fmla="*/ 156 h 167"/>
              <a:gd name="T8" fmla="*/ 11 w 585"/>
              <a:gd name="T9" fmla="*/ 156 h 167"/>
              <a:gd name="T10" fmla="*/ 11 w 585"/>
              <a:gd name="T11" fmla="*/ 117 h 167"/>
              <a:gd name="T12" fmla="*/ 293 w 585"/>
              <a:gd name="T13" fmla="*/ 0 h 167"/>
              <a:gd name="T14" fmla="*/ 574 w 585"/>
              <a:gd name="T15" fmla="*/ 117 h 167"/>
              <a:gd name="T16" fmla="*/ 574 w 585"/>
              <a:gd name="T17" fmla="*/ 156 h 167"/>
              <a:gd name="T18" fmla="*/ 554 w 585"/>
              <a:gd name="T19" fmla="*/ 1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 h="167">
                <a:moveTo>
                  <a:pt x="554" y="164"/>
                </a:moveTo>
                <a:cubicBezTo>
                  <a:pt x="547" y="164"/>
                  <a:pt x="540" y="161"/>
                  <a:pt x="535" y="156"/>
                </a:cubicBezTo>
                <a:cubicBezTo>
                  <a:pt x="470" y="91"/>
                  <a:pt x="384" y="56"/>
                  <a:pt x="293" y="56"/>
                </a:cubicBezTo>
                <a:cubicBezTo>
                  <a:pt x="201" y="56"/>
                  <a:pt x="115" y="91"/>
                  <a:pt x="50" y="156"/>
                </a:cubicBezTo>
                <a:cubicBezTo>
                  <a:pt x="40" y="167"/>
                  <a:pt x="22" y="167"/>
                  <a:pt x="11" y="156"/>
                </a:cubicBezTo>
                <a:cubicBezTo>
                  <a:pt x="0" y="145"/>
                  <a:pt x="0" y="128"/>
                  <a:pt x="11" y="117"/>
                </a:cubicBezTo>
                <a:cubicBezTo>
                  <a:pt x="86" y="41"/>
                  <a:pt x="186" y="0"/>
                  <a:pt x="293" y="0"/>
                </a:cubicBezTo>
                <a:cubicBezTo>
                  <a:pt x="399" y="0"/>
                  <a:pt x="499" y="41"/>
                  <a:pt x="574" y="117"/>
                </a:cubicBezTo>
                <a:cubicBezTo>
                  <a:pt x="585" y="128"/>
                  <a:pt x="585" y="145"/>
                  <a:pt x="574" y="156"/>
                </a:cubicBezTo>
                <a:cubicBezTo>
                  <a:pt x="569" y="161"/>
                  <a:pt x="562" y="164"/>
                  <a:pt x="554" y="164"/>
                </a:cubicBezTo>
                <a:close/>
              </a:path>
            </a:pathLst>
          </a:custGeom>
          <a:solidFill>
            <a:schemeClr val="accent4"/>
          </a:solidFill>
          <a:ln>
            <a:solidFill>
              <a:schemeClr val="accent4"/>
            </a:solidFill>
          </a:ln>
          <a:extLst/>
        </p:spPr>
        <p:txBody>
          <a:bodyPr/>
          <a:lstStyle/>
          <a:p>
            <a:pPr>
              <a:defRPr/>
            </a:pPr>
            <a:endParaRPr lang="en-GB" sz="1662"/>
          </a:p>
        </p:txBody>
      </p:sp>
      <p:sp>
        <p:nvSpPr>
          <p:cNvPr id="60" name="Eye Mask">
            <a:extLst>
              <a:ext uri="{FF2B5EF4-FFF2-40B4-BE49-F238E27FC236}">
                <a16:creationId xmlns:a16="http://schemas.microsoft.com/office/drawing/2014/main" id="{6D283FFD-2963-43F2-B139-8FF52745BED9}"/>
              </a:ext>
            </a:extLst>
          </p:cNvPr>
          <p:cNvSpPr/>
          <p:nvPr/>
        </p:nvSpPr>
        <p:spPr>
          <a:xfrm>
            <a:off x="1493228" y="3845169"/>
            <a:ext cx="275492" cy="323850"/>
          </a:xfrm>
          <a:prstGeom prst="ellipse">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a:solidFill>
                <a:schemeClr val="tx1"/>
              </a:solidFill>
            </a:endParaRPr>
          </a:p>
        </p:txBody>
      </p:sp>
      <p:sp>
        <p:nvSpPr>
          <p:cNvPr id="44" name="Right Eye 2">
            <a:extLst>
              <a:ext uri="{FF2B5EF4-FFF2-40B4-BE49-F238E27FC236}">
                <a16:creationId xmlns:a16="http://schemas.microsoft.com/office/drawing/2014/main" id="{D5EF2CFA-2824-4F07-9F34-3FA172135D4C}"/>
              </a:ext>
            </a:extLst>
          </p:cNvPr>
          <p:cNvSpPr>
            <a:spLocks noChangeArrowheads="1"/>
          </p:cNvSpPr>
          <p:nvPr/>
        </p:nvSpPr>
        <p:spPr bwMode="auto">
          <a:xfrm>
            <a:off x="1540120" y="2368062"/>
            <a:ext cx="156796" cy="156797"/>
          </a:xfrm>
          <a:prstGeom prst="ellipse">
            <a:avLst/>
          </a:prstGeom>
          <a:solidFill>
            <a:schemeClr val="tx1"/>
          </a:solidFill>
          <a:ln w="9525">
            <a:solidFill>
              <a:schemeClr val="tx1"/>
            </a:solidFill>
            <a:round/>
            <a:headEnd/>
            <a:tailEnd/>
          </a:ln>
        </p:spPr>
        <p:txBody>
          <a:bodyPr/>
          <a:lstStyle/>
          <a:p>
            <a:endParaRPr lang="en-GB" altLang="en-US" sz="1662"/>
          </a:p>
        </p:txBody>
      </p:sp>
      <p:sp>
        <p:nvSpPr>
          <p:cNvPr id="61" name="Right Eye">
            <a:extLst>
              <a:ext uri="{FF2B5EF4-FFF2-40B4-BE49-F238E27FC236}">
                <a16:creationId xmlns:a16="http://schemas.microsoft.com/office/drawing/2014/main" id="{D4239F7F-361A-4DB1-8CA4-FD928E038A35}"/>
              </a:ext>
            </a:extLst>
          </p:cNvPr>
          <p:cNvSpPr>
            <a:spLocks noChangeArrowheads="1"/>
          </p:cNvSpPr>
          <p:nvPr/>
        </p:nvSpPr>
        <p:spPr bwMode="auto">
          <a:xfrm>
            <a:off x="1540120" y="4009293"/>
            <a:ext cx="156796" cy="155331"/>
          </a:xfrm>
          <a:prstGeom prst="ellipse">
            <a:avLst/>
          </a:prstGeom>
          <a:solidFill>
            <a:schemeClr val="tx1"/>
          </a:solidFill>
          <a:ln w="9525">
            <a:solidFill>
              <a:schemeClr val="tx1"/>
            </a:solidFill>
            <a:round/>
            <a:headEnd/>
            <a:tailEnd/>
          </a:ln>
        </p:spPr>
        <p:txBody>
          <a:bodyPr/>
          <a:lstStyle/>
          <a:p>
            <a:endParaRPr lang="en-GB" altLang="en-US" sz="1662"/>
          </a:p>
        </p:txBody>
      </p:sp>
      <p:sp>
        <p:nvSpPr>
          <p:cNvPr id="68" name="No.2">
            <a:extLst>
              <a:ext uri="{FF2B5EF4-FFF2-40B4-BE49-F238E27FC236}">
                <a16:creationId xmlns:a16="http://schemas.microsoft.com/office/drawing/2014/main" id="{3F89F307-A605-47FD-A46B-487CD459DEB7}"/>
              </a:ext>
            </a:extLst>
          </p:cNvPr>
          <p:cNvSpPr/>
          <p:nvPr/>
        </p:nvSpPr>
        <p:spPr>
          <a:xfrm>
            <a:off x="263769" y="3225312"/>
            <a:ext cx="556846" cy="556846"/>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5290">
              <a:defRPr/>
            </a:pPr>
            <a:r>
              <a:rPr lang="en-GB" sz="2954" b="1" dirty="0">
                <a:solidFill>
                  <a:schemeClr val="accent5"/>
                </a:solidFill>
              </a:rPr>
              <a:t>2</a:t>
            </a:r>
          </a:p>
        </p:txBody>
      </p:sp>
      <p:sp>
        <p:nvSpPr>
          <p:cNvPr id="67" name="No.1">
            <a:extLst>
              <a:ext uri="{FF2B5EF4-FFF2-40B4-BE49-F238E27FC236}">
                <a16:creationId xmlns:a16="http://schemas.microsoft.com/office/drawing/2014/main" id="{E18E3551-461E-46F7-9583-CE1E55C50491}"/>
              </a:ext>
            </a:extLst>
          </p:cNvPr>
          <p:cNvSpPr/>
          <p:nvPr/>
        </p:nvSpPr>
        <p:spPr>
          <a:xfrm>
            <a:off x="263769" y="1499089"/>
            <a:ext cx="556846" cy="55684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5290">
              <a:defRPr/>
            </a:pPr>
            <a:r>
              <a:rPr lang="en-GB" sz="2954" b="1" dirty="0">
                <a:solidFill>
                  <a:schemeClr val="accent5"/>
                </a:solidFill>
              </a:rPr>
              <a:t>1</a:t>
            </a:r>
          </a:p>
        </p:txBody>
      </p:sp>
      <p:grpSp>
        <p:nvGrpSpPr>
          <p:cNvPr id="11" name="Option 1">
            <a:extLst>
              <a:ext uri="{FF2B5EF4-FFF2-40B4-BE49-F238E27FC236}">
                <a16:creationId xmlns:a16="http://schemas.microsoft.com/office/drawing/2014/main" id="{FC0BEA7C-C428-4F29-967D-788329089D9B}"/>
              </a:ext>
            </a:extLst>
          </p:cNvPr>
          <p:cNvGrpSpPr>
            <a:grpSpLocks/>
          </p:cNvGrpSpPr>
          <p:nvPr/>
        </p:nvGrpSpPr>
        <p:grpSpPr bwMode="auto">
          <a:xfrm>
            <a:off x="2117481" y="2319705"/>
            <a:ext cx="5262196" cy="592015"/>
            <a:chOff x="2507348" y="2228019"/>
            <a:chExt cx="5699772" cy="640878"/>
          </a:xfrm>
        </p:grpSpPr>
        <p:sp>
          <p:nvSpPr>
            <p:cNvPr id="45" name="TextBox 44">
              <a:extLst>
                <a:ext uri="{FF2B5EF4-FFF2-40B4-BE49-F238E27FC236}">
                  <a16:creationId xmlns:a16="http://schemas.microsoft.com/office/drawing/2014/main" id="{28CBAB8B-99DA-49F4-A206-0B634945FF02}"/>
                </a:ext>
              </a:extLst>
            </p:cNvPr>
            <p:cNvSpPr txBox="1"/>
            <p:nvPr/>
          </p:nvSpPr>
          <p:spPr>
            <a:xfrm>
              <a:off x="2507348" y="2372375"/>
              <a:ext cx="648057" cy="315202"/>
            </a:xfrm>
            <a:prstGeom prst="rect">
              <a:avLst/>
            </a:prstGeom>
            <a:noFill/>
          </p:spPr>
          <p:txBody>
            <a:bodyPr wrap="none">
              <a:spAutoFit/>
            </a:bodyPr>
            <a:lstStyle/>
            <a:p>
              <a:pPr>
                <a:defRPr/>
              </a:pPr>
              <a:r>
                <a:rPr lang="en-GB" sz="1292" b="1" dirty="0">
                  <a:solidFill>
                    <a:schemeClr val="accent5"/>
                  </a:solidFill>
                </a:rPr>
                <a:t>Death</a:t>
              </a:r>
            </a:p>
          </p:txBody>
        </p:sp>
        <p:sp>
          <p:nvSpPr>
            <p:cNvPr id="10" name="Arrow: Right 9">
              <a:extLst>
                <a:ext uri="{FF2B5EF4-FFF2-40B4-BE49-F238E27FC236}">
                  <a16:creationId xmlns:a16="http://schemas.microsoft.com/office/drawing/2014/main" id="{C28850ED-8D55-45EC-B587-02B08A78D9D2}"/>
                </a:ext>
              </a:extLst>
            </p:cNvPr>
            <p:cNvSpPr/>
            <p:nvPr/>
          </p:nvSpPr>
          <p:spPr>
            <a:xfrm>
              <a:off x="3616827" y="2228019"/>
              <a:ext cx="804730" cy="640878"/>
            </a:xfrm>
            <a:prstGeom prst="rightArrow">
              <a:avLst>
                <a:gd name="adj1" fmla="val 73226"/>
                <a:gd name="adj2" fmla="val 50000"/>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92"/>
            </a:p>
          </p:txBody>
        </p:sp>
        <p:sp>
          <p:nvSpPr>
            <p:cNvPr id="47" name="TextBox 46">
              <a:extLst>
                <a:ext uri="{FF2B5EF4-FFF2-40B4-BE49-F238E27FC236}">
                  <a16:creationId xmlns:a16="http://schemas.microsoft.com/office/drawing/2014/main" id="{4A833273-8767-4D14-A3DE-12187C87DFF5}"/>
                </a:ext>
              </a:extLst>
            </p:cNvPr>
            <p:cNvSpPr txBox="1"/>
            <p:nvPr/>
          </p:nvSpPr>
          <p:spPr>
            <a:xfrm>
              <a:off x="6378622" y="2375547"/>
              <a:ext cx="1828498" cy="315202"/>
            </a:xfrm>
            <a:prstGeom prst="rect">
              <a:avLst/>
            </a:prstGeom>
            <a:noFill/>
          </p:spPr>
          <p:txBody>
            <a:bodyPr>
              <a:spAutoFit/>
            </a:bodyPr>
            <a:lstStyle/>
            <a:p>
              <a:pPr algn="ctr">
                <a:defRPr/>
              </a:pPr>
              <a:r>
                <a:rPr lang="en-GB" sz="1292" b="1" dirty="0">
                  <a:solidFill>
                    <a:schemeClr val="accent5"/>
                  </a:solidFill>
                </a:rPr>
                <a:t>Beneficiary</a:t>
              </a:r>
            </a:p>
          </p:txBody>
        </p:sp>
        <p:sp>
          <p:nvSpPr>
            <p:cNvPr id="48" name="TextBox 47">
              <a:extLst>
                <a:ext uri="{FF2B5EF4-FFF2-40B4-BE49-F238E27FC236}">
                  <a16:creationId xmlns:a16="http://schemas.microsoft.com/office/drawing/2014/main" id="{1BCDD3C8-0FBF-4936-A976-6DD4844F3428}"/>
                </a:ext>
              </a:extLst>
            </p:cNvPr>
            <p:cNvSpPr txBox="1"/>
            <p:nvPr/>
          </p:nvSpPr>
          <p:spPr>
            <a:xfrm>
              <a:off x="4531076" y="2375547"/>
              <a:ext cx="832729" cy="315202"/>
            </a:xfrm>
            <a:prstGeom prst="rect">
              <a:avLst/>
            </a:prstGeom>
            <a:noFill/>
          </p:spPr>
          <p:txBody>
            <a:bodyPr wrap="none">
              <a:spAutoFit/>
            </a:bodyPr>
            <a:lstStyle/>
            <a:p>
              <a:pPr>
                <a:defRPr/>
              </a:pPr>
              <a:r>
                <a:rPr lang="en-GB" sz="1292" b="1" dirty="0">
                  <a:solidFill>
                    <a:schemeClr val="accent5"/>
                  </a:solidFill>
                </a:rPr>
                <a:t>Provider</a:t>
              </a:r>
            </a:p>
          </p:txBody>
        </p:sp>
        <p:sp>
          <p:nvSpPr>
            <p:cNvPr id="49" name="Arrow: Right 48">
              <a:extLst>
                <a:ext uri="{FF2B5EF4-FFF2-40B4-BE49-F238E27FC236}">
                  <a16:creationId xmlns:a16="http://schemas.microsoft.com/office/drawing/2014/main" id="{A8CAEF10-2F30-4AC7-9FAB-B0E1AA046EA0}"/>
                </a:ext>
              </a:extLst>
            </p:cNvPr>
            <p:cNvSpPr/>
            <p:nvPr/>
          </p:nvSpPr>
          <p:spPr>
            <a:xfrm>
              <a:off x="5759599" y="2228019"/>
              <a:ext cx="804730" cy="640878"/>
            </a:xfrm>
            <a:prstGeom prst="rightArrow">
              <a:avLst>
                <a:gd name="adj1" fmla="val 73226"/>
                <a:gd name="adj2" fmla="val 50000"/>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92"/>
            </a:p>
          </p:txBody>
        </p:sp>
      </p:grpSp>
      <p:grpSp>
        <p:nvGrpSpPr>
          <p:cNvPr id="12" name="Option 2">
            <a:extLst>
              <a:ext uri="{FF2B5EF4-FFF2-40B4-BE49-F238E27FC236}">
                <a16:creationId xmlns:a16="http://schemas.microsoft.com/office/drawing/2014/main" id="{331BF446-45EE-4063-BBAD-51790A8CF94D}"/>
              </a:ext>
            </a:extLst>
          </p:cNvPr>
          <p:cNvGrpSpPr>
            <a:grpSpLocks/>
          </p:cNvGrpSpPr>
          <p:nvPr/>
        </p:nvGrpSpPr>
        <p:grpSpPr bwMode="auto">
          <a:xfrm>
            <a:off x="2117482" y="3960935"/>
            <a:ext cx="7234603" cy="626288"/>
            <a:chOff x="2507348" y="4004623"/>
            <a:chExt cx="7836048" cy="678868"/>
          </a:xfrm>
        </p:grpSpPr>
        <p:sp>
          <p:nvSpPr>
            <p:cNvPr id="62" name="TextBox 61">
              <a:extLst>
                <a:ext uri="{FF2B5EF4-FFF2-40B4-BE49-F238E27FC236}">
                  <a16:creationId xmlns:a16="http://schemas.microsoft.com/office/drawing/2014/main" id="{9F5F71AF-6131-41DC-BCEE-75690F1604EF}"/>
                </a:ext>
              </a:extLst>
            </p:cNvPr>
            <p:cNvSpPr txBox="1"/>
            <p:nvPr/>
          </p:nvSpPr>
          <p:spPr>
            <a:xfrm>
              <a:off x="2507348" y="4149168"/>
              <a:ext cx="648045" cy="315615"/>
            </a:xfrm>
            <a:prstGeom prst="rect">
              <a:avLst/>
            </a:prstGeom>
            <a:noFill/>
          </p:spPr>
          <p:txBody>
            <a:bodyPr wrap="none">
              <a:spAutoFit/>
            </a:bodyPr>
            <a:lstStyle/>
            <a:p>
              <a:pPr>
                <a:defRPr/>
              </a:pPr>
              <a:r>
                <a:rPr lang="en-GB" sz="1292" b="1" dirty="0">
                  <a:solidFill>
                    <a:schemeClr val="accent5"/>
                  </a:solidFill>
                </a:rPr>
                <a:t>Death</a:t>
              </a:r>
            </a:p>
          </p:txBody>
        </p:sp>
        <p:sp>
          <p:nvSpPr>
            <p:cNvPr id="63" name="Arrow: Right 62">
              <a:extLst>
                <a:ext uri="{FF2B5EF4-FFF2-40B4-BE49-F238E27FC236}">
                  <a16:creationId xmlns:a16="http://schemas.microsoft.com/office/drawing/2014/main" id="{69D656E6-20D0-479D-ADB8-518C6D11D291}"/>
                </a:ext>
              </a:extLst>
            </p:cNvPr>
            <p:cNvSpPr/>
            <p:nvPr/>
          </p:nvSpPr>
          <p:spPr>
            <a:xfrm>
              <a:off x="3616806" y="4004623"/>
              <a:ext cx="804715" cy="640130"/>
            </a:xfrm>
            <a:prstGeom prst="rightArrow">
              <a:avLst>
                <a:gd name="adj1" fmla="val 73226"/>
                <a:gd name="adj2" fmla="val 50000"/>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92"/>
            </a:p>
          </p:txBody>
        </p:sp>
        <p:sp>
          <p:nvSpPr>
            <p:cNvPr id="64" name="TextBox 63">
              <a:extLst>
                <a:ext uri="{FF2B5EF4-FFF2-40B4-BE49-F238E27FC236}">
                  <a16:creationId xmlns:a16="http://schemas.microsoft.com/office/drawing/2014/main" id="{551B6442-2E83-48F5-B0FA-3F3D1906C9E3}"/>
                </a:ext>
              </a:extLst>
            </p:cNvPr>
            <p:cNvSpPr txBox="1"/>
            <p:nvPr/>
          </p:nvSpPr>
          <p:spPr>
            <a:xfrm>
              <a:off x="6378549" y="4152344"/>
              <a:ext cx="1828464" cy="531145"/>
            </a:xfrm>
            <a:prstGeom prst="rect">
              <a:avLst/>
            </a:prstGeom>
            <a:noFill/>
          </p:spPr>
          <p:txBody>
            <a:bodyPr>
              <a:spAutoFit/>
            </a:bodyPr>
            <a:lstStyle/>
            <a:p>
              <a:pPr algn="ctr">
                <a:defRPr/>
              </a:pPr>
              <a:r>
                <a:rPr lang="en-GB" sz="1292" b="1" dirty="0">
                  <a:solidFill>
                    <a:schemeClr val="accent5"/>
                  </a:solidFill>
                </a:rPr>
                <a:t>DB </a:t>
              </a:r>
              <a:br>
                <a:rPr lang="en-GB" sz="1292" b="1" dirty="0">
                  <a:solidFill>
                    <a:schemeClr val="accent5"/>
                  </a:solidFill>
                </a:rPr>
              </a:br>
              <a:r>
                <a:rPr lang="en-GB" sz="1292" b="1" dirty="0" err="1">
                  <a:solidFill>
                    <a:schemeClr val="accent5"/>
                  </a:solidFill>
                </a:rPr>
                <a:t>Adminstrator</a:t>
              </a:r>
              <a:endParaRPr lang="en-GB" sz="1292" b="1" dirty="0">
                <a:solidFill>
                  <a:schemeClr val="accent5"/>
                </a:solidFill>
              </a:endParaRPr>
            </a:p>
          </p:txBody>
        </p:sp>
        <p:sp>
          <p:nvSpPr>
            <p:cNvPr id="65" name="TextBox 64">
              <a:extLst>
                <a:ext uri="{FF2B5EF4-FFF2-40B4-BE49-F238E27FC236}">
                  <a16:creationId xmlns:a16="http://schemas.microsoft.com/office/drawing/2014/main" id="{3F4DDA3D-95EB-4399-B54D-107139B677D3}"/>
                </a:ext>
              </a:extLst>
            </p:cNvPr>
            <p:cNvSpPr txBox="1"/>
            <p:nvPr/>
          </p:nvSpPr>
          <p:spPr>
            <a:xfrm>
              <a:off x="4608571" y="4152346"/>
              <a:ext cx="889317" cy="531145"/>
            </a:xfrm>
            <a:prstGeom prst="rect">
              <a:avLst/>
            </a:prstGeom>
            <a:noFill/>
          </p:spPr>
          <p:txBody>
            <a:bodyPr wrap="none">
              <a:spAutoFit/>
            </a:bodyPr>
            <a:lstStyle/>
            <a:p>
              <a:pPr algn="ctr">
                <a:defRPr/>
              </a:pPr>
              <a:r>
                <a:rPr lang="en-GB" sz="1292" b="1" dirty="0">
                  <a:solidFill>
                    <a:schemeClr val="accent5"/>
                  </a:solidFill>
                </a:rPr>
                <a:t>In-house </a:t>
              </a:r>
              <a:br>
                <a:rPr lang="en-GB" sz="1292" b="1" dirty="0">
                  <a:solidFill>
                    <a:schemeClr val="accent5"/>
                  </a:solidFill>
                </a:rPr>
              </a:br>
              <a:r>
                <a:rPr lang="en-GB" sz="1292" b="1" dirty="0">
                  <a:solidFill>
                    <a:schemeClr val="accent5"/>
                  </a:solidFill>
                </a:rPr>
                <a:t>team</a:t>
              </a:r>
            </a:p>
          </p:txBody>
        </p:sp>
        <p:sp>
          <p:nvSpPr>
            <p:cNvPr id="66" name="Arrow: Right 65">
              <a:extLst>
                <a:ext uri="{FF2B5EF4-FFF2-40B4-BE49-F238E27FC236}">
                  <a16:creationId xmlns:a16="http://schemas.microsoft.com/office/drawing/2014/main" id="{EADFA673-BE01-4051-8877-3E4491307A64}"/>
                </a:ext>
              </a:extLst>
            </p:cNvPr>
            <p:cNvSpPr/>
            <p:nvPr/>
          </p:nvSpPr>
          <p:spPr>
            <a:xfrm>
              <a:off x="5759538" y="4004623"/>
              <a:ext cx="804715" cy="640130"/>
            </a:xfrm>
            <a:prstGeom prst="rightArrow">
              <a:avLst>
                <a:gd name="adj1" fmla="val 73226"/>
                <a:gd name="adj2" fmla="val 50000"/>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92"/>
            </a:p>
          </p:txBody>
        </p:sp>
        <p:sp>
          <p:nvSpPr>
            <p:cNvPr id="69" name="Arrow: Right 68">
              <a:extLst>
                <a:ext uri="{FF2B5EF4-FFF2-40B4-BE49-F238E27FC236}">
                  <a16:creationId xmlns:a16="http://schemas.microsoft.com/office/drawing/2014/main" id="{0B1C1E75-D46B-4D8A-A7FA-EB98FE33F60B}"/>
                </a:ext>
              </a:extLst>
            </p:cNvPr>
            <p:cNvSpPr/>
            <p:nvPr/>
          </p:nvSpPr>
          <p:spPr>
            <a:xfrm>
              <a:off x="8046706" y="4004623"/>
              <a:ext cx="806302" cy="640130"/>
            </a:xfrm>
            <a:prstGeom prst="rightArrow">
              <a:avLst>
                <a:gd name="adj1" fmla="val 73226"/>
                <a:gd name="adj2" fmla="val 50000"/>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92"/>
            </a:p>
          </p:txBody>
        </p:sp>
        <p:sp>
          <p:nvSpPr>
            <p:cNvPr id="70" name="TextBox 69">
              <a:extLst>
                <a:ext uri="{FF2B5EF4-FFF2-40B4-BE49-F238E27FC236}">
                  <a16:creationId xmlns:a16="http://schemas.microsoft.com/office/drawing/2014/main" id="{9ECFB8F0-46C5-4D8D-808B-4E33187ECC19}"/>
                </a:ext>
              </a:extLst>
            </p:cNvPr>
            <p:cNvSpPr txBox="1"/>
            <p:nvPr/>
          </p:nvSpPr>
          <p:spPr>
            <a:xfrm>
              <a:off x="8514932" y="4152345"/>
              <a:ext cx="1828464" cy="315615"/>
            </a:xfrm>
            <a:prstGeom prst="rect">
              <a:avLst/>
            </a:prstGeom>
            <a:noFill/>
          </p:spPr>
          <p:txBody>
            <a:bodyPr>
              <a:spAutoFit/>
            </a:bodyPr>
            <a:lstStyle/>
            <a:p>
              <a:pPr algn="ctr">
                <a:defRPr/>
              </a:pPr>
              <a:r>
                <a:rPr lang="en-GB" sz="1292" b="1" dirty="0">
                  <a:solidFill>
                    <a:schemeClr val="accent5"/>
                  </a:solidFill>
                </a:rPr>
                <a:t>Beneficiary</a:t>
              </a:r>
            </a:p>
          </p:txBody>
        </p:sp>
      </p:grpSp>
      <p:sp>
        <p:nvSpPr>
          <p:cNvPr id="118" name="Death Tear">
            <a:extLst>
              <a:ext uri="{FF2B5EF4-FFF2-40B4-BE49-F238E27FC236}">
                <a16:creationId xmlns:a16="http://schemas.microsoft.com/office/drawing/2014/main" id="{335ED659-9055-40B0-860B-66A181A39049}"/>
              </a:ext>
            </a:extLst>
          </p:cNvPr>
          <p:cNvSpPr>
            <a:spLocks/>
          </p:cNvSpPr>
          <p:nvPr/>
        </p:nvSpPr>
        <p:spPr bwMode="auto">
          <a:xfrm>
            <a:off x="1601667" y="2573215"/>
            <a:ext cx="83526" cy="165589"/>
          </a:xfrm>
          <a:custGeom>
            <a:avLst/>
            <a:gdLst>
              <a:gd name="T0" fmla="*/ 43763600 w 186"/>
              <a:gd name="T1" fmla="*/ 65053361 h 370"/>
              <a:gd name="T2" fmla="*/ 21881800 w 186"/>
              <a:gd name="T3" fmla="*/ 86894578 h 370"/>
              <a:gd name="T4" fmla="*/ 0 w 186"/>
              <a:gd name="T5" fmla="*/ 65053361 h 370"/>
              <a:gd name="T6" fmla="*/ 21881800 w 186"/>
              <a:gd name="T7" fmla="*/ 0 h 370"/>
              <a:gd name="T8" fmla="*/ 43763600 w 186"/>
              <a:gd name="T9" fmla="*/ 65053361 h 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370">
                <a:moveTo>
                  <a:pt x="186" y="277"/>
                </a:moveTo>
                <a:cubicBezTo>
                  <a:pt x="186" y="328"/>
                  <a:pt x="144" y="370"/>
                  <a:pt x="93" y="370"/>
                </a:cubicBezTo>
                <a:cubicBezTo>
                  <a:pt x="42" y="370"/>
                  <a:pt x="0" y="328"/>
                  <a:pt x="0" y="277"/>
                </a:cubicBezTo>
                <a:cubicBezTo>
                  <a:pt x="0" y="226"/>
                  <a:pt x="93" y="0"/>
                  <a:pt x="93" y="0"/>
                </a:cubicBezTo>
                <a:cubicBezTo>
                  <a:pt x="93" y="0"/>
                  <a:pt x="186" y="226"/>
                  <a:pt x="186" y="277"/>
                </a:cubicBezTo>
                <a:close/>
              </a:path>
            </a:pathLst>
          </a:custGeom>
          <a:solidFill>
            <a:schemeClr val="accent1"/>
          </a:solidFill>
          <a:ln w="9525">
            <a:solidFill>
              <a:schemeClr val="accent1"/>
            </a:solidFill>
            <a:round/>
            <a:headEnd/>
            <a:tailEnd/>
          </a:ln>
        </p:spPr>
        <p:txBody>
          <a:bodyPr/>
          <a:lstStyle/>
          <a:p>
            <a:endParaRPr lang="en-GB" sz="1662"/>
          </a:p>
        </p:txBody>
      </p:sp>
      <p:sp>
        <p:nvSpPr>
          <p:cNvPr id="119" name="Death Tear">
            <a:extLst>
              <a:ext uri="{FF2B5EF4-FFF2-40B4-BE49-F238E27FC236}">
                <a16:creationId xmlns:a16="http://schemas.microsoft.com/office/drawing/2014/main" id="{B8802E27-4FB9-4212-B19D-D45C57009363}"/>
              </a:ext>
            </a:extLst>
          </p:cNvPr>
          <p:cNvSpPr>
            <a:spLocks/>
          </p:cNvSpPr>
          <p:nvPr/>
        </p:nvSpPr>
        <p:spPr bwMode="auto">
          <a:xfrm>
            <a:off x="1601667" y="4202723"/>
            <a:ext cx="83526" cy="165589"/>
          </a:xfrm>
          <a:custGeom>
            <a:avLst/>
            <a:gdLst>
              <a:gd name="T0" fmla="*/ 43763600 w 186"/>
              <a:gd name="T1" fmla="*/ 65053361 h 370"/>
              <a:gd name="T2" fmla="*/ 21881800 w 186"/>
              <a:gd name="T3" fmla="*/ 86894578 h 370"/>
              <a:gd name="T4" fmla="*/ 0 w 186"/>
              <a:gd name="T5" fmla="*/ 65053361 h 370"/>
              <a:gd name="T6" fmla="*/ 21881800 w 186"/>
              <a:gd name="T7" fmla="*/ 0 h 370"/>
              <a:gd name="T8" fmla="*/ 43763600 w 186"/>
              <a:gd name="T9" fmla="*/ 65053361 h 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370">
                <a:moveTo>
                  <a:pt x="186" y="277"/>
                </a:moveTo>
                <a:cubicBezTo>
                  <a:pt x="186" y="328"/>
                  <a:pt x="144" y="370"/>
                  <a:pt x="93" y="370"/>
                </a:cubicBezTo>
                <a:cubicBezTo>
                  <a:pt x="42" y="370"/>
                  <a:pt x="0" y="328"/>
                  <a:pt x="0" y="277"/>
                </a:cubicBezTo>
                <a:cubicBezTo>
                  <a:pt x="0" y="226"/>
                  <a:pt x="93" y="0"/>
                  <a:pt x="93" y="0"/>
                </a:cubicBezTo>
                <a:cubicBezTo>
                  <a:pt x="93" y="0"/>
                  <a:pt x="186" y="226"/>
                  <a:pt x="186" y="277"/>
                </a:cubicBezTo>
                <a:close/>
              </a:path>
            </a:pathLst>
          </a:custGeom>
          <a:solidFill>
            <a:schemeClr val="accent1"/>
          </a:solidFill>
          <a:ln w="9525">
            <a:solidFill>
              <a:schemeClr val="accent1"/>
            </a:solidFill>
            <a:round/>
            <a:headEnd/>
            <a:tailEnd/>
          </a:ln>
        </p:spPr>
        <p:txBody>
          <a:bodyPr/>
          <a:lstStyle/>
          <a:p>
            <a:endParaRPr lang="en-GB" sz="1662"/>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500"/>
                                        <p:tgtEl>
                                          <p:spTgt spid="115"/>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16"/>
                                        </p:tgtEl>
                                        <p:attrNameLst>
                                          <p:attrName>style.visibility</p:attrName>
                                        </p:attrNameLst>
                                      </p:cBhvr>
                                      <p:to>
                                        <p:strVal val="visible"/>
                                      </p:to>
                                    </p:set>
                                    <p:animEffect transition="in" filter="fade">
                                      <p:cBhvr>
                                        <p:cTn id="25" dur="500"/>
                                        <p:tgtEl>
                                          <p:spTgt spid="116"/>
                                        </p:tgtEl>
                                      </p:cBhvr>
                                    </p:animEffect>
                                  </p:childTnLst>
                                </p:cTn>
                              </p:par>
                              <p:par>
                                <p:cTn id="26" presetID="42" presetClass="path" presetSubtype="0" accel="50000" decel="50000" fill="hold" nodeType="withEffect">
                                  <p:stCondLst>
                                    <p:cond delay="250"/>
                                  </p:stCondLst>
                                  <p:childTnLst>
                                    <p:animMotion origin="layout" path="M 5.12821E-7 -4.81481E-6 L 5.12821E-7 0.05255 " pathEditMode="relative" rAng="0" ptsTypes="AA">
                                      <p:cBhvr>
                                        <p:cTn id="27" dur="2000" fill="hold"/>
                                        <p:tgtEl>
                                          <p:spTgt spid="115"/>
                                        </p:tgtEl>
                                        <p:attrNameLst>
                                          <p:attrName>ppt_x</p:attrName>
                                          <p:attrName>ppt_y</p:attrName>
                                        </p:attrNameLst>
                                      </p:cBhvr>
                                      <p:rCtr x="0" y="2616"/>
                                    </p:animMotion>
                                  </p:childTnLst>
                                </p:cTn>
                              </p:par>
                            </p:childTnLst>
                          </p:cTn>
                        </p:par>
                        <p:par>
                          <p:cTn id="28" fill="hold" nodeType="afterGroup">
                            <p:stCondLst>
                              <p:cond delay="2250"/>
                            </p:stCondLst>
                            <p:childTnLst>
                              <p:par>
                                <p:cTn id="29" presetID="10" presetClass="entr" presetSubtype="0" fill="hold" grpId="0" nodeType="after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fade">
                                      <p:cBhvr>
                                        <p:cTn id="31" dur="500"/>
                                        <p:tgtEl>
                                          <p:spTgt spid="10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500"/>
                                        <p:tgtEl>
                                          <p:spTgt spid="1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500"/>
                                        <p:tgtEl>
                                          <p:spTgt spid="111"/>
                                        </p:tgtEl>
                                      </p:cBhvr>
                                    </p:animEffect>
                                  </p:childTnLst>
                                </p:cTn>
                              </p:par>
                              <p:par>
                                <p:cTn id="38" presetID="10" presetClass="entr" presetSubtype="0" fill="hold" nodeType="withEffect">
                                  <p:stCondLst>
                                    <p:cond delay="0"/>
                                  </p:stCondLst>
                                  <p:childTnLst>
                                    <p:set>
                                      <p:cBhvr>
                                        <p:cTn id="39" dur="1" fill="hold">
                                          <p:stCondLst>
                                            <p:cond delay="0"/>
                                          </p:stCondLst>
                                        </p:cTn>
                                        <p:tgtEl>
                                          <p:spTgt spid="112"/>
                                        </p:tgtEl>
                                        <p:attrNameLst>
                                          <p:attrName>style.visibility</p:attrName>
                                        </p:attrNameLst>
                                      </p:cBhvr>
                                      <p:to>
                                        <p:strVal val="visible"/>
                                      </p:to>
                                    </p:set>
                                    <p:animEffect transition="in" filter="fade">
                                      <p:cBhvr>
                                        <p:cTn id="40" dur="500"/>
                                        <p:tgtEl>
                                          <p:spTgt spid="1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childTnLst>
                          </p:cTn>
                        </p:par>
                        <p:par>
                          <p:cTn id="44" fill="hold" nodeType="afterGroup">
                            <p:stCondLst>
                              <p:cond delay="2750"/>
                            </p:stCondLst>
                            <p:childTnLst>
                              <p:par>
                                <p:cTn id="45" presetID="10" presetClass="entr" presetSubtype="0" fill="hold" nodeType="afterEffect">
                                  <p:stCondLst>
                                    <p:cond delay="75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500"/>
                                        <p:tgtEl>
                                          <p:spTgt spid="101"/>
                                        </p:tgtEl>
                                      </p:cBhvr>
                                    </p:animEffect>
                                  </p:childTnLst>
                                </p:cTn>
                              </p:par>
                              <p:par>
                                <p:cTn id="48" presetID="10" presetClass="entr" presetSubtype="0" fill="hold" nodeType="withEffect">
                                  <p:stCondLst>
                                    <p:cond delay="750"/>
                                  </p:stCondLst>
                                  <p:childTnLst>
                                    <p:set>
                                      <p:cBhvr>
                                        <p:cTn id="49" dur="1" fill="hold">
                                          <p:stCondLst>
                                            <p:cond delay="0"/>
                                          </p:stCondLst>
                                        </p:cTn>
                                        <p:tgtEl>
                                          <p:spTgt spid="102"/>
                                        </p:tgtEl>
                                        <p:attrNameLst>
                                          <p:attrName>style.visibility</p:attrName>
                                        </p:attrNameLst>
                                      </p:cBhvr>
                                      <p:to>
                                        <p:strVal val="visible"/>
                                      </p:to>
                                    </p:set>
                                    <p:animEffect transition="in" filter="fade">
                                      <p:cBhvr>
                                        <p:cTn id="50" dur="500"/>
                                        <p:tgtEl>
                                          <p:spTgt spid="102"/>
                                        </p:tgtEl>
                                      </p:cBhvr>
                                    </p:animEffect>
                                  </p:childTnLst>
                                </p:cTn>
                              </p:par>
                              <p:par>
                                <p:cTn id="51" presetID="10" presetClass="entr" presetSubtype="0" fill="hold" nodeType="withEffect">
                                  <p:stCondLst>
                                    <p:cond delay="750"/>
                                  </p:stCondLst>
                                  <p:childTnLst>
                                    <p:set>
                                      <p:cBhvr>
                                        <p:cTn id="52" dur="1" fill="hold">
                                          <p:stCondLst>
                                            <p:cond delay="0"/>
                                          </p:stCondLst>
                                        </p:cTn>
                                        <p:tgtEl>
                                          <p:spTgt spid="103"/>
                                        </p:tgtEl>
                                        <p:attrNameLst>
                                          <p:attrName>style.visibility</p:attrName>
                                        </p:attrNameLst>
                                      </p:cBhvr>
                                      <p:to>
                                        <p:strVal val="visible"/>
                                      </p:to>
                                    </p:set>
                                    <p:animEffect transition="in" filter="fade">
                                      <p:cBhvr>
                                        <p:cTn id="53" dur="500"/>
                                        <p:tgtEl>
                                          <p:spTgt spid="103"/>
                                        </p:tgtEl>
                                      </p:cBhvr>
                                    </p:animEffect>
                                  </p:childTnLst>
                                </p:cTn>
                              </p:par>
                              <p:par>
                                <p:cTn id="54" presetID="10" presetClass="entr" presetSubtype="0" fill="hold" nodeType="withEffect">
                                  <p:stCondLst>
                                    <p:cond delay="75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500"/>
                                        <p:tgtEl>
                                          <p:spTgt spid="104"/>
                                        </p:tgtEl>
                                      </p:cBhvr>
                                    </p:animEffect>
                                  </p:childTnLst>
                                </p:cTn>
                              </p:par>
                              <p:par>
                                <p:cTn id="57" presetID="10" presetClass="entr" presetSubtype="0" fill="hold" grpId="1" nodeType="withEffect">
                                  <p:stCondLst>
                                    <p:cond delay="750"/>
                                  </p:stCondLst>
                                  <p:childTnLst>
                                    <p:set>
                                      <p:cBhvr>
                                        <p:cTn id="58" dur="1" fill="hold">
                                          <p:stCondLst>
                                            <p:cond delay="0"/>
                                          </p:stCondLst>
                                        </p:cTn>
                                        <p:tgtEl>
                                          <p:spTgt spid="105"/>
                                        </p:tgtEl>
                                        <p:attrNameLst>
                                          <p:attrName>style.visibility</p:attrName>
                                        </p:attrNameLst>
                                      </p:cBhvr>
                                      <p:to>
                                        <p:strVal val="visible"/>
                                      </p:to>
                                    </p:set>
                                    <p:animEffect transition="in" filter="fade">
                                      <p:cBhvr>
                                        <p:cTn id="59" dur="500"/>
                                        <p:tgtEl>
                                          <p:spTgt spid="105"/>
                                        </p:tgtEl>
                                      </p:cBhvr>
                                    </p:animEffect>
                                  </p:childTnLst>
                                </p:cTn>
                              </p:par>
                              <p:par>
                                <p:cTn id="60" presetID="10" presetClass="entr" presetSubtype="0" fill="hold" grpId="0" nodeType="withEffect">
                                  <p:stCondLst>
                                    <p:cond delay="750"/>
                                  </p:stCondLst>
                                  <p:childTnLst>
                                    <p:set>
                                      <p:cBhvr>
                                        <p:cTn id="61" dur="1" fill="hold">
                                          <p:stCondLst>
                                            <p:cond delay="0"/>
                                          </p:stCondLst>
                                        </p:cTn>
                                        <p:tgtEl>
                                          <p:spTgt spid="100"/>
                                        </p:tgtEl>
                                        <p:attrNameLst>
                                          <p:attrName>style.visibility</p:attrName>
                                        </p:attrNameLst>
                                      </p:cBhvr>
                                      <p:to>
                                        <p:strVal val="visible"/>
                                      </p:to>
                                    </p:set>
                                    <p:animEffect transition="in" filter="fade">
                                      <p:cBhvr>
                                        <p:cTn id="62" dur="500"/>
                                        <p:tgtEl>
                                          <p:spTgt spid="100"/>
                                        </p:tgtEl>
                                      </p:cBhvr>
                                    </p:animEffect>
                                  </p:childTnLst>
                                </p:cTn>
                              </p:par>
                              <p:par>
                                <p:cTn id="63" presetID="10" presetClass="entr" presetSubtype="0" fill="hold" grpId="0" nodeType="withEffect">
                                  <p:stCondLst>
                                    <p:cond delay="75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500"/>
                                        <p:tgtEl>
                                          <p:spTgt spid="89"/>
                                        </p:tgtEl>
                                      </p:cBhvr>
                                    </p:animEffect>
                                  </p:childTnLst>
                                </p:cTn>
                              </p:par>
                              <p:par>
                                <p:cTn id="66" presetID="8" presetClass="emph" presetSubtype="0" fill="hold" nodeType="withEffect">
                                  <p:stCondLst>
                                    <p:cond delay="1500"/>
                                  </p:stCondLst>
                                  <p:childTnLst>
                                    <p:animRot by="900000">
                                      <p:cBhvr>
                                        <p:cTn id="67" dur="500" fill="hold"/>
                                        <p:tgtEl>
                                          <p:spTgt spid="101"/>
                                        </p:tgtEl>
                                        <p:attrNameLst>
                                          <p:attrName>r</p:attrName>
                                        </p:attrNameLst>
                                      </p:cBhvr>
                                    </p:animRot>
                                  </p:childTnLst>
                                </p:cTn>
                              </p:par>
                              <p:par>
                                <p:cTn id="68" presetID="8" presetClass="emph" presetSubtype="0" fill="hold" nodeType="withEffect">
                                  <p:stCondLst>
                                    <p:cond delay="1500"/>
                                  </p:stCondLst>
                                  <p:childTnLst>
                                    <p:animRot by="-900000">
                                      <p:cBhvr>
                                        <p:cTn id="69" dur="500" fill="hold"/>
                                        <p:tgtEl>
                                          <p:spTgt spid="102"/>
                                        </p:tgtEl>
                                        <p:attrNameLst>
                                          <p:attrName>r</p:attrName>
                                        </p:attrNameLst>
                                      </p:cBhvr>
                                    </p:animRot>
                                  </p:childTnLst>
                                </p:cTn>
                              </p:par>
                              <p:par>
                                <p:cTn id="70" presetID="8" presetClass="emph" presetSubtype="0" fill="hold" nodeType="withEffect">
                                  <p:stCondLst>
                                    <p:cond delay="1500"/>
                                  </p:stCondLst>
                                  <p:childTnLst>
                                    <p:animRot by="900000">
                                      <p:cBhvr>
                                        <p:cTn id="71" dur="500" fill="hold"/>
                                        <p:tgtEl>
                                          <p:spTgt spid="103"/>
                                        </p:tgtEl>
                                        <p:attrNameLst>
                                          <p:attrName>r</p:attrName>
                                        </p:attrNameLst>
                                      </p:cBhvr>
                                    </p:animRot>
                                  </p:childTnLst>
                                </p:cTn>
                              </p:par>
                              <p:par>
                                <p:cTn id="72" presetID="8" presetClass="emph" presetSubtype="0" fill="hold" nodeType="withEffect">
                                  <p:stCondLst>
                                    <p:cond delay="1500"/>
                                  </p:stCondLst>
                                  <p:childTnLst>
                                    <p:animRot by="-900000">
                                      <p:cBhvr>
                                        <p:cTn id="73" dur="500" fill="hold"/>
                                        <p:tgtEl>
                                          <p:spTgt spid="104"/>
                                        </p:tgtEl>
                                        <p:attrNameLst>
                                          <p:attrName>r</p:attrName>
                                        </p:attrNameLst>
                                      </p:cBhvr>
                                    </p:animRot>
                                  </p:childTnLst>
                                </p:cTn>
                              </p:par>
                              <p:par>
                                <p:cTn id="74" presetID="26" presetClass="emph" presetSubtype="0" repeatCount="3000" fill="hold" grpId="0" nodeType="withEffect">
                                  <p:stCondLst>
                                    <p:cond delay="1500"/>
                                  </p:stCondLst>
                                  <p:childTnLst>
                                    <p:animEffect transition="out" filter="fade">
                                      <p:cBhvr>
                                        <p:cTn id="75" dur="250" tmFilter="0, 0; .2, .5; .8, .5; 1, 0"/>
                                        <p:tgtEl>
                                          <p:spTgt spid="105"/>
                                        </p:tgtEl>
                                      </p:cBhvr>
                                    </p:animEffect>
                                    <p:animScale>
                                      <p:cBhvr>
                                        <p:cTn id="76" dur="125" autoRev="1" fill="hold"/>
                                        <p:tgtEl>
                                          <p:spTgt spid="105"/>
                                        </p:tgtEl>
                                      </p:cBhvr>
                                      <p:by x="105000" y="105000"/>
                                    </p:animScale>
                                  </p:childTnLst>
                                </p:cTn>
                              </p:par>
                              <p:par>
                                <p:cTn id="77" presetID="1" presetClass="emph" presetSubtype="2" fill="hold" nodeType="withEffect">
                                  <p:stCondLst>
                                    <p:cond delay="1500"/>
                                  </p:stCondLst>
                                  <p:childTnLst>
                                    <p:animClr clrSpc="rgb" dir="cw">
                                      <p:cBhvr>
                                        <p:cTn id="78" dur="2000" fill="hold"/>
                                        <p:tgtEl>
                                          <p:spTgt spid="100"/>
                                        </p:tgtEl>
                                        <p:attrNameLst>
                                          <p:attrName>fillcolor</p:attrName>
                                        </p:attrNameLst>
                                      </p:cBhvr>
                                      <p:to>
                                        <a:srgbClr val="EE2222"/>
                                      </p:to>
                                    </p:animClr>
                                    <p:set>
                                      <p:cBhvr>
                                        <p:cTn id="79" dur="2000" fill="hold"/>
                                        <p:tgtEl>
                                          <p:spTgt spid="100"/>
                                        </p:tgtEl>
                                        <p:attrNameLst>
                                          <p:attrName>fill.type</p:attrName>
                                        </p:attrNameLst>
                                      </p:cBhvr>
                                      <p:to>
                                        <p:strVal val="solid"/>
                                      </p:to>
                                    </p:set>
                                    <p:set>
                                      <p:cBhvr>
                                        <p:cTn id="80" dur="2000" fill="hold"/>
                                        <p:tgtEl>
                                          <p:spTgt spid="100"/>
                                        </p:tgtEl>
                                        <p:attrNameLst>
                                          <p:attrName>fill.on</p:attrName>
                                        </p:attrNameLst>
                                      </p:cBhvr>
                                      <p:to>
                                        <p:strVal val="tru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500"/>
                                        <p:tgtEl>
                                          <p:spTgt spid="7"/>
                                        </p:tgtEl>
                                      </p:cBhvr>
                                    </p:animEffect>
                                  </p:childTnLst>
                                </p:cTn>
                              </p:par>
                              <p:par>
                                <p:cTn id="86" presetID="22" presetClass="entr" presetSubtype="8" fill="hold"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wipe(left)">
                                      <p:cBhvr>
                                        <p:cTn id="88" dur="500"/>
                                        <p:tgtEl>
                                          <p:spTgt spid="1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par>
                                <p:cTn id="98" presetID="10" presetClass="entr" presetSubtype="0"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500"/>
                                        <p:tgtEl>
                                          <p:spTgt spid="4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childTnLst>
                                </p:cTn>
                              </p:par>
                              <p:par>
                                <p:cTn id="107" presetID="10" presetClass="entr" presetSubtype="0" fill="hold" nodeType="withEffect">
                                  <p:stCondLst>
                                    <p:cond delay="0"/>
                                  </p:stCondLst>
                                  <p:childTnLst>
                                    <p:set>
                                      <p:cBhvr>
                                        <p:cTn id="108" dur="1" fill="hold">
                                          <p:stCondLst>
                                            <p:cond delay="0"/>
                                          </p:stCondLst>
                                        </p:cTn>
                                        <p:tgtEl>
                                          <p:spTgt spid="118"/>
                                        </p:tgtEl>
                                        <p:attrNameLst>
                                          <p:attrName>style.visibility</p:attrName>
                                        </p:attrNameLst>
                                      </p:cBhvr>
                                      <p:to>
                                        <p:strVal val="visible"/>
                                      </p:to>
                                    </p:set>
                                    <p:animEffect transition="in" filter="fade">
                                      <p:cBhvr>
                                        <p:cTn id="109" dur="500"/>
                                        <p:tgtEl>
                                          <p:spTgt spid="11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500"/>
                                        <p:tgtEl>
                                          <p:spTgt spid="5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fade">
                                      <p:cBhvr>
                                        <p:cTn id="120" dur="500"/>
                                        <p:tgtEl>
                                          <p:spTgt spid="6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fade">
                                      <p:cBhvr>
                                        <p:cTn id="123" dur="500"/>
                                        <p:tgtEl>
                                          <p:spTgt spid="5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500"/>
                                        <p:tgtEl>
                                          <p:spTgt spid="60"/>
                                        </p:tgtEl>
                                      </p:cBhvr>
                                    </p:animEffect>
                                  </p:childTnLst>
                                </p:cTn>
                              </p:par>
                              <p:par>
                                <p:cTn id="127" presetID="10" presetClass="entr" presetSubtype="0" fill="hold"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500"/>
                                        <p:tgtEl>
                                          <p:spTgt spid="5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500"/>
                                        <p:tgtEl>
                                          <p:spTgt spid="58"/>
                                        </p:tgtEl>
                                      </p:cBhvr>
                                    </p:animEffect>
                                  </p:childTnLst>
                                </p:cTn>
                              </p:par>
                              <p:par>
                                <p:cTn id="133" presetID="22" presetClass="entr" presetSubtype="8"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Effect transition="in" filter="wipe(left)">
                                      <p:cBhvr>
                                        <p:cTn id="135" dur="500"/>
                                        <p:tgtEl>
                                          <p:spTgt spid="12"/>
                                        </p:tgtEl>
                                      </p:cBhvr>
                                    </p:animEffect>
                                  </p:childTnLst>
                                </p:cTn>
                              </p:par>
                              <p:par>
                                <p:cTn id="136" presetID="10" presetClass="entr" presetSubtype="0" fill="hold" nodeType="withEffect">
                                  <p:stCondLst>
                                    <p:cond delay="0"/>
                                  </p:stCondLst>
                                  <p:childTnLst>
                                    <p:set>
                                      <p:cBhvr>
                                        <p:cTn id="137" dur="1" fill="hold">
                                          <p:stCondLst>
                                            <p:cond delay="0"/>
                                          </p:stCondLst>
                                        </p:cTn>
                                        <p:tgtEl>
                                          <p:spTgt spid="119"/>
                                        </p:tgtEl>
                                        <p:attrNameLst>
                                          <p:attrName>style.visibility</p:attrName>
                                        </p:attrNameLst>
                                      </p:cBhvr>
                                      <p:to>
                                        <p:strVal val="visible"/>
                                      </p:to>
                                    </p:set>
                                    <p:animEffect transition="in" filter="fade">
                                      <p:cBhvr>
                                        <p:cTn id="13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8" grpId="0"/>
      <p:bldP spid="89" grpId="0"/>
      <p:bldP spid="100" grpId="0" animBg="1"/>
      <p:bldP spid="105" grpId="0" animBg="1"/>
      <p:bldP spid="105" grpId="1" animBg="1"/>
      <p:bldP spid="106" grpId="0" animBg="1"/>
      <p:bldP spid="108" grpId="0" animBg="1"/>
      <p:bldP spid="109" grpId="0" animBg="1"/>
      <p:bldP spid="110" grpId="0" animBg="1"/>
      <p:bldP spid="111" grpId="0" animBg="1"/>
      <p:bldP spid="116" grpId="0" animBg="1"/>
      <p:bldP spid="117" grpId="0" animBg="1"/>
      <p:bldP spid="7" grpId="0" animBg="1"/>
      <p:bldP spid="39" grpId="0" animBg="1"/>
      <p:bldP spid="41" grpId="0" animBg="1"/>
      <p:bldP spid="43" grpId="0" animBg="1"/>
      <p:bldP spid="50" grpId="0" animBg="1"/>
      <p:bldP spid="58" grpId="0" animBg="1"/>
      <p:bldP spid="60" grpId="0" animBg="1"/>
      <p:bldP spid="44" grpId="0" animBg="1"/>
      <p:bldP spid="61" grpId="0" animBg="1"/>
      <p:bldP spid="68" grpId="0" animBg="1"/>
      <p:bldP spid="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4">
            <a:extLst>
              <a:ext uri="{FF2B5EF4-FFF2-40B4-BE49-F238E27FC236}">
                <a16:creationId xmlns:a16="http://schemas.microsoft.com/office/drawing/2014/main" id="{3F683808-A45A-46EF-80AE-8C5AF275CA5A}"/>
              </a:ext>
            </a:extLst>
          </p:cNvPr>
          <p:cNvSpPr>
            <a:spLocks noGrp="1"/>
          </p:cNvSpPr>
          <p:nvPr>
            <p:ph type="body" sz="quarter" idx="13"/>
          </p:nvPr>
        </p:nvSpPr>
        <p:spPr>
          <a:xfrm>
            <a:off x="260839" y="873369"/>
            <a:ext cx="8622323" cy="328246"/>
          </a:xfrm>
        </p:spPr>
        <p:txBody>
          <a:bodyPr/>
          <a:lstStyle/>
          <a:p>
            <a:pPr eaLnBrk="1" hangingPunct="1"/>
            <a:r>
              <a:rPr lang="en-GB" altLang="en-US"/>
              <a:t> </a:t>
            </a:r>
          </a:p>
        </p:txBody>
      </p:sp>
      <p:pic>
        <p:nvPicPr>
          <p:cNvPr id="7" name="Fire 1">
            <a:extLst>
              <a:ext uri="{FF2B5EF4-FFF2-40B4-BE49-F238E27FC236}">
                <a16:creationId xmlns:a16="http://schemas.microsoft.com/office/drawing/2014/main" id="{8DA51DE5-1278-4A4C-8634-0D983365B34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527181"/>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Fire 2">
            <a:extLst>
              <a:ext uri="{FF2B5EF4-FFF2-40B4-BE49-F238E27FC236}">
                <a16:creationId xmlns:a16="http://schemas.microsoft.com/office/drawing/2014/main" id="{AAB5E013-8897-4CB6-AA8F-0A06D31E543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3528646"/>
            <a:ext cx="9144000" cy="306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Fire 3">
            <a:extLst>
              <a:ext uri="{FF2B5EF4-FFF2-40B4-BE49-F238E27FC236}">
                <a16:creationId xmlns:a16="http://schemas.microsoft.com/office/drawing/2014/main" id="{011A651E-ED94-4AE3-BC81-0054D65C861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942" y="4821115"/>
            <a:ext cx="9144001" cy="177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a:extLst>
              <a:ext uri="{FF2B5EF4-FFF2-40B4-BE49-F238E27FC236}">
                <a16:creationId xmlns:a16="http://schemas.microsoft.com/office/drawing/2014/main" id="{978FA415-409F-4B76-BB92-A56D58C4BE3D}"/>
              </a:ext>
            </a:extLst>
          </p:cNvPr>
          <p:cNvGrpSpPr>
            <a:grpSpLocks/>
          </p:cNvGrpSpPr>
          <p:nvPr/>
        </p:nvGrpSpPr>
        <p:grpSpPr bwMode="auto">
          <a:xfrm>
            <a:off x="2835520" y="-698989"/>
            <a:ext cx="3472962" cy="3472962"/>
            <a:chOff x="2962057" y="-280131"/>
            <a:chExt cx="4401879" cy="4401879"/>
          </a:xfrm>
        </p:grpSpPr>
        <p:sp>
          <p:nvSpPr>
            <p:cNvPr id="18" name="Freeform 6">
              <a:extLst>
                <a:ext uri="{FF2B5EF4-FFF2-40B4-BE49-F238E27FC236}">
                  <a16:creationId xmlns:a16="http://schemas.microsoft.com/office/drawing/2014/main" id="{20FF996A-174C-4DAB-B853-00F0E69E0E0E}"/>
                </a:ext>
              </a:extLst>
            </p:cNvPr>
            <p:cNvSpPr>
              <a:spLocks/>
            </p:cNvSpPr>
            <p:nvPr/>
          </p:nvSpPr>
          <p:spPr bwMode="auto">
            <a:xfrm>
              <a:off x="4694948" y="-99969"/>
              <a:ext cx="876661" cy="4086131"/>
            </a:xfrm>
            <a:custGeom>
              <a:avLst/>
              <a:gdLst>
                <a:gd name="T0" fmla="*/ 216 w 239"/>
                <a:gd name="T1" fmla="*/ 534 h 1114"/>
                <a:gd name="T2" fmla="*/ 219 w 239"/>
                <a:gd name="T3" fmla="*/ 520 h 1114"/>
                <a:gd name="T4" fmla="*/ 212 w 239"/>
                <a:gd name="T5" fmla="*/ 504 h 1114"/>
                <a:gd name="T6" fmla="*/ 213 w 239"/>
                <a:gd name="T7" fmla="*/ 495 h 1114"/>
                <a:gd name="T8" fmla="*/ 210 w 239"/>
                <a:gd name="T9" fmla="*/ 444 h 1114"/>
                <a:gd name="T10" fmla="*/ 198 w 239"/>
                <a:gd name="T11" fmla="*/ 300 h 1114"/>
                <a:gd name="T12" fmla="*/ 177 w 239"/>
                <a:gd name="T13" fmla="*/ 201 h 1114"/>
                <a:gd name="T14" fmla="*/ 173 w 239"/>
                <a:gd name="T15" fmla="*/ 192 h 1114"/>
                <a:gd name="T16" fmla="*/ 168 w 239"/>
                <a:gd name="T17" fmla="*/ 168 h 1114"/>
                <a:gd name="T18" fmla="*/ 168 w 239"/>
                <a:gd name="T19" fmla="*/ 153 h 1114"/>
                <a:gd name="T20" fmla="*/ 165 w 239"/>
                <a:gd name="T21" fmla="*/ 146 h 1114"/>
                <a:gd name="T22" fmla="*/ 157 w 239"/>
                <a:gd name="T23" fmla="*/ 93 h 1114"/>
                <a:gd name="T24" fmla="*/ 146 w 239"/>
                <a:gd name="T25" fmla="*/ 70 h 1114"/>
                <a:gd name="T26" fmla="*/ 172 w 239"/>
                <a:gd name="T27" fmla="*/ 27 h 1114"/>
                <a:gd name="T28" fmla="*/ 170 w 239"/>
                <a:gd name="T29" fmla="*/ 21 h 1114"/>
                <a:gd name="T30" fmla="*/ 152 w 239"/>
                <a:gd name="T31" fmla="*/ 28 h 1114"/>
                <a:gd name="T32" fmla="*/ 173 w 239"/>
                <a:gd name="T33" fmla="*/ 8 h 1114"/>
                <a:gd name="T34" fmla="*/ 147 w 239"/>
                <a:gd name="T35" fmla="*/ 2 h 1114"/>
                <a:gd name="T36" fmla="*/ 121 w 239"/>
                <a:gd name="T37" fmla="*/ 62 h 1114"/>
                <a:gd name="T38" fmla="*/ 117 w 239"/>
                <a:gd name="T39" fmla="*/ 72 h 1114"/>
                <a:gd name="T40" fmla="*/ 113 w 239"/>
                <a:gd name="T41" fmla="*/ 87 h 1114"/>
                <a:gd name="T42" fmla="*/ 121 w 239"/>
                <a:gd name="T43" fmla="*/ 194 h 1114"/>
                <a:gd name="T44" fmla="*/ 126 w 239"/>
                <a:gd name="T45" fmla="*/ 229 h 1114"/>
                <a:gd name="T46" fmla="*/ 71 w 239"/>
                <a:gd name="T47" fmla="*/ 295 h 1114"/>
                <a:gd name="T48" fmla="*/ 90 w 239"/>
                <a:gd name="T49" fmla="*/ 321 h 1114"/>
                <a:gd name="T50" fmla="*/ 97 w 239"/>
                <a:gd name="T51" fmla="*/ 341 h 1114"/>
                <a:gd name="T52" fmla="*/ 41 w 239"/>
                <a:gd name="T53" fmla="*/ 390 h 1114"/>
                <a:gd name="T54" fmla="*/ 52 w 239"/>
                <a:gd name="T55" fmla="*/ 475 h 1114"/>
                <a:gd name="T56" fmla="*/ 79 w 239"/>
                <a:gd name="T57" fmla="*/ 507 h 1114"/>
                <a:gd name="T58" fmla="*/ 80 w 239"/>
                <a:gd name="T59" fmla="*/ 549 h 1114"/>
                <a:gd name="T60" fmla="*/ 64 w 239"/>
                <a:gd name="T61" fmla="*/ 628 h 1114"/>
                <a:gd name="T62" fmla="*/ 85 w 239"/>
                <a:gd name="T63" fmla="*/ 656 h 1114"/>
                <a:gd name="T64" fmla="*/ 99 w 239"/>
                <a:gd name="T65" fmla="*/ 689 h 1114"/>
                <a:gd name="T66" fmla="*/ 124 w 239"/>
                <a:gd name="T67" fmla="*/ 725 h 1114"/>
                <a:gd name="T68" fmla="*/ 114 w 239"/>
                <a:gd name="T69" fmla="*/ 743 h 1114"/>
                <a:gd name="T70" fmla="*/ 68 w 239"/>
                <a:gd name="T71" fmla="*/ 808 h 1114"/>
                <a:gd name="T72" fmla="*/ 48 w 239"/>
                <a:gd name="T73" fmla="*/ 839 h 1114"/>
                <a:gd name="T74" fmla="*/ 19 w 239"/>
                <a:gd name="T75" fmla="*/ 858 h 1114"/>
                <a:gd name="T76" fmla="*/ 8 w 239"/>
                <a:gd name="T77" fmla="*/ 961 h 1114"/>
                <a:gd name="T78" fmla="*/ 57 w 239"/>
                <a:gd name="T79" fmla="*/ 941 h 1114"/>
                <a:gd name="T80" fmla="*/ 68 w 239"/>
                <a:gd name="T81" fmla="*/ 913 h 1114"/>
                <a:gd name="T82" fmla="*/ 81 w 239"/>
                <a:gd name="T83" fmla="*/ 899 h 1114"/>
                <a:gd name="T84" fmla="*/ 112 w 239"/>
                <a:gd name="T85" fmla="*/ 843 h 1114"/>
                <a:gd name="T86" fmla="*/ 102 w 239"/>
                <a:gd name="T87" fmla="*/ 914 h 1114"/>
                <a:gd name="T88" fmla="*/ 97 w 239"/>
                <a:gd name="T89" fmla="*/ 950 h 1114"/>
                <a:gd name="T90" fmla="*/ 83 w 239"/>
                <a:gd name="T91" fmla="*/ 979 h 1114"/>
                <a:gd name="T92" fmla="*/ 73 w 239"/>
                <a:gd name="T93" fmla="*/ 1010 h 1114"/>
                <a:gd name="T94" fmla="*/ 93 w 239"/>
                <a:gd name="T95" fmla="*/ 1029 h 1114"/>
                <a:gd name="T96" fmla="*/ 130 w 239"/>
                <a:gd name="T97" fmla="*/ 1114 h 1114"/>
                <a:gd name="T98" fmla="*/ 144 w 239"/>
                <a:gd name="T99" fmla="*/ 1105 h 1114"/>
                <a:gd name="T100" fmla="*/ 149 w 239"/>
                <a:gd name="T101" fmla="*/ 1051 h 1114"/>
                <a:gd name="T102" fmla="*/ 149 w 239"/>
                <a:gd name="T103" fmla="*/ 1040 h 1114"/>
                <a:gd name="T104" fmla="*/ 152 w 239"/>
                <a:gd name="T105" fmla="*/ 1032 h 1114"/>
                <a:gd name="T106" fmla="*/ 167 w 239"/>
                <a:gd name="T107" fmla="*/ 964 h 1114"/>
                <a:gd name="T108" fmla="*/ 181 w 239"/>
                <a:gd name="T109" fmla="*/ 890 h 1114"/>
                <a:gd name="T110" fmla="*/ 213 w 239"/>
                <a:gd name="T111" fmla="*/ 810 h 1114"/>
                <a:gd name="T112" fmla="*/ 233 w 239"/>
                <a:gd name="T113" fmla="*/ 720 h 1114"/>
                <a:gd name="T114" fmla="*/ 217 w 239"/>
                <a:gd name="T115" fmla="*/ 55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 h="1114">
                  <a:moveTo>
                    <a:pt x="217" y="552"/>
                  </a:moveTo>
                  <a:cubicBezTo>
                    <a:pt x="216" y="546"/>
                    <a:pt x="216" y="540"/>
                    <a:pt x="216" y="534"/>
                  </a:cubicBezTo>
                  <a:cubicBezTo>
                    <a:pt x="215" y="532"/>
                    <a:pt x="213" y="525"/>
                    <a:pt x="214" y="523"/>
                  </a:cubicBezTo>
                  <a:cubicBezTo>
                    <a:pt x="215" y="522"/>
                    <a:pt x="219" y="522"/>
                    <a:pt x="219" y="520"/>
                  </a:cubicBezTo>
                  <a:cubicBezTo>
                    <a:pt x="220" y="517"/>
                    <a:pt x="217" y="518"/>
                    <a:pt x="216" y="516"/>
                  </a:cubicBezTo>
                  <a:cubicBezTo>
                    <a:pt x="212" y="513"/>
                    <a:pt x="213" y="511"/>
                    <a:pt x="212" y="504"/>
                  </a:cubicBezTo>
                  <a:cubicBezTo>
                    <a:pt x="217" y="505"/>
                    <a:pt x="219" y="506"/>
                    <a:pt x="222" y="503"/>
                  </a:cubicBezTo>
                  <a:cubicBezTo>
                    <a:pt x="221" y="499"/>
                    <a:pt x="217" y="497"/>
                    <a:pt x="213" y="495"/>
                  </a:cubicBezTo>
                  <a:cubicBezTo>
                    <a:pt x="211" y="495"/>
                    <a:pt x="212" y="483"/>
                    <a:pt x="212" y="481"/>
                  </a:cubicBezTo>
                  <a:cubicBezTo>
                    <a:pt x="211" y="469"/>
                    <a:pt x="210" y="456"/>
                    <a:pt x="210" y="444"/>
                  </a:cubicBezTo>
                  <a:cubicBezTo>
                    <a:pt x="211" y="418"/>
                    <a:pt x="212" y="391"/>
                    <a:pt x="209" y="365"/>
                  </a:cubicBezTo>
                  <a:cubicBezTo>
                    <a:pt x="207" y="343"/>
                    <a:pt x="202" y="322"/>
                    <a:pt x="198" y="300"/>
                  </a:cubicBezTo>
                  <a:cubicBezTo>
                    <a:pt x="195" y="279"/>
                    <a:pt x="183" y="258"/>
                    <a:pt x="181" y="237"/>
                  </a:cubicBezTo>
                  <a:cubicBezTo>
                    <a:pt x="180" y="225"/>
                    <a:pt x="179" y="213"/>
                    <a:pt x="177" y="201"/>
                  </a:cubicBezTo>
                  <a:cubicBezTo>
                    <a:pt x="177" y="199"/>
                    <a:pt x="177" y="198"/>
                    <a:pt x="177" y="196"/>
                  </a:cubicBezTo>
                  <a:cubicBezTo>
                    <a:pt x="177" y="193"/>
                    <a:pt x="174" y="194"/>
                    <a:pt x="173" y="192"/>
                  </a:cubicBezTo>
                  <a:cubicBezTo>
                    <a:pt x="172" y="190"/>
                    <a:pt x="172" y="183"/>
                    <a:pt x="171" y="181"/>
                  </a:cubicBezTo>
                  <a:cubicBezTo>
                    <a:pt x="170" y="176"/>
                    <a:pt x="169" y="172"/>
                    <a:pt x="168" y="168"/>
                  </a:cubicBezTo>
                  <a:cubicBezTo>
                    <a:pt x="168" y="165"/>
                    <a:pt x="172" y="159"/>
                    <a:pt x="168" y="156"/>
                  </a:cubicBezTo>
                  <a:cubicBezTo>
                    <a:pt x="168" y="155"/>
                    <a:pt x="168" y="154"/>
                    <a:pt x="168" y="153"/>
                  </a:cubicBezTo>
                  <a:cubicBezTo>
                    <a:pt x="168" y="152"/>
                    <a:pt x="165" y="153"/>
                    <a:pt x="164" y="151"/>
                  </a:cubicBezTo>
                  <a:cubicBezTo>
                    <a:pt x="164" y="150"/>
                    <a:pt x="165" y="148"/>
                    <a:pt x="165" y="146"/>
                  </a:cubicBezTo>
                  <a:cubicBezTo>
                    <a:pt x="165" y="143"/>
                    <a:pt x="166" y="135"/>
                    <a:pt x="164" y="134"/>
                  </a:cubicBezTo>
                  <a:cubicBezTo>
                    <a:pt x="166" y="133"/>
                    <a:pt x="158" y="96"/>
                    <a:pt x="157" y="93"/>
                  </a:cubicBezTo>
                  <a:cubicBezTo>
                    <a:pt x="156" y="88"/>
                    <a:pt x="156" y="79"/>
                    <a:pt x="152" y="75"/>
                  </a:cubicBezTo>
                  <a:cubicBezTo>
                    <a:pt x="150" y="74"/>
                    <a:pt x="143" y="73"/>
                    <a:pt x="146" y="70"/>
                  </a:cubicBezTo>
                  <a:cubicBezTo>
                    <a:pt x="149" y="68"/>
                    <a:pt x="152" y="65"/>
                    <a:pt x="153" y="61"/>
                  </a:cubicBezTo>
                  <a:cubicBezTo>
                    <a:pt x="157" y="51"/>
                    <a:pt x="156" y="25"/>
                    <a:pt x="172" y="27"/>
                  </a:cubicBezTo>
                  <a:cubicBezTo>
                    <a:pt x="174" y="27"/>
                    <a:pt x="182" y="26"/>
                    <a:pt x="179" y="22"/>
                  </a:cubicBezTo>
                  <a:cubicBezTo>
                    <a:pt x="178" y="22"/>
                    <a:pt x="171" y="21"/>
                    <a:pt x="170" y="21"/>
                  </a:cubicBezTo>
                  <a:cubicBezTo>
                    <a:pt x="167" y="20"/>
                    <a:pt x="163" y="21"/>
                    <a:pt x="160" y="22"/>
                  </a:cubicBezTo>
                  <a:cubicBezTo>
                    <a:pt x="157" y="23"/>
                    <a:pt x="156" y="26"/>
                    <a:pt x="152" y="28"/>
                  </a:cubicBezTo>
                  <a:cubicBezTo>
                    <a:pt x="154" y="20"/>
                    <a:pt x="155" y="19"/>
                    <a:pt x="161" y="14"/>
                  </a:cubicBezTo>
                  <a:cubicBezTo>
                    <a:pt x="164" y="12"/>
                    <a:pt x="176" y="15"/>
                    <a:pt x="173" y="8"/>
                  </a:cubicBezTo>
                  <a:cubicBezTo>
                    <a:pt x="172" y="6"/>
                    <a:pt x="165" y="4"/>
                    <a:pt x="164" y="4"/>
                  </a:cubicBezTo>
                  <a:cubicBezTo>
                    <a:pt x="158" y="1"/>
                    <a:pt x="155" y="0"/>
                    <a:pt x="147" y="2"/>
                  </a:cubicBezTo>
                  <a:cubicBezTo>
                    <a:pt x="137" y="5"/>
                    <a:pt x="130" y="13"/>
                    <a:pt x="129" y="24"/>
                  </a:cubicBezTo>
                  <a:cubicBezTo>
                    <a:pt x="127" y="37"/>
                    <a:pt x="123" y="49"/>
                    <a:pt x="121" y="62"/>
                  </a:cubicBezTo>
                  <a:cubicBezTo>
                    <a:pt x="121" y="64"/>
                    <a:pt x="121" y="67"/>
                    <a:pt x="120" y="68"/>
                  </a:cubicBezTo>
                  <a:cubicBezTo>
                    <a:pt x="120" y="70"/>
                    <a:pt x="117" y="70"/>
                    <a:pt x="117" y="72"/>
                  </a:cubicBezTo>
                  <a:cubicBezTo>
                    <a:pt x="117" y="76"/>
                    <a:pt x="117" y="76"/>
                    <a:pt x="114" y="79"/>
                  </a:cubicBezTo>
                  <a:cubicBezTo>
                    <a:pt x="112" y="80"/>
                    <a:pt x="113" y="85"/>
                    <a:pt x="113" y="87"/>
                  </a:cubicBezTo>
                  <a:cubicBezTo>
                    <a:pt x="114" y="99"/>
                    <a:pt x="117" y="111"/>
                    <a:pt x="117" y="122"/>
                  </a:cubicBezTo>
                  <a:cubicBezTo>
                    <a:pt x="117" y="146"/>
                    <a:pt x="117" y="170"/>
                    <a:pt x="121" y="194"/>
                  </a:cubicBezTo>
                  <a:cubicBezTo>
                    <a:pt x="122" y="201"/>
                    <a:pt x="123" y="208"/>
                    <a:pt x="125" y="215"/>
                  </a:cubicBezTo>
                  <a:cubicBezTo>
                    <a:pt x="125" y="220"/>
                    <a:pt x="126" y="224"/>
                    <a:pt x="126" y="229"/>
                  </a:cubicBezTo>
                  <a:cubicBezTo>
                    <a:pt x="126" y="238"/>
                    <a:pt x="123" y="235"/>
                    <a:pt x="116" y="236"/>
                  </a:cubicBezTo>
                  <a:cubicBezTo>
                    <a:pt x="87" y="239"/>
                    <a:pt x="62" y="266"/>
                    <a:pt x="71" y="295"/>
                  </a:cubicBezTo>
                  <a:cubicBezTo>
                    <a:pt x="73" y="302"/>
                    <a:pt x="77" y="310"/>
                    <a:pt x="83" y="315"/>
                  </a:cubicBezTo>
                  <a:cubicBezTo>
                    <a:pt x="85" y="317"/>
                    <a:pt x="88" y="320"/>
                    <a:pt x="90" y="321"/>
                  </a:cubicBezTo>
                  <a:cubicBezTo>
                    <a:pt x="94" y="322"/>
                    <a:pt x="105" y="324"/>
                    <a:pt x="106" y="329"/>
                  </a:cubicBezTo>
                  <a:cubicBezTo>
                    <a:pt x="106" y="333"/>
                    <a:pt x="99" y="337"/>
                    <a:pt x="97" y="341"/>
                  </a:cubicBezTo>
                  <a:cubicBezTo>
                    <a:pt x="94" y="347"/>
                    <a:pt x="90" y="349"/>
                    <a:pt x="85" y="353"/>
                  </a:cubicBezTo>
                  <a:cubicBezTo>
                    <a:pt x="70" y="365"/>
                    <a:pt x="50" y="372"/>
                    <a:pt x="41" y="390"/>
                  </a:cubicBezTo>
                  <a:cubicBezTo>
                    <a:pt x="34" y="405"/>
                    <a:pt x="38" y="419"/>
                    <a:pt x="41" y="434"/>
                  </a:cubicBezTo>
                  <a:cubicBezTo>
                    <a:pt x="43" y="448"/>
                    <a:pt x="51" y="461"/>
                    <a:pt x="52" y="475"/>
                  </a:cubicBezTo>
                  <a:cubicBezTo>
                    <a:pt x="52" y="485"/>
                    <a:pt x="56" y="495"/>
                    <a:pt x="64" y="501"/>
                  </a:cubicBezTo>
                  <a:cubicBezTo>
                    <a:pt x="68" y="504"/>
                    <a:pt x="73" y="506"/>
                    <a:pt x="79" y="507"/>
                  </a:cubicBezTo>
                  <a:cubicBezTo>
                    <a:pt x="83" y="509"/>
                    <a:pt x="82" y="512"/>
                    <a:pt x="83" y="517"/>
                  </a:cubicBezTo>
                  <a:cubicBezTo>
                    <a:pt x="85" y="527"/>
                    <a:pt x="83" y="539"/>
                    <a:pt x="80" y="549"/>
                  </a:cubicBezTo>
                  <a:cubicBezTo>
                    <a:pt x="77" y="564"/>
                    <a:pt x="73" y="579"/>
                    <a:pt x="69" y="594"/>
                  </a:cubicBezTo>
                  <a:cubicBezTo>
                    <a:pt x="66" y="605"/>
                    <a:pt x="64" y="617"/>
                    <a:pt x="64" y="628"/>
                  </a:cubicBezTo>
                  <a:cubicBezTo>
                    <a:pt x="64" y="635"/>
                    <a:pt x="67" y="638"/>
                    <a:pt x="72" y="642"/>
                  </a:cubicBezTo>
                  <a:cubicBezTo>
                    <a:pt x="79" y="647"/>
                    <a:pt x="81" y="649"/>
                    <a:pt x="85" y="656"/>
                  </a:cubicBezTo>
                  <a:cubicBezTo>
                    <a:pt x="85" y="655"/>
                    <a:pt x="85" y="654"/>
                    <a:pt x="87" y="654"/>
                  </a:cubicBezTo>
                  <a:cubicBezTo>
                    <a:pt x="88" y="666"/>
                    <a:pt x="92" y="679"/>
                    <a:pt x="99" y="689"/>
                  </a:cubicBezTo>
                  <a:cubicBezTo>
                    <a:pt x="103" y="695"/>
                    <a:pt x="109" y="699"/>
                    <a:pt x="112" y="705"/>
                  </a:cubicBezTo>
                  <a:cubicBezTo>
                    <a:pt x="116" y="711"/>
                    <a:pt x="120" y="718"/>
                    <a:pt x="124" y="725"/>
                  </a:cubicBezTo>
                  <a:cubicBezTo>
                    <a:pt x="126" y="729"/>
                    <a:pt x="131" y="730"/>
                    <a:pt x="134" y="732"/>
                  </a:cubicBezTo>
                  <a:cubicBezTo>
                    <a:pt x="126" y="732"/>
                    <a:pt x="120" y="737"/>
                    <a:pt x="114" y="743"/>
                  </a:cubicBezTo>
                  <a:cubicBezTo>
                    <a:pt x="109" y="749"/>
                    <a:pt x="105" y="753"/>
                    <a:pt x="101" y="759"/>
                  </a:cubicBezTo>
                  <a:cubicBezTo>
                    <a:pt x="90" y="775"/>
                    <a:pt x="77" y="791"/>
                    <a:pt x="68" y="808"/>
                  </a:cubicBezTo>
                  <a:cubicBezTo>
                    <a:pt x="64" y="816"/>
                    <a:pt x="59" y="822"/>
                    <a:pt x="55" y="829"/>
                  </a:cubicBezTo>
                  <a:cubicBezTo>
                    <a:pt x="53" y="832"/>
                    <a:pt x="50" y="837"/>
                    <a:pt x="48" y="839"/>
                  </a:cubicBezTo>
                  <a:cubicBezTo>
                    <a:pt x="47" y="840"/>
                    <a:pt x="39" y="846"/>
                    <a:pt x="38" y="846"/>
                  </a:cubicBezTo>
                  <a:cubicBezTo>
                    <a:pt x="30" y="848"/>
                    <a:pt x="22" y="850"/>
                    <a:pt x="19" y="858"/>
                  </a:cubicBezTo>
                  <a:cubicBezTo>
                    <a:pt x="17" y="864"/>
                    <a:pt x="9" y="881"/>
                    <a:pt x="18" y="880"/>
                  </a:cubicBezTo>
                  <a:cubicBezTo>
                    <a:pt x="11" y="906"/>
                    <a:pt x="0" y="934"/>
                    <a:pt x="8" y="961"/>
                  </a:cubicBezTo>
                  <a:cubicBezTo>
                    <a:pt x="13" y="975"/>
                    <a:pt x="23" y="977"/>
                    <a:pt x="35" y="973"/>
                  </a:cubicBezTo>
                  <a:cubicBezTo>
                    <a:pt x="46" y="969"/>
                    <a:pt x="54" y="951"/>
                    <a:pt x="57" y="941"/>
                  </a:cubicBezTo>
                  <a:cubicBezTo>
                    <a:pt x="60" y="933"/>
                    <a:pt x="61" y="922"/>
                    <a:pt x="65" y="914"/>
                  </a:cubicBezTo>
                  <a:cubicBezTo>
                    <a:pt x="66" y="913"/>
                    <a:pt x="68" y="915"/>
                    <a:pt x="68" y="913"/>
                  </a:cubicBezTo>
                  <a:cubicBezTo>
                    <a:pt x="69" y="909"/>
                    <a:pt x="69" y="912"/>
                    <a:pt x="71" y="909"/>
                  </a:cubicBezTo>
                  <a:cubicBezTo>
                    <a:pt x="74" y="906"/>
                    <a:pt x="79" y="903"/>
                    <a:pt x="81" y="899"/>
                  </a:cubicBezTo>
                  <a:cubicBezTo>
                    <a:pt x="86" y="888"/>
                    <a:pt x="91" y="877"/>
                    <a:pt x="96" y="866"/>
                  </a:cubicBezTo>
                  <a:cubicBezTo>
                    <a:pt x="99" y="859"/>
                    <a:pt x="106" y="846"/>
                    <a:pt x="112" y="843"/>
                  </a:cubicBezTo>
                  <a:cubicBezTo>
                    <a:pt x="109" y="857"/>
                    <a:pt x="107" y="871"/>
                    <a:pt x="104" y="884"/>
                  </a:cubicBezTo>
                  <a:cubicBezTo>
                    <a:pt x="102" y="894"/>
                    <a:pt x="104" y="904"/>
                    <a:pt x="102" y="914"/>
                  </a:cubicBezTo>
                  <a:cubicBezTo>
                    <a:pt x="101" y="922"/>
                    <a:pt x="99" y="929"/>
                    <a:pt x="98" y="937"/>
                  </a:cubicBezTo>
                  <a:cubicBezTo>
                    <a:pt x="97" y="941"/>
                    <a:pt x="99" y="946"/>
                    <a:pt x="97" y="950"/>
                  </a:cubicBezTo>
                  <a:cubicBezTo>
                    <a:pt x="95" y="956"/>
                    <a:pt x="93" y="963"/>
                    <a:pt x="91" y="969"/>
                  </a:cubicBezTo>
                  <a:cubicBezTo>
                    <a:pt x="89" y="973"/>
                    <a:pt x="78" y="974"/>
                    <a:pt x="83" y="979"/>
                  </a:cubicBezTo>
                  <a:cubicBezTo>
                    <a:pt x="85" y="982"/>
                    <a:pt x="68" y="993"/>
                    <a:pt x="66" y="994"/>
                  </a:cubicBezTo>
                  <a:cubicBezTo>
                    <a:pt x="62" y="999"/>
                    <a:pt x="70" y="1006"/>
                    <a:pt x="73" y="1010"/>
                  </a:cubicBezTo>
                  <a:cubicBezTo>
                    <a:pt x="74" y="1012"/>
                    <a:pt x="81" y="1025"/>
                    <a:pt x="83" y="1024"/>
                  </a:cubicBezTo>
                  <a:cubicBezTo>
                    <a:pt x="89" y="1020"/>
                    <a:pt x="93" y="1022"/>
                    <a:pt x="93" y="1029"/>
                  </a:cubicBezTo>
                  <a:cubicBezTo>
                    <a:pt x="93" y="1040"/>
                    <a:pt x="99" y="1054"/>
                    <a:pt x="103" y="1064"/>
                  </a:cubicBezTo>
                  <a:cubicBezTo>
                    <a:pt x="108" y="1078"/>
                    <a:pt x="112" y="1110"/>
                    <a:pt x="130" y="1114"/>
                  </a:cubicBezTo>
                  <a:cubicBezTo>
                    <a:pt x="131" y="1114"/>
                    <a:pt x="132" y="1114"/>
                    <a:pt x="133" y="1114"/>
                  </a:cubicBezTo>
                  <a:cubicBezTo>
                    <a:pt x="133" y="1109"/>
                    <a:pt x="142" y="1109"/>
                    <a:pt x="144" y="1105"/>
                  </a:cubicBezTo>
                  <a:cubicBezTo>
                    <a:pt x="146" y="1099"/>
                    <a:pt x="147" y="1096"/>
                    <a:pt x="147" y="1090"/>
                  </a:cubicBezTo>
                  <a:cubicBezTo>
                    <a:pt x="148" y="1077"/>
                    <a:pt x="147" y="1064"/>
                    <a:pt x="149" y="1051"/>
                  </a:cubicBezTo>
                  <a:cubicBezTo>
                    <a:pt x="149" y="1049"/>
                    <a:pt x="151" y="1046"/>
                    <a:pt x="150" y="1045"/>
                  </a:cubicBezTo>
                  <a:cubicBezTo>
                    <a:pt x="150" y="1044"/>
                    <a:pt x="149" y="1042"/>
                    <a:pt x="149" y="1040"/>
                  </a:cubicBezTo>
                  <a:cubicBezTo>
                    <a:pt x="149" y="1039"/>
                    <a:pt x="153" y="1039"/>
                    <a:pt x="153" y="1038"/>
                  </a:cubicBezTo>
                  <a:cubicBezTo>
                    <a:pt x="153" y="1035"/>
                    <a:pt x="152" y="1035"/>
                    <a:pt x="152" y="1032"/>
                  </a:cubicBezTo>
                  <a:cubicBezTo>
                    <a:pt x="154" y="1020"/>
                    <a:pt x="159" y="1008"/>
                    <a:pt x="162" y="996"/>
                  </a:cubicBezTo>
                  <a:cubicBezTo>
                    <a:pt x="165" y="986"/>
                    <a:pt x="166" y="974"/>
                    <a:pt x="167" y="964"/>
                  </a:cubicBezTo>
                  <a:cubicBezTo>
                    <a:pt x="167" y="949"/>
                    <a:pt x="168" y="937"/>
                    <a:pt x="171" y="923"/>
                  </a:cubicBezTo>
                  <a:cubicBezTo>
                    <a:pt x="173" y="912"/>
                    <a:pt x="177" y="901"/>
                    <a:pt x="181" y="890"/>
                  </a:cubicBezTo>
                  <a:cubicBezTo>
                    <a:pt x="184" y="880"/>
                    <a:pt x="187" y="870"/>
                    <a:pt x="191" y="860"/>
                  </a:cubicBezTo>
                  <a:cubicBezTo>
                    <a:pt x="199" y="843"/>
                    <a:pt x="206" y="827"/>
                    <a:pt x="213" y="810"/>
                  </a:cubicBezTo>
                  <a:cubicBezTo>
                    <a:pt x="218" y="797"/>
                    <a:pt x="221" y="784"/>
                    <a:pt x="224" y="770"/>
                  </a:cubicBezTo>
                  <a:cubicBezTo>
                    <a:pt x="228" y="754"/>
                    <a:pt x="230" y="737"/>
                    <a:pt x="233" y="720"/>
                  </a:cubicBezTo>
                  <a:cubicBezTo>
                    <a:pt x="239" y="683"/>
                    <a:pt x="233" y="644"/>
                    <a:pt x="223" y="608"/>
                  </a:cubicBezTo>
                  <a:cubicBezTo>
                    <a:pt x="221" y="590"/>
                    <a:pt x="218" y="571"/>
                    <a:pt x="217" y="55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775290">
                <a:defRPr/>
              </a:pPr>
              <a:endParaRPr lang="en-GB" sz="1526"/>
            </a:p>
          </p:txBody>
        </p:sp>
        <p:sp>
          <p:nvSpPr>
            <p:cNvPr id="20" name="Oval 19">
              <a:extLst>
                <a:ext uri="{FF2B5EF4-FFF2-40B4-BE49-F238E27FC236}">
                  <a16:creationId xmlns:a16="http://schemas.microsoft.com/office/drawing/2014/main" id="{9A82F4DF-2554-431C-B64C-8F5849EB1F0C}"/>
                </a:ext>
              </a:extLst>
            </p:cNvPr>
            <p:cNvSpPr/>
            <p:nvPr/>
          </p:nvSpPr>
          <p:spPr>
            <a:xfrm>
              <a:off x="2962057" y="-280131"/>
              <a:ext cx="4401879" cy="4401879"/>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a:p>
          </p:txBody>
        </p:sp>
      </p:grpSp>
      <p:pic>
        <p:nvPicPr>
          <p:cNvPr id="27" name="Fire 1">
            <a:extLst>
              <a:ext uri="{FF2B5EF4-FFF2-40B4-BE49-F238E27FC236}">
                <a16:creationId xmlns:a16="http://schemas.microsoft.com/office/drawing/2014/main" id="{2CBD38FF-5D0D-4286-B14D-C880A52BD4D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31" y="352132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Fire 2">
            <a:extLst>
              <a:ext uri="{FF2B5EF4-FFF2-40B4-BE49-F238E27FC236}">
                <a16:creationId xmlns:a16="http://schemas.microsoft.com/office/drawing/2014/main" id="{8E101AAE-F9E1-4E82-8363-2EDBC2EFCF9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31" y="3521320"/>
            <a:ext cx="91440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Fire 3">
            <a:extLst>
              <a:ext uri="{FF2B5EF4-FFF2-40B4-BE49-F238E27FC236}">
                <a16:creationId xmlns:a16="http://schemas.microsoft.com/office/drawing/2014/main" id="{616E750A-ED4B-4F9F-A5C2-6DCEC3068BE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012" y="4813789"/>
            <a:ext cx="9144001" cy="177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67D27220-792D-40D7-AA3A-3FE892A1E465}"/>
              </a:ext>
            </a:extLst>
          </p:cNvPr>
          <p:cNvSpPr/>
          <p:nvPr/>
        </p:nvSpPr>
        <p:spPr>
          <a:xfrm>
            <a:off x="-2931" y="263769"/>
            <a:ext cx="9144000" cy="6324600"/>
          </a:xfrm>
          <a:prstGeom prst="rect">
            <a:avLst/>
          </a:prstGeom>
          <a:solidFill>
            <a:schemeClr val="bg1">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32308" anchor="ctr"/>
          <a:lstStyle/>
          <a:p>
            <a:pPr marL="263776" indent="-263776">
              <a:spcBef>
                <a:spcPts val="554"/>
              </a:spcBef>
              <a:spcAft>
                <a:spcPts val="554"/>
              </a:spcAft>
              <a:buClr>
                <a:schemeClr val="accent1"/>
              </a:buClr>
              <a:buFont typeface="Arial" panose="020B0604020202020204" pitchFamily="34" charset="0"/>
              <a:buChar char="•"/>
              <a:defRPr/>
            </a:pPr>
            <a:r>
              <a:rPr lang="en-GB" sz="1292" dirty="0">
                <a:solidFill>
                  <a:schemeClr val="tx1"/>
                </a:solidFill>
              </a:rPr>
              <a:t>Monitor transactions and service</a:t>
            </a:r>
          </a:p>
          <a:p>
            <a:pPr marL="263776" indent="-263776">
              <a:spcBef>
                <a:spcPts val="554"/>
              </a:spcBef>
              <a:spcAft>
                <a:spcPts val="554"/>
              </a:spcAft>
              <a:buClr>
                <a:schemeClr val="accent1"/>
              </a:buClr>
              <a:buFont typeface="Arial" panose="020B0604020202020204" pitchFamily="34" charset="0"/>
              <a:buChar char="•"/>
              <a:defRPr/>
            </a:pPr>
            <a:r>
              <a:rPr lang="en-GB" sz="1292" dirty="0">
                <a:solidFill>
                  <a:schemeClr val="tx1"/>
                </a:solidFill>
              </a:rPr>
              <a:t>Manage the service provider</a:t>
            </a:r>
          </a:p>
          <a:p>
            <a:pPr marL="263776" indent="-263776">
              <a:spcBef>
                <a:spcPts val="554"/>
              </a:spcBef>
              <a:spcAft>
                <a:spcPts val="554"/>
              </a:spcAft>
              <a:buClr>
                <a:schemeClr val="accent1"/>
              </a:buClr>
              <a:buFont typeface="Arial" panose="020B0604020202020204" pitchFamily="34" charset="0"/>
              <a:buChar char="•"/>
              <a:defRPr/>
            </a:pPr>
            <a:r>
              <a:rPr lang="en-GB" sz="1292" dirty="0">
                <a:solidFill>
                  <a:schemeClr val="tx1"/>
                </a:solidFill>
              </a:rPr>
              <a:t>Focus on:</a:t>
            </a:r>
          </a:p>
          <a:p>
            <a:pPr marL="650647" lvl="1" indent="-263776">
              <a:spcBef>
                <a:spcPts val="554"/>
              </a:spcBef>
              <a:spcAft>
                <a:spcPts val="554"/>
              </a:spcAft>
              <a:buClr>
                <a:schemeClr val="accent1"/>
              </a:buClr>
              <a:buFont typeface="Arial" panose="020B0604020202020204" pitchFamily="34" charset="0"/>
              <a:buChar char="•"/>
              <a:defRPr/>
            </a:pPr>
            <a:r>
              <a:rPr lang="en-GB" sz="1292" dirty="0">
                <a:solidFill>
                  <a:schemeClr val="tx1"/>
                </a:solidFill>
              </a:rPr>
              <a:t>Accuracy</a:t>
            </a:r>
          </a:p>
          <a:p>
            <a:pPr marL="650647" lvl="1" indent="-263776">
              <a:spcBef>
                <a:spcPts val="554"/>
              </a:spcBef>
              <a:spcAft>
                <a:spcPts val="554"/>
              </a:spcAft>
              <a:buClr>
                <a:schemeClr val="accent1"/>
              </a:buClr>
              <a:buFont typeface="Arial" panose="020B0604020202020204" pitchFamily="34" charset="0"/>
              <a:buChar char="•"/>
              <a:defRPr/>
            </a:pPr>
            <a:r>
              <a:rPr lang="en-GB" sz="1292" dirty="0">
                <a:solidFill>
                  <a:schemeClr val="tx1"/>
                </a:solidFill>
              </a:rPr>
              <a:t>Control Environment</a:t>
            </a:r>
          </a:p>
          <a:p>
            <a:pPr marL="650647" lvl="1" indent="-263776">
              <a:spcBef>
                <a:spcPts val="554"/>
              </a:spcBef>
              <a:spcAft>
                <a:spcPts val="554"/>
              </a:spcAft>
              <a:buClr>
                <a:schemeClr val="accent1"/>
              </a:buClr>
              <a:buFont typeface="Arial" panose="020B0604020202020204" pitchFamily="34" charset="0"/>
              <a:buChar char="•"/>
              <a:defRPr/>
            </a:pPr>
            <a:r>
              <a:rPr lang="en-GB" sz="1292" dirty="0">
                <a:solidFill>
                  <a:schemeClr val="tx1"/>
                </a:solidFill>
              </a:rPr>
              <a:t>Reconciliations</a:t>
            </a:r>
          </a:p>
          <a:p>
            <a:pPr marL="263776" indent="-263776">
              <a:spcBef>
                <a:spcPts val="554"/>
              </a:spcBef>
              <a:spcAft>
                <a:spcPts val="554"/>
              </a:spcAft>
              <a:buClr>
                <a:schemeClr val="accent1"/>
              </a:buClr>
              <a:buFont typeface="Arial" panose="020B0604020202020204" pitchFamily="34" charset="0"/>
              <a:buChar char="•"/>
              <a:defRPr/>
            </a:pPr>
            <a:r>
              <a:rPr lang="en-GB" sz="1292" dirty="0">
                <a:solidFill>
                  <a:schemeClr val="tx1"/>
                </a:solidFill>
              </a:rPr>
              <a:t>Review systems capability and capacity</a:t>
            </a:r>
          </a:p>
          <a:p>
            <a:pPr marL="263776" indent="-263776">
              <a:spcBef>
                <a:spcPts val="554"/>
              </a:spcBef>
              <a:spcAft>
                <a:spcPts val="554"/>
              </a:spcAft>
              <a:buClr>
                <a:schemeClr val="accent1"/>
              </a:buClr>
              <a:buFont typeface="Arial" panose="020B0604020202020204" pitchFamily="34" charset="0"/>
              <a:buChar char="•"/>
              <a:defRPr/>
            </a:pPr>
            <a:r>
              <a:rPr lang="en-GB" sz="1292" dirty="0">
                <a:solidFill>
                  <a:schemeClr val="tx1"/>
                </a:solidFill>
              </a:rPr>
              <a:t>Oversee</a:t>
            </a:r>
          </a:p>
          <a:p>
            <a:pPr marL="650647" lvl="1" indent="-263776">
              <a:spcBef>
                <a:spcPts val="554"/>
              </a:spcBef>
              <a:spcAft>
                <a:spcPts val="554"/>
              </a:spcAft>
              <a:buClr>
                <a:schemeClr val="accent1"/>
              </a:buClr>
              <a:buFont typeface="Arial" panose="020B0604020202020204" pitchFamily="34" charset="0"/>
              <a:buChar char="•"/>
              <a:defRPr/>
            </a:pPr>
            <a:r>
              <a:rPr lang="en-GB" sz="1292" dirty="0">
                <a:solidFill>
                  <a:schemeClr val="tx1"/>
                </a:solidFill>
              </a:rPr>
              <a:t>Risk Management </a:t>
            </a:r>
          </a:p>
          <a:p>
            <a:pPr marL="650647" lvl="1" indent="-263776">
              <a:spcBef>
                <a:spcPts val="554"/>
              </a:spcBef>
              <a:spcAft>
                <a:spcPts val="554"/>
              </a:spcAft>
              <a:buClr>
                <a:schemeClr val="accent1"/>
              </a:buClr>
              <a:buFont typeface="Arial" panose="020B0604020202020204" pitchFamily="34" charset="0"/>
              <a:buChar char="•"/>
              <a:defRPr/>
            </a:pPr>
            <a:r>
              <a:rPr lang="en-GB" sz="1292" dirty="0">
                <a:solidFill>
                  <a:schemeClr val="tx1"/>
                </a:solidFill>
              </a:rPr>
              <a:t>IT security</a:t>
            </a:r>
          </a:p>
          <a:p>
            <a:pPr marL="650647" lvl="1" indent="-263776">
              <a:spcBef>
                <a:spcPts val="554"/>
              </a:spcBef>
              <a:spcAft>
                <a:spcPts val="554"/>
              </a:spcAft>
              <a:buClr>
                <a:schemeClr val="accent1"/>
              </a:buClr>
              <a:buFont typeface="Arial" panose="020B0604020202020204" pitchFamily="34" charset="0"/>
              <a:buChar char="•"/>
              <a:defRPr/>
            </a:pPr>
            <a:r>
              <a:rPr lang="en-GB" sz="1292" dirty="0">
                <a:solidFill>
                  <a:schemeClr val="tx1"/>
                </a:solidFill>
              </a:rPr>
              <a:t>Disaster recovery</a:t>
            </a:r>
          </a:p>
          <a:p>
            <a:pPr marL="650647" lvl="1" indent="-263776">
              <a:spcBef>
                <a:spcPts val="554"/>
              </a:spcBef>
              <a:spcAft>
                <a:spcPts val="554"/>
              </a:spcAft>
              <a:buClr>
                <a:schemeClr val="accent1"/>
              </a:buClr>
              <a:buFont typeface="Arial" panose="020B0604020202020204" pitchFamily="34" charset="0"/>
              <a:buChar char="•"/>
              <a:defRPr/>
            </a:pPr>
            <a:r>
              <a:rPr lang="en-GB" sz="1292" dirty="0">
                <a:solidFill>
                  <a:schemeClr val="tx1"/>
                </a:solidFill>
              </a:rPr>
              <a:t>Rectification of errors </a:t>
            </a:r>
          </a:p>
          <a:p>
            <a:pPr marL="263776" indent="-263776">
              <a:spcBef>
                <a:spcPts val="554"/>
              </a:spcBef>
              <a:spcAft>
                <a:spcPts val="554"/>
              </a:spcAft>
              <a:buClr>
                <a:schemeClr val="accent1"/>
              </a:buClr>
              <a:buFont typeface="Arial" panose="020B0604020202020204" pitchFamily="34" charset="0"/>
              <a:buChar char="•"/>
              <a:defRPr/>
            </a:pPr>
            <a:r>
              <a:rPr lang="en-GB" sz="1292" dirty="0">
                <a:solidFill>
                  <a:schemeClr val="tx1"/>
                </a:solidFill>
              </a:rPr>
              <a:t>Operations Committee </a:t>
            </a:r>
            <a:endParaRPr lang="en-GB" sz="1662" dirty="0">
              <a:solidFill>
                <a:schemeClr val="tx1"/>
              </a:solidFill>
            </a:endParaRPr>
          </a:p>
        </p:txBody>
      </p:sp>
      <p:sp>
        <p:nvSpPr>
          <p:cNvPr id="31755" name="Title 1">
            <a:extLst>
              <a:ext uri="{FF2B5EF4-FFF2-40B4-BE49-F238E27FC236}">
                <a16:creationId xmlns:a16="http://schemas.microsoft.com/office/drawing/2014/main" id="{1986B384-703A-46D3-98E7-A1A63A891FD4}"/>
              </a:ext>
            </a:extLst>
          </p:cNvPr>
          <p:cNvSpPr>
            <a:spLocks noGrp="1"/>
          </p:cNvSpPr>
          <p:nvPr>
            <p:ph type="title"/>
          </p:nvPr>
        </p:nvSpPr>
        <p:spPr>
          <a:xfrm>
            <a:off x="260839" y="594947"/>
            <a:ext cx="8622323" cy="278423"/>
          </a:xfrm>
        </p:spPr>
        <p:txBody>
          <a:bodyPr>
            <a:normAutofit fontScale="90000"/>
          </a:bodyPr>
          <a:lstStyle/>
          <a:p>
            <a:pPr eaLnBrk="1" hangingPunct="1"/>
            <a:r>
              <a:rPr lang="en-GB" altLang="en-US"/>
              <a:t>The role of the trustees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xEl>
                                              <p:pRg st="3" end="3"/>
                                            </p:txEl>
                                          </p:spTgt>
                                        </p:tgtEl>
                                        <p:attrNameLst>
                                          <p:attrName>style.visibility</p:attrName>
                                        </p:attrNameLst>
                                      </p:cBhvr>
                                      <p:to>
                                        <p:strVal val="visible"/>
                                      </p:to>
                                    </p:set>
                                    <p:animEffect transition="in" filter="fade">
                                      <p:cBhvr>
                                        <p:cTn id="20" dur="500"/>
                                        <p:tgtEl>
                                          <p:spTgt spid="1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Effect transition="in" filter="fade">
                                      <p:cBhvr>
                                        <p:cTn id="23" dur="500"/>
                                        <p:tgtEl>
                                          <p:spTgt spid="1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xEl>
                                              <p:pRg st="5" end="5"/>
                                            </p:txEl>
                                          </p:spTgt>
                                        </p:tgtEl>
                                        <p:attrNameLst>
                                          <p:attrName>style.visibility</p:attrName>
                                        </p:attrNameLst>
                                      </p:cBhvr>
                                      <p:to>
                                        <p:strVal val="visible"/>
                                      </p:to>
                                    </p:set>
                                    <p:animEffect transition="in" filter="fade">
                                      <p:cBhvr>
                                        <p:cTn id="26" dur="500"/>
                                        <p:tgtEl>
                                          <p:spTgt spid="17">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animEffect transition="in" filter="fade">
                                      <p:cBhvr>
                                        <p:cTn id="31" dur="500"/>
                                        <p:tgtEl>
                                          <p:spTgt spid="17">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xEl>
                                              <p:pRg st="7" end="7"/>
                                            </p:txEl>
                                          </p:spTgt>
                                        </p:tgtEl>
                                        <p:attrNameLst>
                                          <p:attrName>style.visibility</p:attrName>
                                        </p:attrNameLst>
                                      </p:cBhvr>
                                      <p:to>
                                        <p:strVal val="visible"/>
                                      </p:to>
                                    </p:set>
                                    <p:animEffect transition="in" filter="fade">
                                      <p:cBhvr>
                                        <p:cTn id="36" dur="500"/>
                                        <p:tgtEl>
                                          <p:spTgt spid="17">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8" end="8"/>
                                            </p:txEl>
                                          </p:spTgt>
                                        </p:tgtEl>
                                        <p:attrNameLst>
                                          <p:attrName>style.visibility</p:attrName>
                                        </p:attrNameLst>
                                      </p:cBhvr>
                                      <p:to>
                                        <p:strVal val="visible"/>
                                      </p:to>
                                    </p:set>
                                    <p:animEffect transition="in" filter="fade">
                                      <p:cBhvr>
                                        <p:cTn id="39" dur="500"/>
                                        <p:tgtEl>
                                          <p:spTgt spid="17">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xEl>
                                              <p:pRg st="9" end="9"/>
                                            </p:txEl>
                                          </p:spTgt>
                                        </p:tgtEl>
                                        <p:attrNameLst>
                                          <p:attrName>style.visibility</p:attrName>
                                        </p:attrNameLst>
                                      </p:cBhvr>
                                      <p:to>
                                        <p:strVal val="visible"/>
                                      </p:to>
                                    </p:set>
                                    <p:animEffect transition="in" filter="fade">
                                      <p:cBhvr>
                                        <p:cTn id="42" dur="500"/>
                                        <p:tgtEl>
                                          <p:spTgt spid="17">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xEl>
                                              <p:pRg st="10" end="10"/>
                                            </p:txEl>
                                          </p:spTgt>
                                        </p:tgtEl>
                                        <p:attrNameLst>
                                          <p:attrName>style.visibility</p:attrName>
                                        </p:attrNameLst>
                                      </p:cBhvr>
                                      <p:to>
                                        <p:strVal val="visible"/>
                                      </p:to>
                                    </p:set>
                                    <p:animEffect transition="in" filter="fade">
                                      <p:cBhvr>
                                        <p:cTn id="45" dur="500"/>
                                        <p:tgtEl>
                                          <p:spTgt spid="17">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xEl>
                                              <p:pRg st="11" end="11"/>
                                            </p:txEl>
                                          </p:spTgt>
                                        </p:tgtEl>
                                        <p:attrNameLst>
                                          <p:attrName>style.visibility</p:attrName>
                                        </p:attrNameLst>
                                      </p:cBhvr>
                                      <p:to>
                                        <p:strVal val="visible"/>
                                      </p:to>
                                    </p:set>
                                    <p:animEffect transition="in" filter="fade">
                                      <p:cBhvr>
                                        <p:cTn id="48" dur="500"/>
                                        <p:tgtEl>
                                          <p:spTgt spid="17">
                                            <p:txEl>
                                              <p:pRg st="11" end="1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xEl>
                                              <p:pRg st="12" end="12"/>
                                            </p:txEl>
                                          </p:spTgt>
                                        </p:tgtEl>
                                        <p:attrNameLst>
                                          <p:attrName>style.visibility</p:attrName>
                                        </p:attrNameLst>
                                      </p:cBhvr>
                                      <p:to>
                                        <p:strVal val="visible"/>
                                      </p:to>
                                    </p:set>
                                    <p:animEffect transition="in" filter="fade">
                                      <p:cBhvr>
                                        <p:cTn id="53" dur="500"/>
                                        <p:tgtEl>
                                          <p:spTgt spid="17">
                                            <p:txEl>
                                              <p:pRg st="12" end="1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bg/>
                                          </p:spTgt>
                                        </p:tgtEl>
                                        <p:attrNameLst>
                                          <p:attrName>style.visibility</p:attrName>
                                        </p:attrNameLst>
                                      </p:cBhvr>
                                      <p:to>
                                        <p:strVal val="visible"/>
                                      </p:to>
                                    </p:set>
                                    <p:animEffect transition="in" filter="fade">
                                      <p:cBhvr>
                                        <p:cTn id="61" dur="500"/>
                                        <p:tgtEl>
                                          <p:spTgt spid="17">
                                            <p:bg/>
                                          </p:spTgt>
                                        </p:tgtEl>
                                      </p:cBhvr>
                                    </p:animEffect>
                                  </p:childTnLst>
                                </p:cTn>
                              </p:par>
                              <p:par>
                                <p:cTn id="62" presetID="10" presetClass="entr" presetSubtype="0" repeatCount="10000" fill="remove"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500"/>
                                        <p:tgtEl>
                                          <p:spTgt spid="11"/>
                                        </p:tgtEl>
                                      </p:cBhvr>
                                    </p:animEffect>
                                  </p:childTnLst>
                                </p:cTn>
                              </p:par>
                              <p:par>
                                <p:cTn id="65" presetID="10" presetClass="entr" presetSubtype="0" repeatCount="10000" fill="remove"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500"/>
                                        <p:tgtEl>
                                          <p:spTgt spid="9"/>
                                        </p:tgtEl>
                                      </p:cBhvr>
                                    </p:animEffect>
                                  </p:childTnLst>
                                </p:cTn>
                              </p:par>
                              <p:par>
                                <p:cTn id="68" presetID="10" presetClass="entr" presetSubtype="0" repeatCount="10000" fill="remove"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500"/>
                                        <p:tgtEl>
                                          <p:spTgt spid="7"/>
                                        </p:tgtEl>
                                      </p:cBhvr>
                                    </p:animEffect>
                                  </p:childTnLst>
                                </p:cTn>
                              </p:par>
                              <p:par>
                                <p:cTn id="71" presetID="10" presetClass="entr" presetSubtype="0" repeatCount="1000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750"/>
                                        <p:tgtEl>
                                          <p:spTgt spid="29"/>
                                        </p:tgtEl>
                                      </p:cBhvr>
                                    </p:animEffect>
                                  </p:childTnLst>
                                </p:cTn>
                              </p:par>
                              <p:par>
                                <p:cTn id="74" presetID="10" presetClass="entr" presetSubtype="0" repeatCount="1000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childTnLst>
                                </p:cTn>
                              </p:par>
                              <p:par>
                                <p:cTn id="77" presetID="10" presetClass="entr" presetSubtype="0" repeatCount="1000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2250"/>
                                        <p:tgtEl>
                                          <p:spTgt spid="27"/>
                                        </p:tgtEl>
                                      </p:cBhvr>
                                    </p:animEffect>
                                  </p:childTnLst>
                                </p:cTn>
                              </p:par>
                              <p:par>
                                <p:cTn id="80" presetID="42" presetClass="path" presetSubtype="0" accel="50000" decel="50000" fill="hold" nodeType="withEffect">
                                  <p:stCondLst>
                                    <p:cond delay="0"/>
                                  </p:stCondLst>
                                  <p:childTnLst>
                                    <p:animMotion origin="layout" path="M 0 0.00556 L 0 0.12361 " pathEditMode="relative" rAng="0" ptsTypes="AA">
                                      <p:cBhvr>
                                        <p:cTn id="81" dur="2000" fill="hold"/>
                                        <p:tgtEl>
                                          <p:spTgt spid="22"/>
                                        </p:tgtEl>
                                        <p:attrNameLst>
                                          <p:attrName>ppt_x</p:attrName>
                                          <p:attrName>ppt_y</p:attrName>
                                        </p:attrNameLst>
                                      </p:cBhvr>
                                      <p:rCtr x="0" y="5903"/>
                                    </p:animMotion>
                                  </p:childTnLst>
                                </p:cTn>
                              </p:par>
                              <p:par>
                                <p:cTn id="82" presetID="8" presetClass="emph" presetSubtype="0" repeatCount="2000" autoRev="1" fill="hold" nodeType="withEffect">
                                  <p:stCondLst>
                                    <p:cond delay="0"/>
                                  </p:stCondLst>
                                  <p:childTnLst>
                                    <p:animRot by="300000">
                                      <p:cBhvr>
                                        <p:cTn id="83" dur="1500" fill="hold"/>
                                        <p:tgtEl>
                                          <p:spTgt spid="22"/>
                                        </p:tgtEl>
                                        <p:attrNameLst>
                                          <p:attrName>r</p:attrName>
                                        </p:attrNameLst>
                                      </p:cBhvr>
                                    </p:animRot>
                                  </p:childTnLst>
                                </p:cTn>
                              </p:par>
                              <p:par>
                                <p:cTn id="84" presetID="8" presetClass="emph" presetSubtype="0" repeatCount="2000" autoRev="1" fill="hold" nodeType="withEffect">
                                  <p:stCondLst>
                                    <p:cond delay="500"/>
                                  </p:stCondLst>
                                  <p:childTnLst>
                                    <p:animRot by="-600000">
                                      <p:cBhvr>
                                        <p:cTn id="85" dur="15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D439BA1-B510-4B4F-BF34-879573130E49}"/>
              </a:ext>
            </a:extLst>
          </p:cNvPr>
          <p:cNvSpPr>
            <a:spLocks noGrp="1"/>
          </p:cNvSpPr>
          <p:nvPr>
            <p:ph type="title"/>
          </p:nvPr>
        </p:nvSpPr>
        <p:spPr>
          <a:xfrm>
            <a:off x="260839" y="594947"/>
            <a:ext cx="8622323" cy="278423"/>
          </a:xfrm>
        </p:spPr>
        <p:txBody>
          <a:bodyPr>
            <a:normAutofit fontScale="90000"/>
          </a:bodyPr>
          <a:lstStyle/>
          <a:p>
            <a:pPr eaLnBrk="1" hangingPunct="1"/>
            <a:r>
              <a:rPr lang="en-GB" altLang="en-US"/>
              <a:t>It’s an ‘arms race’</a:t>
            </a:r>
          </a:p>
        </p:txBody>
      </p:sp>
      <p:sp>
        <p:nvSpPr>
          <p:cNvPr id="32771" name="Text Placeholder 4">
            <a:extLst>
              <a:ext uri="{FF2B5EF4-FFF2-40B4-BE49-F238E27FC236}">
                <a16:creationId xmlns:a16="http://schemas.microsoft.com/office/drawing/2014/main" id="{8724ABEE-71CD-4E99-AA6C-C8BB83A7BE18}"/>
              </a:ext>
            </a:extLst>
          </p:cNvPr>
          <p:cNvSpPr>
            <a:spLocks noGrp="1"/>
          </p:cNvSpPr>
          <p:nvPr>
            <p:ph type="body" sz="quarter" idx="13"/>
          </p:nvPr>
        </p:nvSpPr>
        <p:spPr>
          <a:xfrm>
            <a:off x="260839" y="873369"/>
            <a:ext cx="8622323" cy="328246"/>
          </a:xfrm>
        </p:spPr>
        <p:txBody>
          <a:bodyPr/>
          <a:lstStyle/>
          <a:p>
            <a:pPr eaLnBrk="1" hangingPunct="1"/>
            <a:r>
              <a:rPr lang="en-GB" altLang="en-US"/>
              <a:t> </a:t>
            </a:r>
          </a:p>
        </p:txBody>
      </p:sp>
      <p:pic>
        <p:nvPicPr>
          <p:cNvPr id="9" name="Picture 8">
            <a:extLst>
              <a:ext uri="{FF2B5EF4-FFF2-40B4-BE49-F238E27FC236}">
                <a16:creationId xmlns:a16="http://schemas.microsoft.com/office/drawing/2014/main" id="{5A0399A1-A584-4741-BD77-35C4D4CFD24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02523" y="1305659"/>
            <a:ext cx="2602523" cy="451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4B7EECE-4D2F-48AF-919E-38CA2764932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44000" y="1305659"/>
            <a:ext cx="2602523" cy="451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Shape 14">
            <a:extLst>
              <a:ext uri="{FF2B5EF4-FFF2-40B4-BE49-F238E27FC236}">
                <a16:creationId xmlns:a16="http://schemas.microsoft.com/office/drawing/2014/main" id="{1C8325E1-8E77-4BDA-BA27-D2CE04B61FC6}"/>
              </a:ext>
            </a:extLst>
          </p:cNvPr>
          <p:cNvSpPr/>
          <p:nvPr/>
        </p:nvSpPr>
        <p:spPr>
          <a:xfrm rot="7969600" flipH="1">
            <a:off x="3391633" y="350960"/>
            <a:ext cx="1963615" cy="1909396"/>
          </a:xfrm>
          <a:custGeom>
            <a:avLst/>
            <a:gdLst>
              <a:gd name="connsiteX0" fmla="*/ 2369562 w 3008556"/>
              <a:gd name="connsiteY0" fmla="*/ 2190865 h 2926996"/>
              <a:gd name="connsiteX1" fmla="*/ 2877025 w 3008556"/>
              <a:gd name="connsiteY1" fmla="*/ 558613 h 2926996"/>
              <a:gd name="connsiteX2" fmla="*/ 2395620 w 3008556"/>
              <a:gd name="connsiteY2" fmla="*/ 471502 h 2926996"/>
              <a:gd name="connsiteX3" fmla="*/ 2371854 w 3008556"/>
              <a:gd name="connsiteY3" fmla="*/ 478804 h 2926996"/>
              <a:gd name="connsiteX4" fmla="*/ 2277443 w 3008556"/>
              <a:gd name="connsiteY4" fmla="*/ 0 h 2926996"/>
              <a:gd name="connsiteX5" fmla="*/ 2170225 w 3008556"/>
              <a:gd name="connsiteY5" fmla="*/ 543748 h 2926996"/>
              <a:gd name="connsiteX6" fmla="*/ 1966395 w 3008556"/>
              <a:gd name="connsiteY6" fmla="*/ 641591 h 2926996"/>
              <a:gd name="connsiteX7" fmla="*/ 1287928 w 3008556"/>
              <a:gd name="connsiteY7" fmla="*/ 1188326 h 2926996"/>
              <a:gd name="connsiteX8" fmla="*/ 705084 w 3008556"/>
              <a:gd name="connsiteY8" fmla="*/ 2134870 h 2926996"/>
              <a:gd name="connsiteX9" fmla="*/ 694903 w 3008556"/>
              <a:gd name="connsiteY9" fmla="*/ 2179930 h 2926996"/>
              <a:gd name="connsiteX10" fmla="*/ 0 w 3008556"/>
              <a:gd name="connsiteY10" fmla="*/ 2372661 h 2926996"/>
              <a:gd name="connsiteX11" fmla="*/ 654501 w 3008556"/>
              <a:gd name="connsiteY11" fmla="*/ 2450798 h 2926996"/>
              <a:gd name="connsiteX12" fmla="*/ 652334 w 3008556"/>
              <a:gd name="connsiteY12" fmla="*/ 2536584 h 2926996"/>
              <a:gd name="connsiteX13" fmla="*/ 780465 w 3008556"/>
              <a:gd name="connsiteY13" fmla="*/ 2820579 h 2926996"/>
              <a:gd name="connsiteX14" fmla="*/ 2369562 w 3008556"/>
              <a:gd name="connsiteY14" fmla="*/ 2190865 h 292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8556" h="2926996">
                <a:moveTo>
                  <a:pt x="2369562" y="2190865"/>
                </a:moveTo>
                <a:cubicBezTo>
                  <a:pt x="2948511" y="1566241"/>
                  <a:pt x="3175710" y="835456"/>
                  <a:pt x="2877025" y="558613"/>
                </a:cubicBezTo>
                <a:cubicBezTo>
                  <a:pt x="2765019" y="454796"/>
                  <a:pt x="2594965" y="429558"/>
                  <a:pt x="2395620" y="471502"/>
                </a:cubicBezTo>
                <a:lnTo>
                  <a:pt x="2371854" y="478804"/>
                </a:lnTo>
                <a:lnTo>
                  <a:pt x="2277443" y="0"/>
                </a:lnTo>
                <a:lnTo>
                  <a:pt x="2170225" y="543748"/>
                </a:lnTo>
                <a:lnTo>
                  <a:pt x="1966395" y="641591"/>
                </a:lnTo>
                <a:cubicBezTo>
                  <a:pt x="1740775" y="768049"/>
                  <a:pt x="1505034" y="954092"/>
                  <a:pt x="1287928" y="1188326"/>
                </a:cubicBezTo>
                <a:cubicBezTo>
                  <a:pt x="998454" y="1500639"/>
                  <a:pt x="796917" y="1839491"/>
                  <a:pt x="705084" y="2134870"/>
                </a:cubicBezTo>
                <a:lnTo>
                  <a:pt x="694903" y="2179930"/>
                </a:lnTo>
                <a:lnTo>
                  <a:pt x="0" y="2372661"/>
                </a:lnTo>
                <a:lnTo>
                  <a:pt x="654501" y="2450798"/>
                </a:lnTo>
                <a:lnTo>
                  <a:pt x="652334" y="2536584"/>
                </a:lnTo>
                <a:cubicBezTo>
                  <a:pt x="663991" y="2653786"/>
                  <a:pt x="705794" y="2751368"/>
                  <a:pt x="780465" y="2820579"/>
                </a:cubicBezTo>
                <a:cubicBezTo>
                  <a:pt x="1079150" y="3097422"/>
                  <a:pt x="1790613" y="2815490"/>
                  <a:pt x="2369562" y="2190865"/>
                </a:cubicBezTo>
                <a:close/>
              </a:path>
            </a:pathLst>
          </a:cu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3761">
              <a:defRPr/>
            </a:pPr>
            <a:endParaRPr lang="en-GB" sz="1131" dirty="0"/>
          </a:p>
        </p:txBody>
      </p:sp>
      <p:sp>
        <p:nvSpPr>
          <p:cNvPr id="16" name="TextBox 15">
            <a:extLst>
              <a:ext uri="{FF2B5EF4-FFF2-40B4-BE49-F238E27FC236}">
                <a16:creationId xmlns:a16="http://schemas.microsoft.com/office/drawing/2014/main" id="{AA90A8E5-3BA4-4299-9622-B329901D57D9}"/>
              </a:ext>
            </a:extLst>
          </p:cNvPr>
          <p:cNvSpPr txBox="1">
            <a:spLocks noChangeArrowheads="1"/>
          </p:cNvSpPr>
          <p:nvPr/>
        </p:nvSpPr>
        <p:spPr bwMode="auto">
          <a:xfrm>
            <a:off x="3307373" y="782516"/>
            <a:ext cx="2161442"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100"/>
              </a:spcBef>
              <a:buClr>
                <a:schemeClr val="accent1"/>
              </a:buClr>
              <a:buFont typeface="Arial" panose="020B0604020202020204" pitchFamily="34" charset="0"/>
              <a:buChar char="•"/>
              <a:defRPr sz="1600">
                <a:solidFill>
                  <a:schemeClr val="tx1"/>
                </a:solidFill>
                <a:latin typeface="Arial" panose="020B0604020202020204" pitchFamily="34" charset="0"/>
              </a:defRPr>
            </a:lvl1pPr>
            <a:lvl2pPr marL="742950" indent="-285750" eaLnBrk="0" hangingPunct="0">
              <a:lnSpc>
                <a:spcPct val="90000"/>
              </a:lnSpc>
              <a:spcBef>
                <a:spcPts val="550"/>
              </a:spcBef>
              <a:buClr>
                <a:schemeClr val="accent1"/>
              </a:buClr>
              <a:buFont typeface="Arial" panose="020B0604020202020204" pitchFamily="34" charset="0"/>
              <a:buChar char="•"/>
              <a:defRPr sz="1400">
                <a:solidFill>
                  <a:schemeClr val="tx1"/>
                </a:solidFill>
                <a:latin typeface="Arial" panose="020B0604020202020204" pitchFamily="34" charset="0"/>
              </a:defRPr>
            </a:lvl2pPr>
            <a:lvl3pPr marL="1143000" indent="-228600" eaLnBrk="0" hangingPunct="0">
              <a:lnSpc>
                <a:spcPct val="90000"/>
              </a:lnSpc>
              <a:spcBef>
                <a:spcPts val="550"/>
              </a:spcBef>
              <a:buClr>
                <a:schemeClr val="accent1"/>
              </a:buClr>
              <a:buFont typeface="Arial" panose="020B0604020202020204" pitchFamily="34" charset="0"/>
              <a:buChar char="•"/>
              <a:defRPr sz="1200">
                <a:solidFill>
                  <a:schemeClr val="tx1"/>
                </a:solidFill>
                <a:latin typeface="Arial" panose="020B0604020202020204" pitchFamily="34" charset="0"/>
              </a:defRPr>
            </a:lvl3pPr>
            <a:lvl4pPr marL="1600200" indent="-228600" eaLnBrk="0" hangingPunct="0">
              <a:lnSpc>
                <a:spcPct val="90000"/>
              </a:lnSpc>
              <a:spcBef>
                <a:spcPts val="550"/>
              </a:spcBef>
              <a:buClr>
                <a:schemeClr val="accent1"/>
              </a:buClr>
              <a:buFont typeface="Arial" panose="020B0604020202020204" pitchFamily="34" charset="0"/>
              <a:buChar char="•"/>
              <a:defRPr sz="1000">
                <a:solidFill>
                  <a:schemeClr val="tx1"/>
                </a:solidFill>
                <a:latin typeface="Arial" panose="020B0604020202020204" pitchFamily="34" charset="0"/>
              </a:defRPr>
            </a:lvl4pPr>
            <a:lvl5pPr marL="2057400" indent="-228600" eaLnBrk="0" hangingPunct="0">
              <a:lnSpc>
                <a:spcPct val="90000"/>
              </a:lnSpc>
              <a:spcBef>
                <a:spcPts val="550"/>
              </a:spcBef>
              <a:buClr>
                <a:schemeClr val="accent1"/>
              </a:buClr>
              <a:buFont typeface="Arial" panose="020B0604020202020204" pitchFamily="34" charset="0"/>
              <a:buChar char="•"/>
              <a:defRPr sz="800">
                <a:solidFill>
                  <a:schemeClr val="tx1"/>
                </a:solidFill>
                <a:latin typeface="Arial" panose="020B0604020202020204" pitchFamily="34" charset="0"/>
              </a:defRPr>
            </a:lvl5pPr>
            <a:lvl6pPr marL="25146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6pPr>
            <a:lvl7pPr marL="29718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7pPr>
            <a:lvl8pPr marL="34290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8pPr>
            <a:lvl9pPr marL="38862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sz="1292" b="1"/>
              <a:t>MY APP IS BETTER THAN YOUR APP!!</a:t>
            </a:r>
          </a:p>
        </p:txBody>
      </p:sp>
      <p:cxnSp>
        <p:nvCxnSpPr>
          <p:cNvPr id="6" name="Straight Connector 5">
            <a:extLst>
              <a:ext uri="{FF2B5EF4-FFF2-40B4-BE49-F238E27FC236}">
                <a16:creationId xmlns:a16="http://schemas.microsoft.com/office/drawing/2014/main" id="{D744C1D6-2C38-4606-B3C7-3AF621797253}"/>
              </a:ext>
            </a:extLst>
          </p:cNvPr>
          <p:cNvCxnSpPr/>
          <p:nvPr/>
        </p:nvCxnSpPr>
        <p:spPr>
          <a:xfrm>
            <a:off x="0" y="5821974"/>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fill="hold" nodeType="clickEffect">
                                  <p:stCondLst>
                                    <p:cond delay="0"/>
                                  </p:stCondLst>
                                  <p:childTnLst>
                                    <p:animMotion origin="layout" path="M 0.00337 -0.0007 L 0.48157 0.00069 " pathEditMode="relative" rAng="0" ptsTypes="AA">
                                      <p:cBhvr>
                                        <p:cTn id="6" dur="500" fill="hold"/>
                                        <p:tgtEl>
                                          <p:spTgt spid="9"/>
                                        </p:tgtEl>
                                        <p:attrNameLst>
                                          <p:attrName>ppt_x</p:attrName>
                                          <p:attrName>ppt_y</p:attrName>
                                        </p:attrNameLst>
                                      </p:cBhvr>
                                      <p:rCtr x="23910" y="69"/>
                                    </p:animMotion>
                                  </p:childTnLst>
                                </p:cTn>
                              </p:par>
                              <p:par>
                                <p:cTn id="7" presetID="35" presetClass="path" presetSubtype="0" fill="hold" nodeType="withEffect">
                                  <p:stCondLst>
                                    <p:cond delay="0"/>
                                  </p:stCondLst>
                                  <p:childTnLst>
                                    <p:animMotion origin="layout" path="M -0.00321 -0.0007 L -0.5226 0.00069 " pathEditMode="relative" rAng="0" ptsTypes="AA">
                                      <p:cBhvr>
                                        <p:cTn id="8" dur="500" fill="hold"/>
                                        <p:tgtEl>
                                          <p:spTgt spid="11"/>
                                        </p:tgtEl>
                                        <p:attrNameLst>
                                          <p:attrName>ppt_x</p:attrName>
                                          <p:attrName>ppt_y</p:attrName>
                                        </p:attrNameLst>
                                      </p:cBhvr>
                                      <p:rCtr x="-25978" y="69"/>
                                    </p:animMotion>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995BDA9-C4BB-4D81-9589-9B8B1B41D0B8}"/>
              </a:ext>
            </a:extLst>
          </p:cNvPr>
          <p:cNvSpPr>
            <a:spLocks noGrp="1"/>
          </p:cNvSpPr>
          <p:nvPr>
            <p:ph type="title"/>
          </p:nvPr>
        </p:nvSpPr>
        <p:spPr>
          <a:xfrm>
            <a:off x="260839" y="594947"/>
            <a:ext cx="8622323" cy="278423"/>
          </a:xfrm>
        </p:spPr>
        <p:txBody>
          <a:bodyPr>
            <a:normAutofit fontScale="90000"/>
          </a:bodyPr>
          <a:lstStyle/>
          <a:p>
            <a:pPr eaLnBrk="1" hangingPunct="1"/>
            <a:r>
              <a:rPr lang="en-GB" altLang="en-US"/>
              <a:t>Continuous development</a:t>
            </a:r>
          </a:p>
        </p:txBody>
      </p:sp>
      <p:sp>
        <p:nvSpPr>
          <p:cNvPr id="33795" name="Slide Number Placeholder 3">
            <a:extLst>
              <a:ext uri="{FF2B5EF4-FFF2-40B4-BE49-F238E27FC236}">
                <a16:creationId xmlns:a16="http://schemas.microsoft.com/office/drawing/2014/main" id="{3455F103-EC8D-4B45-AEAA-3588CDCD94D1}"/>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15"/>
              </a:spcBef>
              <a:buClr>
                <a:schemeClr val="accent1"/>
              </a:buClr>
              <a:buFont typeface="Arial" panose="020B0604020202020204" pitchFamily="34" charset="0"/>
              <a:buChar char="•"/>
              <a:defRPr sz="1477">
                <a:solidFill>
                  <a:schemeClr val="tx1"/>
                </a:solidFill>
                <a:latin typeface="Arial" panose="020B0604020202020204" pitchFamily="34" charset="0"/>
              </a:defRPr>
            </a:lvl1pPr>
            <a:lvl2pPr marL="685817" indent="-263776" eaLnBrk="0" hangingPunct="0">
              <a:lnSpc>
                <a:spcPct val="90000"/>
              </a:lnSpc>
              <a:spcBef>
                <a:spcPts val="508"/>
              </a:spcBef>
              <a:buClr>
                <a:schemeClr val="accent1"/>
              </a:buClr>
              <a:buFont typeface="Arial" panose="020B0604020202020204" pitchFamily="34" charset="0"/>
              <a:buChar char="•"/>
              <a:defRPr sz="1292">
                <a:solidFill>
                  <a:schemeClr val="tx1"/>
                </a:solidFill>
                <a:latin typeface="Arial" panose="020B0604020202020204" pitchFamily="34" charset="0"/>
              </a:defRPr>
            </a:lvl2pPr>
            <a:lvl3pPr marL="1055103" indent="-211021" eaLnBrk="0" hangingPunct="0">
              <a:lnSpc>
                <a:spcPct val="90000"/>
              </a:lnSpc>
              <a:spcBef>
                <a:spcPts val="508"/>
              </a:spcBef>
              <a:buClr>
                <a:schemeClr val="accent1"/>
              </a:buClr>
              <a:buFont typeface="Arial" panose="020B0604020202020204" pitchFamily="34" charset="0"/>
              <a:buChar char="•"/>
              <a:defRPr sz="1108">
                <a:solidFill>
                  <a:schemeClr val="tx1"/>
                </a:solidFill>
                <a:latin typeface="Arial" panose="020B0604020202020204" pitchFamily="34" charset="0"/>
              </a:defRPr>
            </a:lvl3pPr>
            <a:lvl4pPr marL="1477145" indent="-211021" eaLnBrk="0" hangingPunct="0">
              <a:lnSpc>
                <a:spcPct val="90000"/>
              </a:lnSpc>
              <a:spcBef>
                <a:spcPts val="508"/>
              </a:spcBef>
              <a:buClr>
                <a:schemeClr val="accent1"/>
              </a:buClr>
              <a:buFont typeface="Arial" panose="020B0604020202020204" pitchFamily="34" charset="0"/>
              <a:buChar char="•"/>
              <a:defRPr sz="923">
                <a:solidFill>
                  <a:schemeClr val="tx1"/>
                </a:solidFill>
                <a:latin typeface="Arial" panose="020B0604020202020204" pitchFamily="34" charset="0"/>
              </a:defRPr>
            </a:lvl4pPr>
            <a:lvl5pPr marL="1899186" indent="-211021" eaLnBrk="0" hangingPunct="0">
              <a:lnSpc>
                <a:spcPct val="90000"/>
              </a:lnSpc>
              <a:spcBef>
                <a:spcPts val="508"/>
              </a:spcBef>
              <a:buClr>
                <a:schemeClr val="accent1"/>
              </a:buClr>
              <a:buFont typeface="Arial" panose="020B0604020202020204" pitchFamily="34" charset="0"/>
              <a:buChar char="•"/>
              <a:defRPr sz="738">
                <a:solidFill>
                  <a:schemeClr val="tx1"/>
                </a:solidFill>
                <a:latin typeface="Arial" panose="020B0604020202020204" pitchFamily="34" charset="0"/>
              </a:defRPr>
            </a:lvl5pPr>
            <a:lvl6pPr marL="2321227"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6pPr>
            <a:lvl7pPr marL="2743269"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7pPr>
            <a:lvl8pPr marL="3165310"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8pPr>
            <a:lvl9pPr marL="3587351"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9pPr>
          </a:lstStyle>
          <a:p>
            <a:pPr eaLnBrk="1" hangingPunct="1">
              <a:lnSpc>
                <a:spcPct val="100000"/>
              </a:lnSpc>
              <a:spcBef>
                <a:spcPct val="0"/>
              </a:spcBef>
              <a:buClrTx/>
              <a:buFontTx/>
              <a:buNone/>
            </a:pPr>
            <a:fld id="{7788CC9E-593A-4CF4-A29B-70802B445CBC}" type="slidenum">
              <a:rPr lang="en-GB" altLang="en-US" sz="1015">
                <a:solidFill>
                  <a:schemeClr val="accent1"/>
                </a:solidFill>
              </a:rPr>
              <a:pPr eaLnBrk="1" hangingPunct="1">
                <a:lnSpc>
                  <a:spcPct val="100000"/>
                </a:lnSpc>
                <a:spcBef>
                  <a:spcPct val="0"/>
                </a:spcBef>
                <a:buClrTx/>
                <a:buFontTx/>
                <a:buNone/>
              </a:pPr>
              <a:t>25</a:t>
            </a:fld>
            <a:endParaRPr lang="en-GB" altLang="en-US" sz="1015">
              <a:solidFill>
                <a:schemeClr val="accent1"/>
              </a:solidFill>
            </a:endParaRPr>
          </a:p>
        </p:txBody>
      </p:sp>
      <p:sp>
        <p:nvSpPr>
          <p:cNvPr id="33796" name="Text Placeholder 4">
            <a:extLst>
              <a:ext uri="{FF2B5EF4-FFF2-40B4-BE49-F238E27FC236}">
                <a16:creationId xmlns:a16="http://schemas.microsoft.com/office/drawing/2014/main" id="{3959682C-7FDB-451F-BC70-BEBBF44D108A}"/>
              </a:ext>
            </a:extLst>
          </p:cNvPr>
          <p:cNvSpPr>
            <a:spLocks noGrp="1"/>
          </p:cNvSpPr>
          <p:nvPr>
            <p:ph type="body" sz="quarter" idx="13"/>
          </p:nvPr>
        </p:nvSpPr>
        <p:spPr>
          <a:xfrm>
            <a:off x="260839" y="873369"/>
            <a:ext cx="8622323" cy="328246"/>
          </a:xfrm>
        </p:spPr>
        <p:txBody>
          <a:bodyPr/>
          <a:lstStyle/>
          <a:p>
            <a:pPr eaLnBrk="1" hangingPunct="1"/>
            <a:endParaRPr lang="en-GB" altLang="en-US"/>
          </a:p>
        </p:txBody>
      </p:sp>
      <p:grpSp>
        <p:nvGrpSpPr>
          <p:cNvPr id="92" name="Group 91">
            <a:extLst>
              <a:ext uri="{FF2B5EF4-FFF2-40B4-BE49-F238E27FC236}">
                <a16:creationId xmlns:a16="http://schemas.microsoft.com/office/drawing/2014/main" id="{B98F92A9-F7B6-439F-8764-B5704B149E95}"/>
              </a:ext>
            </a:extLst>
          </p:cNvPr>
          <p:cNvGrpSpPr>
            <a:grpSpLocks/>
          </p:cNvGrpSpPr>
          <p:nvPr/>
        </p:nvGrpSpPr>
        <p:grpSpPr bwMode="auto">
          <a:xfrm>
            <a:off x="1861039" y="1774581"/>
            <a:ext cx="2000250" cy="1616319"/>
            <a:chOff x="2016125" y="1636713"/>
            <a:chExt cx="2166938" cy="1751012"/>
          </a:xfrm>
        </p:grpSpPr>
        <p:sp>
          <p:nvSpPr>
            <p:cNvPr id="7" name="Freeform: Shape 29">
              <a:extLst>
                <a:ext uri="{FF2B5EF4-FFF2-40B4-BE49-F238E27FC236}">
                  <a16:creationId xmlns:a16="http://schemas.microsoft.com/office/drawing/2014/main" id="{E2B9CB7E-BED8-4BBA-8DA8-9794904E4206}"/>
                </a:ext>
              </a:extLst>
            </p:cNvPr>
            <p:cNvSpPr/>
            <p:nvPr/>
          </p:nvSpPr>
          <p:spPr bwMode="auto">
            <a:xfrm>
              <a:off x="2016125" y="1636713"/>
              <a:ext cx="2166938" cy="1751012"/>
            </a:xfrm>
            <a:custGeom>
              <a:avLst/>
              <a:gdLst>
                <a:gd name="connsiteX0" fmla="*/ 0 w 2053400"/>
                <a:gd name="connsiteY0" fmla="*/ 0 h 1657432"/>
                <a:gd name="connsiteX1" fmla="*/ 1784868 w 2053400"/>
                <a:gd name="connsiteY1" fmla="*/ 0 h 1657432"/>
                <a:gd name="connsiteX2" fmla="*/ 1784868 w 2053400"/>
                <a:gd name="connsiteY2" fmla="*/ 596295 h 1657432"/>
                <a:gd name="connsiteX3" fmla="*/ 2053400 w 2053400"/>
                <a:gd name="connsiteY3" fmla="*/ 828717 h 1657432"/>
                <a:gd name="connsiteX4" fmla="*/ 1784868 w 2053400"/>
                <a:gd name="connsiteY4" fmla="*/ 1061138 h 1657432"/>
                <a:gd name="connsiteX5" fmla="*/ 1784868 w 2053400"/>
                <a:gd name="connsiteY5" fmla="*/ 1657432 h 1657432"/>
                <a:gd name="connsiteX6" fmla="*/ 0 w 2053400"/>
                <a:gd name="connsiteY6" fmla="*/ 1657432 h 165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3400" h="1657432">
                  <a:moveTo>
                    <a:pt x="0" y="0"/>
                  </a:moveTo>
                  <a:lnTo>
                    <a:pt x="1784868" y="0"/>
                  </a:lnTo>
                  <a:lnTo>
                    <a:pt x="1784868" y="596295"/>
                  </a:lnTo>
                  <a:lnTo>
                    <a:pt x="2053400" y="828717"/>
                  </a:lnTo>
                  <a:lnTo>
                    <a:pt x="1784868" y="1061138"/>
                  </a:lnTo>
                  <a:lnTo>
                    <a:pt x="1784868" y="1657432"/>
                  </a:lnTo>
                  <a:lnTo>
                    <a:pt x="0" y="1657432"/>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a:p>
          </p:txBody>
        </p:sp>
        <p:pic>
          <p:nvPicPr>
            <p:cNvPr id="33832" name="Picture 16">
              <a:extLst>
                <a:ext uri="{FF2B5EF4-FFF2-40B4-BE49-F238E27FC236}">
                  <a16:creationId xmlns:a16="http://schemas.microsoft.com/office/drawing/2014/main" id="{048E56D1-ACBC-4BF1-B07C-DB32F0F9C34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51128" y="2193335"/>
              <a:ext cx="1707320" cy="101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3" name="Rectangle 17">
              <a:extLst>
                <a:ext uri="{FF2B5EF4-FFF2-40B4-BE49-F238E27FC236}">
                  <a16:creationId xmlns:a16="http://schemas.microsoft.com/office/drawing/2014/main" id="{49868F2C-2913-43F3-8A9F-A247EFF9A454}"/>
                </a:ext>
              </a:extLst>
            </p:cNvPr>
            <p:cNvSpPr>
              <a:spLocks noChangeArrowheads="1"/>
            </p:cNvSpPr>
            <p:nvPr/>
          </p:nvSpPr>
          <p:spPr bwMode="auto">
            <a:xfrm>
              <a:off x="2056247" y="1660231"/>
              <a:ext cx="1802201" cy="46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100"/>
                </a:spcBef>
                <a:buClr>
                  <a:schemeClr val="accent1"/>
                </a:buClr>
                <a:buFont typeface="Arial" panose="020B0604020202020204" pitchFamily="34" charset="0"/>
                <a:buChar char="•"/>
                <a:defRPr sz="1600">
                  <a:solidFill>
                    <a:schemeClr val="tx1"/>
                  </a:solidFill>
                  <a:latin typeface="Arial" panose="020B0604020202020204" pitchFamily="34" charset="0"/>
                </a:defRPr>
              </a:lvl1pPr>
              <a:lvl2pPr marL="742950" indent="-285750" eaLnBrk="0" hangingPunct="0">
                <a:lnSpc>
                  <a:spcPct val="90000"/>
                </a:lnSpc>
                <a:spcBef>
                  <a:spcPts val="550"/>
                </a:spcBef>
                <a:buClr>
                  <a:schemeClr val="accent1"/>
                </a:buClr>
                <a:buFont typeface="Arial" panose="020B0604020202020204" pitchFamily="34" charset="0"/>
                <a:buChar char="•"/>
                <a:defRPr sz="1400">
                  <a:solidFill>
                    <a:schemeClr val="tx1"/>
                  </a:solidFill>
                  <a:latin typeface="Arial" panose="020B0604020202020204" pitchFamily="34" charset="0"/>
                </a:defRPr>
              </a:lvl2pPr>
              <a:lvl3pPr marL="1143000" indent="-228600" eaLnBrk="0" hangingPunct="0">
                <a:lnSpc>
                  <a:spcPct val="90000"/>
                </a:lnSpc>
                <a:spcBef>
                  <a:spcPts val="550"/>
                </a:spcBef>
                <a:buClr>
                  <a:schemeClr val="accent1"/>
                </a:buClr>
                <a:buFont typeface="Arial" panose="020B0604020202020204" pitchFamily="34" charset="0"/>
                <a:buChar char="•"/>
                <a:defRPr sz="1200">
                  <a:solidFill>
                    <a:schemeClr val="tx1"/>
                  </a:solidFill>
                  <a:latin typeface="Arial" panose="020B0604020202020204" pitchFamily="34" charset="0"/>
                </a:defRPr>
              </a:lvl3pPr>
              <a:lvl4pPr marL="1600200" indent="-228600" eaLnBrk="0" hangingPunct="0">
                <a:lnSpc>
                  <a:spcPct val="90000"/>
                </a:lnSpc>
                <a:spcBef>
                  <a:spcPts val="550"/>
                </a:spcBef>
                <a:buClr>
                  <a:schemeClr val="accent1"/>
                </a:buClr>
                <a:buFont typeface="Arial" panose="020B0604020202020204" pitchFamily="34" charset="0"/>
                <a:buChar char="•"/>
                <a:defRPr sz="1000">
                  <a:solidFill>
                    <a:schemeClr val="tx1"/>
                  </a:solidFill>
                  <a:latin typeface="Arial" panose="020B0604020202020204" pitchFamily="34" charset="0"/>
                </a:defRPr>
              </a:lvl4pPr>
              <a:lvl5pPr marL="2057400" indent="-228600" eaLnBrk="0" hangingPunct="0">
                <a:lnSpc>
                  <a:spcPct val="90000"/>
                </a:lnSpc>
                <a:spcBef>
                  <a:spcPts val="550"/>
                </a:spcBef>
                <a:buClr>
                  <a:schemeClr val="accent1"/>
                </a:buClr>
                <a:buFont typeface="Arial" panose="020B0604020202020204" pitchFamily="34" charset="0"/>
                <a:buChar char="•"/>
                <a:defRPr sz="800">
                  <a:solidFill>
                    <a:schemeClr val="tx1"/>
                  </a:solidFill>
                  <a:latin typeface="Arial" panose="020B0604020202020204" pitchFamily="34" charset="0"/>
                </a:defRPr>
              </a:lvl5pPr>
              <a:lvl6pPr marL="25146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6pPr>
              <a:lvl7pPr marL="29718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7pPr>
              <a:lvl8pPr marL="34290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8pPr>
              <a:lvl9pPr marL="38862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sz="1108" b="1">
                  <a:solidFill>
                    <a:srgbClr val="7F7F7F"/>
                  </a:solidFill>
                  <a:cs typeface="Helvetica" panose="020B0604020202020204" pitchFamily="34" charset="0"/>
                  <a:sym typeface="Helvetica Neue"/>
                </a:rPr>
                <a:t>Management</a:t>
              </a:r>
            </a:p>
            <a:p>
              <a:pPr algn="ctr" eaLnBrk="1" hangingPunct="1">
                <a:lnSpc>
                  <a:spcPct val="100000"/>
                </a:lnSpc>
                <a:spcBef>
                  <a:spcPct val="0"/>
                </a:spcBef>
                <a:buClrTx/>
                <a:buFontTx/>
                <a:buNone/>
              </a:pPr>
              <a:r>
                <a:rPr lang="en-GB" altLang="en-US" sz="1108" b="1">
                  <a:solidFill>
                    <a:srgbClr val="7F7F7F"/>
                  </a:solidFill>
                  <a:cs typeface="Helvetica" panose="020B0604020202020204" pitchFamily="34" charset="0"/>
                  <a:sym typeface="Helvetica Neue"/>
                </a:rPr>
                <a:t>Information</a:t>
              </a:r>
              <a:endParaRPr lang="en-GB" altLang="en-US" sz="1108"/>
            </a:p>
          </p:txBody>
        </p:sp>
      </p:grpSp>
      <p:grpSp>
        <p:nvGrpSpPr>
          <p:cNvPr id="10" name="Group 23">
            <a:extLst>
              <a:ext uri="{FF2B5EF4-FFF2-40B4-BE49-F238E27FC236}">
                <a16:creationId xmlns:a16="http://schemas.microsoft.com/office/drawing/2014/main" id="{DAABA30C-1944-4821-A455-D8B8F7BE07AB}"/>
              </a:ext>
            </a:extLst>
          </p:cNvPr>
          <p:cNvGrpSpPr>
            <a:grpSpLocks/>
          </p:cNvGrpSpPr>
          <p:nvPr/>
        </p:nvGrpSpPr>
        <p:grpSpPr bwMode="auto">
          <a:xfrm>
            <a:off x="3697166" y="1774581"/>
            <a:ext cx="1975338" cy="1616319"/>
            <a:chOff x="3696670" y="998259"/>
            <a:chExt cx="1975952" cy="1751580"/>
          </a:xfrm>
        </p:grpSpPr>
        <p:sp>
          <p:nvSpPr>
            <p:cNvPr id="11" name="Freeform: Shape 28">
              <a:extLst>
                <a:ext uri="{FF2B5EF4-FFF2-40B4-BE49-F238E27FC236}">
                  <a16:creationId xmlns:a16="http://schemas.microsoft.com/office/drawing/2014/main" id="{AB99C216-9572-4F2C-9492-08CD91953D41}"/>
                </a:ext>
              </a:extLst>
            </p:cNvPr>
            <p:cNvSpPr/>
            <p:nvPr/>
          </p:nvSpPr>
          <p:spPr>
            <a:xfrm>
              <a:off x="3696670" y="998259"/>
              <a:ext cx="1975952" cy="1751580"/>
            </a:xfrm>
            <a:custGeom>
              <a:avLst/>
              <a:gdLst>
                <a:gd name="connsiteX0" fmla="*/ 0 w 1772693"/>
                <a:gd name="connsiteY0" fmla="*/ 0 h 1448102"/>
                <a:gd name="connsiteX1" fmla="*/ 1538076 w 1772693"/>
                <a:gd name="connsiteY1" fmla="*/ 0 h 1448102"/>
                <a:gd name="connsiteX2" fmla="*/ 1538076 w 1772693"/>
                <a:gd name="connsiteY2" fmla="*/ 520984 h 1448102"/>
                <a:gd name="connsiteX3" fmla="*/ 1772693 w 1772693"/>
                <a:gd name="connsiteY3" fmla="*/ 724052 h 1448102"/>
                <a:gd name="connsiteX4" fmla="*/ 1538076 w 1772693"/>
                <a:gd name="connsiteY4" fmla="*/ 927119 h 1448102"/>
                <a:gd name="connsiteX5" fmla="*/ 1538076 w 1772693"/>
                <a:gd name="connsiteY5" fmla="*/ 1448102 h 1448102"/>
                <a:gd name="connsiteX6" fmla="*/ 0 w 1772693"/>
                <a:gd name="connsiteY6" fmla="*/ 1448102 h 1448102"/>
                <a:gd name="connsiteX7" fmla="*/ 0 w 1772693"/>
                <a:gd name="connsiteY7" fmla="*/ 927119 h 1448102"/>
                <a:gd name="connsiteX8" fmla="*/ 234617 w 1772693"/>
                <a:gd name="connsiteY8" fmla="*/ 724052 h 1448102"/>
                <a:gd name="connsiteX9" fmla="*/ 0 w 1772693"/>
                <a:gd name="connsiteY9" fmla="*/ 520984 h 144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693" h="1448102">
                  <a:moveTo>
                    <a:pt x="0" y="0"/>
                  </a:moveTo>
                  <a:lnTo>
                    <a:pt x="1538076" y="0"/>
                  </a:lnTo>
                  <a:lnTo>
                    <a:pt x="1538076" y="520984"/>
                  </a:lnTo>
                  <a:lnTo>
                    <a:pt x="1772693" y="724052"/>
                  </a:lnTo>
                  <a:lnTo>
                    <a:pt x="1538076" y="927119"/>
                  </a:lnTo>
                  <a:lnTo>
                    <a:pt x="1538076" y="1448102"/>
                  </a:lnTo>
                  <a:lnTo>
                    <a:pt x="0" y="1448102"/>
                  </a:lnTo>
                  <a:lnTo>
                    <a:pt x="0" y="927119"/>
                  </a:lnTo>
                  <a:lnTo>
                    <a:pt x="234617" y="724052"/>
                  </a:lnTo>
                  <a:lnTo>
                    <a:pt x="0" y="520984"/>
                  </a:lnTo>
                  <a:close/>
                </a:path>
              </a:pathLst>
            </a:cu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dirty="0"/>
            </a:p>
          </p:txBody>
        </p:sp>
        <p:sp>
          <p:nvSpPr>
            <p:cNvPr id="33820" name="Rectangle 31">
              <a:extLst>
                <a:ext uri="{FF2B5EF4-FFF2-40B4-BE49-F238E27FC236}">
                  <a16:creationId xmlns:a16="http://schemas.microsoft.com/office/drawing/2014/main" id="{CD77BF90-2E9F-4030-9148-83CBDBB032DF}"/>
                </a:ext>
              </a:extLst>
            </p:cNvPr>
            <p:cNvSpPr>
              <a:spLocks noChangeArrowheads="1"/>
            </p:cNvSpPr>
            <p:nvPr/>
          </p:nvSpPr>
          <p:spPr bwMode="auto">
            <a:xfrm>
              <a:off x="3704958" y="1013475"/>
              <a:ext cx="1695068" cy="46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100"/>
                </a:spcBef>
                <a:buClr>
                  <a:schemeClr val="accent1"/>
                </a:buClr>
                <a:buFont typeface="Arial" panose="020B0604020202020204" pitchFamily="34" charset="0"/>
                <a:buChar char="•"/>
                <a:defRPr sz="1600">
                  <a:solidFill>
                    <a:schemeClr val="tx1"/>
                  </a:solidFill>
                  <a:latin typeface="Arial" panose="020B0604020202020204" pitchFamily="34" charset="0"/>
                </a:defRPr>
              </a:lvl1pPr>
              <a:lvl2pPr marL="742950" indent="-285750" eaLnBrk="0" hangingPunct="0">
                <a:lnSpc>
                  <a:spcPct val="90000"/>
                </a:lnSpc>
                <a:spcBef>
                  <a:spcPts val="550"/>
                </a:spcBef>
                <a:buClr>
                  <a:schemeClr val="accent1"/>
                </a:buClr>
                <a:buFont typeface="Arial" panose="020B0604020202020204" pitchFamily="34" charset="0"/>
                <a:buChar char="•"/>
                <a:defRPr sz="1400">
                  <a:solidFill>
                    <a:schemeClr val="tx1"/>
                  </a:solidFill>
                  <a:latin typeface="Arial" panose="020B0604020202020204" pitchFamily="34" charset="0"/>
                </a:defRPr>
              </a:lvl2pPr>
              <a:lvl3pPr marL="1143000" indent="-228600" eaLnBrk="0" hangingPunct="0">
                <a:lnSpc>
                  <a:spcPct val="90000"/>
                </a:lnSpc>
                <a:spcBef>
                  <a:spcPts val="550"/>
                </a:spcBef>
                <a:buClr>
                  <a:schemeClr val="accent1"/>
                </a:buClr>
                <a:buFont typeface="Arial" panose="020B0604020202020204" pitchFamily="34" charset="0"/>
                <a:buChar char="•"/>
                <a:defRPr sz="1200">
                  <a:solidFill>
                    <a:schemeClr val="tx1"/>
                  </a:solidFill>
                  <a:latin typeface="Arial" panose="020B0604020202020204" pitchFamily="34" charset="0"/>
                </a:defRPr>
              </a:lvl3pPr>
              <a:lvl4pPr marL="1600200" indent="-228600" eaLnBrk="0" hangingPunct="0">
                <a:lnSpc>
                  <a:spcPct val="90000"/>
                </a:lnSpc>
                <a:spcBef>
                  <a:spcPts val="550"/>
                </a:spcBef>
                <a:buClr>
                  <a:schemeClr val="accent1"/>
                </a:buClr>
                <a:buFont typeface="Arial" panose="020B0604020202020204" pitchFamily="34" charset="0"/>
                <a:buChar char="•"/>
                <a:defRPr sz="1000">
                  <a:solidFill>
                    <a:schemeClr val="tx1"/>
                  </a:solidFill>
                  <a:latin typeface="Arial" panose="020B0604020202020204" pitchFamily="34" charset="0"/>
                </a:defRPr>
              </a:lvl4pPr>
              <a:lvl5pPr marL="2057400" indent="-228600" eaLnBrk="0" hangingPunct="0">
                <a:lnSpc>
                  <a:spcPct val="90000"/>
                </a:lnSpc>
                <a:spcBef>
                  <a:spcPts val="550"/>
                </a:spcBef>
                <a:buClr>
                  <a:schemeClr val="accent1"/>
                </a:buClr>
                <a:buFont typeface="Arial" panose="020B0604020202020204" pitchFamily="34" charset="0"/>
                <a:buChar char="•"/>
                <a:defRPr sz="800">
                  <a:solidFill>
                    <a:schemeClr val="tx1"/>
                  </a:solidFill>
                  <a:latin typeface="Arial" panose="020B0604020202020204" pitchFamily="34" charset="0"/>
                </a:defRPr>
              </a:lvl5pPr>
              <a:lvl6pPr marL="25146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6pPr>
              <a:lvl7pPr marL="29718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7pPr>
              <a:lvl8pPr marL="34290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8pPr>
              <a:lvl9pPr marL="38862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sz="1108" b="1">
                  <a:solidFill>
                    <a:srgbClr val="7F7F7F"/>
                  </a:solidFill>
                  <a:cs typeface="Helvetica" panose="020B0604020202020204" pitchFamily="34" charset="0"/>
                  <a:sym typeface="Helvetica Neue"/>
                </a:rPr>
                <a:t>Post </a:t>
              </a:r>
              <a:br>
                <a:rPr lang="en-GB" altLang="en-US" sz="1108" b="1">
                  <a:solidFill>
                    <a:srgbClr val="7F7F7F"/>
                  </a:solidFill>
                  <a:cs typeface="Helvetica" panose="020B0604020202020204" pitchFamily="34" charset="0"/>
                  <a:sym typeface="Helvetica Neue"/>
                </a:rPr>
              </a:br>
              <a:r>
                <a:rPr lang="en-GB" altLang="en-US" sz="1108" b="1">
                  <a:solidFill>
                    <a:srgbClr val="7F7F7F"/>
                  </a:solidFill>
                  <a:cs typeface="Helvetica" panose="020B0604020202020204" pitchFamily="34" charset="0"/>
                  <a:sym typeface="Helvetica Neue"/>
                </a:rPr>
                <a:t>Retirement </a:t>
              </a:r>
              <a:endParaRPr lang="en-GB" altLang="en-US" sz="1108"/>
            </a:p>
          </p:txBody>
        </p:sp>
        <p:grpSp>
          <p:nvGrpSpPr>
            <p:cNvPr id="33821" name="Group 38">
              <a:extLst>
                <a:ext uri="{FF2B5EF4-FFF2-40B4-BE49-F238E27FC236}">
                  <a16:creationId xmlns:a16="http://schemas.microsoft.com/office/drawing/2014/main" id="{18EBD94C-2812-4192-B649-5827E1CA6C5D}"/>
                </a:ext>
              </a:extLst>
            </p:cNvPr>
            <p:cNvGrpSpPr>
              <a:grpSpLocks/>
            </p:cNvGrpSpPr>
            <p:nvPr/>
          </p:nvGrpSpPr>
          <p:grpSpPr bwMode="auto">
            <a:xfrm>
              <a:off x="4092445" y="1636642"/>
              <a:ext cx="1029020" cy="898816"/>
              <a:chOff x="4087413" y="971990"/>
              <a:chExt cx="969813" cy="897734"/>
            </a:xfrm>
          </p:grpSpPr>
          <p:sp>
            <p:nvSpPr>
              <p:cNvPr id="15" name="Freeform: Shape 159">
                <a:extLst>
                  <a:ext uri="{FF2B5EF4-FFF2-40B4-BE49-F238E27FC236}">
                    <a16:creationId xmlns:a16="http://schemas.microsoft.com/office/drawing/2014/main" id="{58DAF908-6980-4C0A-898A-EFD79F9264B6}"/>
                  </a:ext>
                </a:extLst>
              </p:cNvPr>
              <p:cNvSpPr/>
              <p:nvPr/>
            </p:nvSpPr>
            <p:spPr>
              <a:xfrm rot="5400000">
                <a:off x="4121381" y="1060976"/>
                <a:ext cx="897734" cy="719761"/>
              </a:xfrm>
              <a:custGeom>
                <a:avLst/>
                <a:gdLst>
                  <a:gd name="connsiteX0" fmla="*/ 711 w 898237"/>
                  <a:gd name="connsiteY0" fmla="*/ 324570 h 720000"/>
                  <a:gd name="connsiteX1" fmla="*/ 38602 w 898237"/>
                  <a:gd name="connsiteY1" fmla="*/ 152720 h 720000"/>
                  <a:gd name="connsiteX2" fmla="*/ 58641 w 898237"/>
                  <a:gd name="connsiteY2" fmla="*/ 139322 h 720000"/>
                  <a:gd name="connsiteX3" fmla="*/ 58641 w 898237"/>
                  <a:gd name="connsiteY3" fmla="*/ 138442 h 720000"/>
                  <a:gd name="connsiteX4" fmla="*/ 77525 w 898237"/>
                  <a:gd name="connsiteY4" fmla="*/ 130620 h 720000"/>
                  <a:gd name="connsiteX5" fmla="*/ 90146 w 898237"/>
                  <a:gd name="connsiteY5" fmla="*/ 100149 h 720000"/>
                  <a:gd name="connsiteX6" fmla="*/ 77525 w 898237"/>
                  <a:gd name="connsiteY6" fmla="*/ 69677 h 720000"/>
                  <a:gd name="connsiteX7" fmla="*/ 58641 w 898237"/>
                  <a:gd name="connsiteY7" fmla="*/ 61856 h 720000"/>
                  <a:gd name="connsiteX8" fmla="*/ 58641 w 898237"/>
                  <a:gd name="connsiteY8" fmla="*/ 0 h 720000"/>
                  <a:gd name="connsiteX9" fmla="*/ 130641 w 898237"/>
                  <a:gd name="connsiteY9" fmla="*/ 0 h 720000"/>
                  <a:gd name="connsiteX10" fmla="*/ 130641 w 898237"/>
                  <a:gd name="connsiteY10" fmla="*/ 327259 h 720000"/>
                  <a:gd name="connsiteX11" fmla="*/ 806796 w 898237"/>
                  <a:gd name="connsiteY11" fmla="*/ 327259 h 720000"/>
                  <a:gd name="connsiteX12" fmla="*/ 806796 w 898237"/>
                  <a:gd name="connsiteY12" fmla="*/ 133147 h 720000"/>
                  <a:gd name="connsiteX13" fmla="*/ 851346 w 898237"/>
                  <a:gd name="connsiteY13" fmla="*/ 133147 h 720000"/>
                  <a:gd name="connsiteX14" fmla="*/ 851346 w 898237"/>
                  <a:gd name="connsiteY14" fmla="*/ 109660 h 720000"/>
                  <a:gd name="connsiteX15" fmla="*/ 898237 w 898237"/>
                  <a:gd name="connsiteY15" fmla="*/ 109660 h 720000"/>
                  <a:gd name="connsiteX16" fmla="*/ 898237 w 898237"/>
                  <a:gd name="connsiteY16" fmla="*/ 621153 h 720000"/>
                  <a:gd name="connsiteX17" fmla="*/ 851346 w 898237"/>
                  <a:gd name="connsiteY17" fmla="*/ 621153 h 720000"/>
                  <a:gd name="connsiteX18" fmla="*/ 851346 w 898237"/>
                  <a:gd name="connsiteY18" fmla="*/ 601147 h 720000"/>
                  <a:gd name="connsiteX19" fmla="*/ 806796 w 898237"/>
                  <a:gd name="connsiteY19" fmla="*/ 601147 h 720000"/>
                  <a:gd name="connsiteX20" fmla="*/ 806796 w 898237"/>
                  <a:gd name="connsiteY20" fmla="*/ 399259 h 720000"/>
                  <a:gd name="connsiteX21" fmla="*/ 130641 w 898237"/>
                  <a:gd name="connsiteY21" fmla="*/ 399259 h 720000"/>
                  <a:gd name="connsiteX22" fmla="*/ 130641 w 898237"/>
                  <a:gd name="connsiteY22" fmla="*/ 720000 h 720000"/>
                  <a:gd name="connsiteX23" fmla="*/ 58641 w 898237"/>
                  <a:gd name="connsiteY23" fmla="*/ 720000 h 720000"/>
                  <a:gd name="connsiteX24" fmla="*/ 58641 w 898237"/>
                  <a:gd name="connsiteY24" fmla="*/ 656957 h 720000"/>
                  <a:gd name="connsiteX25" fmla="*/ 77525 w 898237"/>
                  <a:gd name="connsiteY25" fmla="*/ 649135 h 720000"/>
                  <a:gd name="connsiteX26" fmla="*/ 90146 w 898237"/>
                  <a:gd name="connsiteY26" fmla="*/ 618664 h 720000"/>
                  <a:gd name="connsiteX27" fmla="*/ 77525 w 898237"/>
                  <a:gd name="connsiteY27" fmla="*/ 588192 h 720000"/>
                  <a:gd name="connsiteX28" fmla="*/ 58641 w 898237"/>
                  <a:gd name="connsiteY28" fmla="*/ 580371 h 720000"/>
                  <a:gd name="connsiteX29" fmla="*/ 58641 w 898237"/>
                  <a:gd name="connsiteY29" fmla="*/ 577565 h 720000"/>
                  <a:gd name="connsiteX30" fmla="*/ 49605 w 898237"/>
                  <a:gd name="connsiteY30" fmla="*/ 575057 h 720000"/>
                  <a:gd name="connsiteX31" fmla="*/ 725 w 898237"/>
                  <a:gd name="connsiteY31" fmla="*/ 392601 h 720000"/>
                  <a:gd name="connsiteX32" fmla="*/ 711 w 898237"/>
                  <a:gd name="connsiteY32" fmla="*/ 32457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8237" h="720000">
                    <a:moveTo>
                      <a:pt x="711" y="324570"/>
                    </a:moveTo>
                    <a:cubicBezTo>
                      <a:pt x="4101" y="244341"/>
                      <a:pt x="18991" y="179917"/>
                      <a:pt x="38602" y="152720"/>
                    </a:cubicBezTo>
                    <a:lnTo>
                      <a:pt x="58641" y="139322"/>
                    </a:lnTo>
                    <a:lnTo>
                      <a:pt x="58641" y="138442"/>
                    </a:lnTo>
                    <a:lnTo>
                      <a:pt x="77525" y="130620"/>
                    </a:lnTo>
                    <a:cubicBezTo>
                      <a:pt x="85323" y="122822"/>
                      <a:pt x="90146" y="112049"/>
                      <a:pt x="90146" y="100149"/>
                    </a:cubicBezTo>
                    <a:cubicBezTo>
                      <a:pt x="90146" y="88249"/>
                      <a:pt x="85323" y="77476"/>
                      <a:pt x="77525" y="69677"/>
                    </a:cubicBezTo>
                    <a:lnTo>
                      <a:pt x="58641" y="61856"/>
                    </a:lnTo>
                    <a:lnTo>
                      <a:pt x="58641" y="0"/>
                    </a:lnTo>
                    <a:lnTo>
                      <a:pt x="130641" y="0"/>
                    </a:lnTo>
                    <a:lnTo>
                      <a:pt x="130641" y="327259"/>
                    </a:lnTo>
                    <a:lnTo>
                      <a:pt x="806796" y="327259"/>
                    </a:lnTo>
                    <a:lnTo>
                      <a:pt x="806796" y="133147"/>
                    </a:lnTo>
                    <a:lnTo>
                      <a:pt x="851346" y="133147"/>
                    </a:lnTo>
                    <a:lnTo>
                      <a:pt x="851346" y="109660"/>
                    </a:lnTo>
                    <a:lnTo>
                      <a:pt x="898237" y="109660"/>
                    </a:lnTo>
                    <a:lnTo>
                      <a:pt x="898237" y="621153"/>
                    </a:lnTo>
                    <a:lnTo>
                      <a:pt x="851346" y="621153"/>
                    </a:lnTo>
                    <a:lnTo>
                      <a:pt x="851346" y="601147"/>
                    </a:lnTo>
                    <a:lnTo>
                      <a:pt x="806796" y="601147"/>
                    </a:lnTo>
                    <a:lnTo>
                      <a:pt x="806796" y="399259"/>
                    </a:lnTo>
                    <a:lnTo>
                      <a:pt x="130641" y="399259"/>
                    </a:lnTo>
                    <a:lnTo>
                      <a:pt x="130641" y="720000"/>
                    </a:lnTo>
                    <a:lnTo>
                      <a:pt x="58641" y="720000"/>
                    </a:lnTo>
                    <a:lnTo>
                      <a:pt x="58641" y="656957"/>
                    </a:lnTo>
                    <a:lnTo>
                      <a:pt x="77525" y="649135"/>
                    </a:lnTo>
                    <a:cubicBezTo>
                      <a:pt x="85323" y="641337"/>
                      <a:pt x="90146" y="630564"/>
                      <a:pt x="90146" y="618664"/>
                    </a:cubicBezTo>
                    <a:cubicBezTo>
                      <a:pt x="90146" y="606764"/>
                      <a:pt x="85323" y="595991"/>
                      <a:pt x="77525" y="588192"/>
                    </a:cubicBezTo>
                    <a:lnTo>
                      <a:pt x="58641" y="580371"/>
                    </a:lnTo>
                    <a:lnTo>
                      <a:pt x="58641" y="577565"/>
                    </a:lnTo>
                    <a:lnTo>
                      <a:pt x="49605" y="575057"/>
                    </a:lnTo>
                    <a:cubicBezTo>
                      <a:pt x="24788" y="559628"/>
                      <a:pt x="4765" y="487236"/>
                      <a:pt x="725" y="392601"/>
                    </a:cubicBezTo>
                    <a:cubicBezTo>
                      <a:pt x="-237" y="370064"/>
                      <a:pt x="-242" y="347112"/>
                      <a:pt x="711" y="324570"/>
                    </a:cubicBezTo>
                    <a:close/>
                  </a:path>
                </a:pathLst>
              </a:cu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a:p>
            </p:txBody>
          </p:sp>
          <p:sp>
            <p:nvSpPr>
              <p:cNvPr id="16" name="Partial Circle 160">
                <a:extLst>
                  <a:ext uri="{FF2B5EF4-FFF2-40B4-BE49-F238E27FC236}">
                    <a16:creationId xmlns:a16="http://schemas.microsoft.com/office/drawing/2014/main" id="{C2BFA39B-A587-4F9A-A4BA-32EA7611EFCC}"/>
                  </a:ext>
                </a:extLst>
              </p:cNvPr>
              <p:cNvSpPr/>
              <p:nvPr/>
            </p:nvSpPr>
            <p:spPr>
              <a:xfrm rot="16200000">
                <a:off x="4088135" y="1179048"/>
                <a:ext cx="245846" cy="247288"/>
              </a:xfrm>
              <a:prstGeom prst="pie">
                <a:avLst>
                  <a:gd name="adj1" fmla="val 5465383"/>
                  <a:gd name="adj2" fmla="val 16200000"/>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a:p>
            </p:txBody>
          </p:sp>
          <p:cxnSp>
            <p:nvCxnSpPr>
              <p:cNvPr id="17" name="Straight Connector 16">
                <a:extLst>
                  <a:ext uri="{FF2B5EF4-FFF2-40B4-BE49-F238E27FC236}">
                    <a16:creationId xmlns:a16="http://schemas.microsoft.com/office/drawing/2014/main" id="{F80D4BCF-54C7-4736-9A57-D704CCDBE171}"/>
                  </a:ext>
                </a:extLst>
              </p:cNvPr>
              <p:cNvCxnSpPr>
                <a:stCxn id="15" idx="22"/>
              </p:cNvCxnSpPr>
              <p:nvPr/>
            </p:nvCxnSpPr>
            <p:spPr>
              <a:xfrm flipH="1">
                <a:off x="4210368" y="1102049"/>
                <a:ext cx="0" cy="2014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D4DD6A-83D5-485B-8904-1976E5AD9260}"/>
                  </a:ext>
                </a:extLst>
              </p:cNvPr>
              <p:cNvCxnSpPr>
                <a:cxnSpLocks/>
                <a:stCxn id="15" idx="22"/>
                <a:endCxn id="16" idx="3"/>
              </p:cNvCxnSpPr>
              <p:nvPr/>
            </p:nvCxnSpPr>
            <p:spPr>
              <a:xfrm flipH="1">
                <a:off x="4087415" y="1102049"/>
                <a:ext cx="122953" cy="2014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0CDDE3-B887-40A5-B85B-B254614F7DBB}"/>
                  </a:ext>
                </a:extLst>
              </p:cNvPr>
              <p:cNvCxnSpPr>
                <a:cxnSpLocks/>
                <a:stCxn id="15" idx="22"/>
                <a:endCxn id="16" idx="1"/>
              </p:cNvCxnSpPr>
              <p:nvPr/>
            </p:nvCxnSpPr>
            <p:spPr>
              <a:xfrm>
                <a:off x="4210368" y="1102049"/>
                <a:ext cx="124335" cy="2014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Partial Circle 164">
                <a:extLst>
                  <a:ext uri="{FF2B5EF4-FFF2-40B4-BE49-F238E27FC236}">
                    <a16:creationId xmlns:a16="http://schemas.microsoft.com/office/drawing/2014/main" id="{9294D81E-38FC-4003-A465-E7412B926538}"/>
                  </a:ext>
                </a:extLst>
              </p:cNvPr>
              <p:cNvSpPr/>
              <p:nvPr/>
            </p:nvSpPr>
            <p:spPr>
              <a:xfrm rot="16200000">
                <a:off x="4810659" y="1179047"/>
                <a:ext cx="245846" cy="247289"/>
              </a:xfrm>
              <a:prstGeom prst="pie">
                <a:avLst>
                  <a:gd name="adj1" fmla="val 5465383"/>
                  <a:gd name="adj2" fmla="val 16200000"/>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a:p>
            </p:txBody>
          </p:sp>
          <p:cxnSp>
            <p:nvCxnSpPr>
              <p:cNvPr id="21" name="Straight Connector 20">
                <a:extLst>
                  <a:ext uri="{FF2B5EF4-FFF2-40B4-BE49-F238E27FC236}">
                    <a16:creationId xmlns:a16="http://schemas.microsoft.com/office/drawing/2014/main" id="{FF6CFA47-A36F-42D8-99A6-218D7E21F8C6}"/>
                  </a:ext>
                </a:extLst>
              </p:cNvPr>
              <p:cNvCxnSpPr/>
              <p:nvPr/>
            </p:nvCxnSpPr>
            <p:spPr>
              <a:xfrm flipH="1">
                <a:off x="4932892" y="1102049"/>
                <a:ext cx="0" cy="2014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016045-8535-4E2E-ABBF-DF7933356BE7}"/>
                  </a:ext>
                </a:extLst>
              </p:cNvPr>
              <p:cNvCxnSpPr>
                <a:cxnSpLocks/>
                <a:endCxn id="20" idx="3"/>
              </p:cNvCxnSpPr>
              <p:nvPr/>
            </p:nvCxnSpPr>
            <p:spPr>
              <a:xfrm flipH="1">
                <a:off x="4809938" y="1102049"/>
                <a:ext cx="122954" cy="2014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0C59F7-6095-44D1-B649-FD564C25A2CF}"/>
                  </a:ext>
                </a:extLst>
              </p:cNvPr>
              <p:cNvCxnSpPr>
                <a:cxnSpLocks/>
                <a:endCxn id="20" idx="1"/>
              </p:cNvCxnSpPr>
              <p:nvPr/>
            </p:nvCxnSpPr>
            <p:spPr>
              <a:xfrm>
                <a:off x="4932892" y="1102049"/>
                <a:ext cx="124335" cy="2014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24" name="Group 3">
            <a:extLst>
              <a:ext uri="{FF2B5EF4-FFF2-40B4-BE49-F238E27FC236}">
                <a16:creationId xmlns:a16="http://schemas.microsoft.com/office/drawing/2014/main" id="{1EDEFED6-0CED-438E-83E7-5868035B7E9A}"/>
              </a:ext>
            </a:extLst>
          </p:cNvPr>
          <p:cNvGrpSpPr>
            <a:grpSpLocks/>
          </p:cNvGrpSpPr>
          <p:nvPr/>
        </p:nvGrpSpPr>
        <p:grpSpPr bwMode="auto">
          <a:xfrm>
            <a:off x="5499589" y="1773115"/>
            <a:ext cx="1698380" cy="1858108"/>
            <a:chOff x="5475071" y="1096826"/>
            <a:chExt cx="1698411" cy="1816822"/>
          </a:xfrm>
        </p:grpSpPr>
        <p:sp>
          <p:nvSpPr>
            <p:cNvPr id="25" name="Freeform: Shape 31">
              <a:extLst>
                <a:ext uri="{FF2B5EF4-FFF2-40B4-BE49-F238E27FC236}">
                  <a16:creationId xmlns:a16="http://schemas.microsoft.com/office/drawing/2014/main" id="{6AD2EB2C-5004-4993-98F7-1F87C7065FCC}"/>
                </a:ext>
              </a:extLst>
            </p:cNvPr>
            <p:cNvSpPr/>
            <p:nvPr/>
          </p:nvSpPr>
          <p:spPr>
            <a:xfrm>
              <a:off x="5491190" y="1096826"/>
              <a:ext cx="1682292" cy="1816822"/>
            </a:xfrm>
            <a:custGeom>
              <a:avLst/>
              <a:gdLst>
                <a:gd name="connsiteX0" fmla="*/ 0 w 1508817"/>
                <a:gd name="connsiteY0" fmla="*/ 0 h 1664669"/>
                <a:gd name="connsiteX1" fmla="*/ 1508817 w 1508817"/>
                <a:gd name="connsiteY1" fmla="*/ 0 h 1664669"/>
                <a:gd name="connsiteX2" fmla="*/ 1508817 w 1508817"/>
                <a:gd name="connsiteY2" fmla="*/ 1444446 h 1664669"/>
                <a:gd name="connsiteX3" fmla="*/ 974461 w 1508817"/>
                <a:gd name="connsiteY3" fmla="*/ 1444446 h 1664669"/>
                <a:gd name="connsiteX4" fmla="*/ 753177 w 1508817"/>
                <a:gd name="connsiteY4" fmla="*/ 1664669 h 1664669"/>
                <a:gd name="connsiteX5" fmla="*/ 531894 w 1508817"/>
                <a:gd name="connsiteY5" fmla="*/ 1444446 h 1664669"/>
                <a:gd name="connsiteX6" fmla="*/ 0 w 1508817"/>
                <a:gd name="connsiteY6" fmla="*/ 1444446 h 1664669"/>
                <a:gd name="connsiteX7" fmla="*/ 0 w 1508817"/>
                <a:gd name="connsiteY7" fmla="*/ 927119 h 1664669"/>
                <a:gd name="connsiteX8" fmla="*/ 234617 w 1508817"/>
                <a:gd name="connsiteY8" fmla="*/ 724052 h 1664669"/>
                <a:gd name="connsiteX9" fmla="*/ 0 w 1508817"/>
                <a:gd name="connsiteY9" fmla="*/ 520984 h 166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817" h="1664669">
                  <a:moveTo>
                    <a:pt x="0" y="0"/>
                  </a:moveTo>
                  <a:lnTo>
                    <a:pt x="1508817" y="0"/>
                  </a:lnTo>
                  <a:lnTo>
                    <a:pt x="1508817" y="1444446"/>
                  </a:lnTo>
                  <a:lnTo>
                    <a:pt x="974461" y="1444446"/>
                  </a:lnTo>
                  <a:lnTo>
                    <a:pt x="753177" y="1664669"/>
                  </a:lnTo>
                  <a:lnTo>
                    <a:pt x="531894" y="1444446"/>
                  </a:lnTo>
                  <a:lnTo>
                    <a:pt x="0" y="1444446"/>
                  </a:lnTo>
                  <a:lnTo>
                    <a:pt x="0" y="927119"/>
                  </a:lnTo>
                  <a:lnTo>
                    <a:pt x="234617" y="724052"/>
                  </a:lnTo>
                  <a:lnTo>
                    <a:pt x="0" y="520984"/>
                  </a:lnTo>
                  <a:close/>
                </a:path>
              </a:pathLst>
            </a:custGeom>
            <a:solidFill>
              <a:schemeClr val="bg1"/>
            </a:solid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66462" tIns="33231" rIns="199385" bIns="33231" anchor="ctr" anchorCtr="1"/>
            <a:lstStyle/>
            <a:p>
              <a:pPr algn="ctr" defTabSz="775290">
                <a:defRPr/>
              </a:pPr>
              <a:endParaRPr lang="en-GB" sz="1108" dirty="0">
                <a:solidFill>
                  <a:schemeClr val="tx1"/>
                </a:solidFill>
              </a:endParaRPr>
            </a:p>
          </p:txBody>
        </p:sp>
        <p:sp>
          <p:nvSpPr>
            <p:cNvPr id="33817" name="Rectangle 27">
              <a:extLst>
                <a:ext uri="{FF2B5EF4-FFF2-40B4-BE49-F238E27FC236}">
                  <a16:creationId xmlns:a16="http://schemas.microsoft.com/office/drawing/2014/main" id="{C1B2FFE9-4DD5-418C-967D-2397D2BE64FC}"/>
                </a:ext>
              </a:extLst>
            </p:cNvPr>
            <p:cNvSpPr>
              <a:spLocks noChangeArrowheads="1"/>
            </p:cNvSpPr>
            <p:nvPr/>
          </p:nvSpPr>
          <p:spPr bwMode="auto">
            <a:xfrm>
              <a:off x="5475071" y="1120297"/>
              <a:ext cx="1673577" cy="42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100"/>
                </a:spcBef>
                <a:buClr>
                  <a:schemeClr val="accent1"/>
                </a:buClr>
                <a:buFont typeface="Arial" panose="020B0604020202020204" pitchFamily="34" charset="0"/>
                <a:buChar char="•"/>
                <a:defRPr sz="1600">
                  <a:solidFill>
                    <a:schemeClr val="tx1"/>
                  </a:solidFill>
                  <a:latin typeface="Arial" panose="020B0604020202020204" pitchFamily="34" charset="0"/>
                </a:defRPr>
              </a:lvl1pPr>
              <a:lvl2pPr marL="742950" indent="-285750" eaLnBrk="0" hangingPunct="0">
                <a:lnSpc>
                  <a:spcPct val="90000"/>
                </a:lnSpc>
                <a:spcBef>
                  <a:spcPts val="550"/>
                </a:spcBef>
                <a:buClr>
                  <a:schemeClr val="accent1"/>
                </a:buClr>
                <a:buFont typeface="Arial" panose="020B0604020202020204" pitchFamily="34" charset="0"/>
                <a:buChar char="•"/>
                <a:defRPr sz="1400">
                  <a:solidFill>
                    <a:schemeClr val="tx1"/>
                  </a:solidFill>
                  <a:latin typeface="Arial" panose="020B0604020202020204" pitchFamily="34" charset="0"/>
                </a:defRPr>
              </a:lvl2pPr>
              <a:lvl3pPr marL="1143000" indent="-228600" eaLnBrk="0" hangingPunct="0">
                <a:lnSpc>
                  <a:spcPct val="90000"/>
                </a:lnSpc>
                <a:spcBef>
                  <a:spcPts val="550"/>
                </a:spcBef>
                <a:buClr>
                  <a:schemeClr val="accent1"/>
                </a:buClr>
                <a:buFont typeface="Arial" panose="020B0604020202020204" pitchFamily="34" charset="0"/>
                <a:buChar char="•"/>
                <a:defRPr sz="1200">
                  <a:solidFill>
                    <a:schemeClr val="tx1"/>
                  </a:solidFill>
                  <a:latin typeface="Arial" panose="020B0604020202020204" pitchFamily="34" charset="0"/>
                </a:defRPr>
              </a:lvl3pPr>
              <a:lvl4pPr marL="1600200" indent="-228600" eaLnBrk="0" hangingPunct="0">
                <a:lnSpc>
                  <a:spcPct val="90000"/>
                </a:lnSpc>
                <a:spcBef>
                  <a:spcPts val="550"/>
                </a:spcBef>
                <a:buClr>
                  <a:schemeClr val="accent1"/>
                </a:buClr>
                <a:buFont typeface="Arial" panose="020B0604020202020204" pitchFamily="34" charset="0"/>
                <a:buChar char="•"/>
                <a:defRPr sz="1000">
                  <a:solidFill>
                    <a:schemeClr val="tx1"/>
                  </a:solidFill>
                  <a:latin typeface="Arial" panose="020B0604020202020204" pitchFamily="34" charset="0"/>
                </a:defRPr>
              </a:lvl4pPr>
              <a:lvl5pPr marL="2057400" indent="-228600" eaLnBrk="0" hangingPunct="0">
                <a:lnSpc>
                  <a:spcPct val="90000"/>
                </a:lnSpc>
                <a:spcBef>
                  <a:spcPts val="550"/>
                </a:spcBef>
                <a:buClr>
                  <a:schemeClr val="accent1"/>
                </a:buClr>
                <a:buFont typeface="Arial" panose="020B0604020202020204" pitchFamily="34" charset="0"/>
                <a:buChar char="•"/>
                <a:defRPr sz="800">
                  <a:solidFill>
                    <a:schemeClr val="tx1"/>
                  </a:solidFill>
                  <a:latin typeface="Arial" panose="020B0604020202020204" pitchFamily="34" charset="0"/>
                </a:defRPr>
              </a:lvl5pPr>
              <a:lvl6pPr marL="25146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6pPr>
              <a:lvl7pPr marL="29718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7pPr>
              <a:lvl8pPr marL="34290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8pPr>
              <a:lvl9pPr marL="38862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sz="1108" b="1">
                  <a:solidFill>
                    <a:srgbClr val="7F7F7F"/>
                  </a:solidFill>
                  <a:cs typeface="Helvetica" panose="020B0604020202020204" pitchFamily="34" charset="0"/>
                  <a:sym typeface="Helvetica Neue"/>
                </a:rPr>
                <a:t>Financial </a:t>
              </a:r>
              <a:br>
                <a:rPr lang="en-GB" altLang="en-US" sz="1108" b="1">
                  <a:solidFill>
                    <a:srgbClr val="7F7F7F"/>
                  </a:solidFill>
                  <a:cs typeface="Helvetica" panose="020B0604020202020204" pitchFamily="34" charset="0"/>
                  <a:sym typeface="Helvetica Neue"/>
                </a:rPr>
              </a:br>
              <a:r>
                <a:rPr lang="en-GB" altLang="en-US" sz="1108" b="1">
                  <a:solidFill>
                    <a:srgbClr val="7F7F7F"/>
                  </a:solidFill>
                  <a:cs typeface="Helvetica" panose="020B0604020202020204" pitchFamily="34" charset="0"/>
                  <a:sym typeface="Helvetica Neue"/>
                </a:rPr>
                <a:t>Wellbeing</a:t>
              </a:r>
              <a:endParaRPr lang="en-GB" altLang="en-US" sz="1108"/>
            </a:p>
          </p:txBody>
        </p:sp>
        <p:pic>
          <p:nvPicPr>
            <p:cNvPr id="33818" name="Picture 41">
              <a:hlinkClick r:id="rId5"/>
              <a:extLst>
                <a:ext uri="{FF2B5EF4-FFF2-40B4-BE49-F238E27FC236}">
                  <a16:creationId xmlns:a16="http://schemas.microsoft.com/office/drawing/2014/main" id="{FF400504-E4D4-4E89-9856-C370891FF40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46313" y="1718365"/>
              <a:ext cx="1197466" cy="92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1" name="Group 90">
            <a:extLst>
              <a:ext uri="{FF2B5EF4-FFF2-40B4-BE49-F238E27FC236}">
                <a16:creationId xmlns:a16="http://schemas.microsoft.com/office/drawing/2014/main" id="{D63A7AD6-62B7-403B-9786-8ECE6FAAF7B9}"/>
              </a:ext>
            </a:extLst>
          </p:cNvPr>
          <p:cNvGrpSpPr>
            <a:grpSpLocks/>
          </p:cNvGrpSpPr>
          <p:nvPr/>
        </p:nvGrpSpPr>
        <p:grpSpPr bwMode="auto">
          <a:xfrm>
            <a:off x="1862504" y="3467100"/>
            <a:ext cx="1739411" cy="1844920"/>
            <a:chOff x="2016948" y="3470277"/>
            <a:chExt cx="1884492" cy="1998663"/>
          </a:xfrm>
        </p:grpSpPr>
        <p:sp>
          <p:nvSpPr>
            <p:cNvPr id="28" name="Freeform: Shape 32">
              <a:extLst>
                <a:ext uri="{FF2B5EF4-FFF2-40B4-BE49-F238E27FC236}">
                  <a16:creationId xmlns:a16="http://schemas.microsoft.com/office/drawing/2014/main" id="{75C8E035-5273-4038-9346-678B7472E1DB}"/>
                </a:ext>
              </a:extLst>
            </p:cNvPr>
            <p:cNvSpPr/>
            <p:nvPr/>
          </p:nvSpPr>
          <p:spPr>
            <a:xfrm rot="5400000">
              <a:off x="1959862" y="3527363"/>
              <a:ext cx="1998663" cy="1884492"/>
            </a:xfrm>
            <a:custGeom>
              <a:avLst/>
              <a:gdLst>
                <a:gd name="connsiteX0" fmla="*/ 0 w 1738929"/>
                <a:gd name="connsiteY0" fmla="*/ 0 h 1329886"/>
                <a:gd name="connsiteX1" fmla="*/ 529508 w 1738929"/>
                <a:gd name="connsiteY1" fmla="*/ 0 h 1329886"/>
                <a:gd name="connsiteX2" fmla="*/ 748715 w 1738929"/>
                <a:gd name="connsiteY2" fmla="*/ 218157 h 1329886"/>
                <a:gd name="connsiteX3" fmla="*/ 967923 w 1738929"/>
                <a:gd name="connsiteY3" fmla="*/ 0 h 1329886"/>
                <a:gd name="connsiteX4" fmla="*/ 1507776 w 1738929"/>
                <a:gd name="connsiteY4" fmla="*/ 0 h 1329886"/>
                <a:gd name="connsiteX5" fmla="*/ 1507776 w 1738929"/>
                <a:gd name="connsiteY5" fmla="*/ 478037 h 1329886"/>
                <a:gd name="connsiteX6" fmla="*/ 1738929 w 1738929"/>
                <a:gd name="connsiteY6" fmla="*/ 664944 h 1329886"/>
                <a:gd name="connsiteX7" fmla="*/ 1507776 w 1738929"/>
                <a:gd name="connsiteY7" fmla="*/ 851849 h 1329886"/>
                <a:gd name="connsiteX8" fmla="*/ 1507776 w 1738929"/>
                <a:gd name="connsiteY8" fmla="*/ 1329886 h 1329886"/>
                <a:gd name="connsiteX9" fmla="*/ 0 w 1738929"/>
                <a:gd name="connsiteY9" fmla="*/ 1329886 h 132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929" h="1329886">
                  <a:moveTo>
                    <a:pt x="0" y="0"/>
                  </a:moveTo>
                  <a:lnTo>
                    <a:pt x="529508" y="0"/>
                  </a:lnTo>
                  <a:lnTo>
                    <a:pt x="748715" y="218157"/>
                  </a:lnTo>
                  <a:lnTo>
                    <a:pt x="967923" y="0"/>
                  </a:lnTo>
                  <a:lnTo>
                    <a:pt x="1507776" y="0"/>
                  </a:lnTo>
                  <a:lnTo>
                    <a:pt x="1507776" y="478037"/>
                  </a:lnTo>
                  <a:lnTo>
                    <a:pt x="1738929" y="664944"/>
                  </a:lnTo>
                  <a:lnTo>
                    <a:pt x="1507776" y="851849"/>
                  </a:lnTo>
                  <a:lnTo>
                    <a:pt x="1507776" y="1329886"/>
                  </a:lnTo>
                  <a:lnTo>
                    <a:pt x="0" y="1329886"/>
                  </a:lnTo>
                  <a:close/>
                </a:path>
              </a:pathLst>
            </a:custGeom>
            <a:solidFill>
              <a:schemeClr val="bg1"/>
            </a:solid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66462" tIns="33231" rIns="199385" bIns="33231" anchor="ctr" anchorCtr="1"/>
            <a:lstStyle/>
            <a:p>
              <a:pPr algn="ctr" defTabSz="775290">
                <a:defRPr/>
              </a:pPr>
              <a:endParaRPr lang="en-GB" sz="1108" dirty="0">
                <a:solidFill>
                  <a:schemeClr val="tx1"/>
                </a:solidFill>
              </a:endParaRPr>
            </a:p>
          </p:txBody>
        </p:sp>
        <p:sp>
          <p:nvSpPr>
            <p:cNvPr id="30" name="Line 63">
              <a:extLst>
                <a:ext uri="{FF2B5EF4-FFF2-40B4-BE49-F238E27FC236}">
                  <a16:creationId xmlns:a16="http://schemas.microsoft.com/office/drawing/2014/main" id="{3128DF12-E08A-4D2A-A1C7-8F8C0C4DEEAE}"/>
                </a:ext>
              </a:extLst>
            </p:cNvPr>
            <p:cNvSpPr>
              <a:spLocks noChangeShapeType="1"/>
            </p:cNvSpPr>
            <p:nvPr/>
          </p:nvSpPr>
          <p:spPr bwMode="auto">
            <a:xfrm rot="923806">
              <a:off x="2836155" y="4587877"/>
              <a:ext cx="0" cy="0"/>
            </a:xfrm>
            <a:prstGeom prst="line">
              <a:avLst/>
            </a:prstGeom>
            <a:noFill/>
            <a:ln w="19050" cap="rnd">
              <a:solidFill>
                <a:schemeClr val="accent5"/>
              </a:solidFill>
              <a:prstDash val="solid"/>
              <a:round/>
              <a:headEnd/>
              <a:tailEnd/>
            </a:ln>
            <a:extLst>
              <a:ext uri="{909E8E84-426E-40DD-AFC4-6F175D3DCCD1}">
                <a14:hiddenFill xmlns:a14="http://schemas.microsoft.com/office/drawing/2010/main">
                  <a:noFill/>
                </a14:hiddenFill>
              </a:ext>
            </a:extLst>
          </p:spPr>
          <p:txBody>
            <a:bodyPr/>
            <a:lstStyle/>
            <a:p>
              <a:pPr defTabSz="775290">
                <a:defRPr/>
              </a:pPr>
              <a:endParaRPr lang="en-GB" sz="1526">
                <a:latin typeface="Arial" charset="0"/>
                <a:cs typeface="Arial" charset="0"/>
              </a:endParaRPr>
            </a:p>
          </p:txBody>
        </p:sp>
        <p:sp>
          <p:nvSpPr>
            <p:cNvPr id="31" name="Freeform 64">
              <a:extLst>
                <a:ext uri="{FF2B5EF4-FFF2-40B4-BE49-F238E27FC236}">
                  <a16:creationId xmlns:a16="http://schemas.microsoft.com/office/drawing/2014/main" id="{0EF5B73C-54FA-43E5-84C7-88AC9339F76D}"/>
                </a:ext>
              </a:extLst>
            </p:cNvPr>
            <p:cNvSpPr>
              <a:spLocks/>
            </p:cNvSpPr>
            <p:nvPr/>
          </p:nvSpPr>
          <p:spPr bwMode="auto">
            <a:xfrm rot="923806">
              <a:off x="2775825" y="4535490"/>
              <a:ext cx="220677" cy="463550"/>
            </a:xfrm>
            <a:custGeom>
              <a:avLst/>
              <a:gdLst>
                <a:gd name="T0" fmla="*/ 9 w 137"/>
                <a:gd name="T1" fmla="*/ 3 h 268"/>
                <a:gd name="T2" fmla="*/ 0 w 137"/>
                <a:gd name="T3" fmla="*/ 268 h 268"/>
                <a:gd name="T4" fmla="*/ 65 w 137"/>
                <a:gd name="T5" fmla="*/ 196 h 268"/>
                <a:gd name="T6" fmla="*/ 137 w 137"/>
                <a:gd name="T7" fmla="*/ 265 h 268"/>
                <a:gd name="T8" fmla="*/ 127 w 137"/>
                <a:gd name="T9" fmla="*/ 0 h 268"/>
                <a:gd name="connsiteX0" fmla="*/ 2766 w 10000"/>
                <a:gd name="connsiteY0" fmla="*/ 0 h 11608"/>
                <a:gd name="connsiteX1" fmla="*/ 0 w 10000"/>
                <a:gd name="connsiteY1" fmla="*/ 11608 h 11608"/>
                <a:gd name="connsiteX2" fmla="*/ 4745 w 10000"/>
                <a:gd name="connsiteY2" fmla="*/ 8921 h 11608"/>
                <a:gd name="connsiteX3" fmla="*/ 10000 w 10000"/>
                <a:gd name="connsiteY3" fmla="*/ 11496 h 11608"/>
                <a:gd name="connsiteX4" fmla="*/ 9270 w 10000"/>
                <a:gd name="connsiteY4" fmla="*/ 1608 h 11608"/>
                <a:gd name="connsiteX0" fmla="*/ 2766 w 10000"/>
                <a:gd name="connsiteY0" fmla="*/ 58 h 11666"/>
                <a:gd name="connsiteX1" fmla="*/ 0 w 10000"/>
                <a:gd name="connsiteY1" fmla="*/ 11666 h 11666"/>
                <a:gd name="connsiteX2" fmla="*/ 4745 w 10000"/>
                <a:gd name="connsiteY2" fmla="*/ 8979 h 11666"/>
                <a:gd name="connsiteX3" fmla="*/ 10000 w 10000"/>
                <a:gd name="connsiteY3" fmla="*/ 11554 h 11666"/>
                <a:gd name="connsiteX4" fmla="*/ 7258 w 10000"/>
                <a:gd name="connsiteY4" fmla="*/ 0 h 11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66">
                  <a:moveTo>
                    <a:pt x="2766" y="58"/>
                  </a:moveTo>
                  <a:lnTo>
                    <a:pt x="0" y="11666"/>
                  </a:lnTo>
                  <a:lnTo>
                    <a:pt x="4745" y="8979"/>
                  </a:lnTo>
                  <a:lnTo>
                    <a:pt x="10000" y="11554"/>
                  </a:lnTo>
                  <a:cubicBezTo>
                    <a:pt x="9757" y="8258"/>
                    <a:pt x="7501" y="3296"/>
                    <a:pt x="7258" y="0"/>
                  </a:cubicBezTo>
                </a:path>
              </a:pathLst>
            </a:cu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775290">
                <a:defRPr/>
              </a:pPr>
              <a:endParaRPr lang="en-GB" sz="1526" dirty="0">
                <a:latin typeface="Arial" charset="0"/>
                <a:cs typeface="Arial" charset="0"/>
              </a:endParaRPr>
            </a:p>
          </p:txBody>
        </p:sp>
        <p:sp>
          <p:nvSpPr>
            <p:cNvPr id="33" name="Freeform 66">
              <a:extLst>
                <a:ext uri="{FF2B5EF4-FFF2-40B4-BE49-F238E27FC236}">
                  <a16:creationId xmlns:a16="http://schemas.microsoft.com/office/drawing/2014/main" id="{F355E10B-0022-4A5B-949E-433027A61E7E}"/>
                </a:ext>
              </a:extLst>
            </p:cNvPr>
            <p:cNvSpPr>
              <a:spLocks/>
            </p:cNvSpPr>
            <p:nvPr/>
          </p:nvSpPr>
          <p:spPr bwMode="auto">
            <a:xfrm rot="923806">
              <a:off x="2688506" y="4079877"/>
              <a:ext cx="609642" cy="546100"/>
            </a:xfrm>
            <a:custGeom>
              <a:avLst/>
              <a:gdLst>
                <a:gd name="T0" fmla="*/ 158 w 158"/>
                <a:gd name="T1" fmla="*/ 77 h 155"/>
                <a:gd name="T2" fmla="*/ 133 w 158"/>
                <a:gd name="T3" fmla="*/ 95 h 155"/>
                <a:gd name="T4" fmla="*/ 143 w 158"/>
                <a:gd name="T5" fmla="*/ 124 h 155"/>
                <a:gd name="T6" fmla="*/ 112 w 158"/>
                <a:gd name="T7" fmla="*/ 123 h 155"/>
                <a:gd name="T8" fmla="*/ 103 w 158"/>
                <a:gd name="T9" fmla="*/ 153 h 155"/>
                <a:gd name="T10" fmla="*/ 79 w 158"/>
                <a:gd name="T11" fmla="*/ 134 h 155"/>
                <a:gd name="T12" fmla="*/ 54 w 158"/>
                <a:gd name="T13" fmla="*/ 153 h 155"/>
                <a:gd name="T14" fmla="*/ 46 w 158"/>
                <a:gd name="T15" fmla="*/ 123 h 155"/>
                <a:gd name="T16" fmla="*/ 15 w 158"/>
                <a:gd name="T17" fmla="*/ 124 h 155"/>
                <a:gd name="T18" fmla="*/ 25 w 158"/>
                <a:gd name="T19" fmla="*/ 95 h 155"/>
                <a:gd name="T20" fmla="*/ 0 w 158"/>
                <a:gd name="T21" fmla="*/ 77 h 155"/>
                <a:gd name="T22" fmla="*/ 25 w 158"/>
                <a:gd name="T23" fmla="*/ 60 h 155"/>
                <a:gd name="T24" fmla="*/ 15 w 158"/>
                <a:gd name="T25" fmla="*/ 31 h 155"/>
                <a:gd name="T26" fmla="*/ 46 w 158"/>
                <a:gd name="T27" fmla="*/ 32 h 155"/>
                <a:gd name="T28" fmla="*/ 54 w 158"/>
                <a:gd name="T29" fmla="*/ 2 h 155"/>
                <a:gd name="T30" fmla="*/ 79 w 158"/>
                <a:gd name="T31" fmla="*/ 21 h 155"/>
                <a:gd name="T32" fmla="*/ 103 w 158"/>
                <a:gd name="T33" fmla="*/ 2 h 155"/>
                <a:gd name="T34" fmla="*/ 112 w 158"/>
                <a:gd name="T35" fmla="*/ 32 h 155"/>
                <a:gd name="T36" fmla="*/ 143 w 158"/>
                <a:gd name="T37" fmla="*/ 31 h 155"/>
                <a:gd name="T38" fmla="*/ 133 w 158"/>
                <a:gd name="T39" fmla="*/ 60 h 155"/>
                <a:gd name="T40" fmla="*/ 158 w 158"/>
                <a:gd name="T41" fmla="*/ 7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55">
                  <a:moveTo>
                    <a:pt x="158" y="77"/>
                  </a:moveTo>
                  <a:cubicBezTo>
                    <a:pt x="158" y="85"/>
                    <a:pt x="135" y="88"/>
                    <a:pt x="133" y="95"/>
                  </a:cubicBezTo>
                  <a:cubicBezTo>
                    <a:pt x="130" y="102"/>
                    <a:pt x="147" y="118"/>
                    <a:pt x="143" y="124"/>
                  </a:cubicBezTo>
                  <a:cubicBezTo>
                    <a:pt x="139" y="130"/>
                    <a:pt x="118" y="119"/>
                    <a:pt x="112" y="123"/>
                  </a:cubicBezTo>
                  <a:cubicBezTo>
                    <a:pt x="106" y="127"/>
                    <a:pt x="110" y="150"/>
                    <a:pt x="103" y="153"/>
                  </a:cubicBezTo>
                  <a:cubicBezTo>
                    <a:pt x="97" y="155"/>
                    <a:pt x="86" y="134"/>
                    <a:pt x="79" y="134"/>
                  </a:cubicBezTo>
                  <a:cubicBezTo>
                    <a:pt x="72" y="134"/>
                    <a:pt x="61" y="155"/>
                    <a:pt x="54" y="153"/>
                  </a:cubicBezTo>
                  <a:cubicBezTo>
                    <a:pt x="48" y="150"/>
                    <a:pt x="51" y="127"/>
                    <a:pt x="46" y="123"/>
                  </a:cubicBezTo>
                  <a:cubicBezTo>
                    <a:pt x="40" y="119"/>
                    <a:pt x="19" y="130"/>
                    <a:pt x="15" y="124"/>
                  </a:cubicBezTo>
                  <a:cubicBezTo>
                    <a:pt x="11" y="118"/>
                    <a:pt x="27" y="102"/>
                    <a:pt x="25" y="95"/>
                  </a:cubicBezTo>
                  <a:cubicBezTo>
                    <a:pt x="23" y="88"/>
                    <a:pt x="0" y="85"/>
                    <a:pt x="0" y="77"/>
                  </a:cubicBezTo>
                  <a:cubicBezTo>
                    <a:pt x="0" y="70"/>
                    <a:pt x="23" y="66"/>
                    <a:pt x="25" y="60"/>
                  </a:cubicBezTo>
                  <a:cubicBezTo>
                    <a:pt x="27" y="53"/>
                    <a:pt x="11" y="36"/>
                    <a:pt x="15" y="31"/>
                  </a:cubicBezTo>
                  <a:cubicBezTo>
                    <a:pt x="19" y="25"/>
                    <a:pt x="40" y="36"/>
                    <a:pt x="46" y="32"/>
                  </a:cubicBezTo>
                  <a:cubicBezTo>
                    <a:pt x="51" y="27"/>
                    <a:pt x="48" y="4"/>
                    <a:pt x="54" y="2"/>
                  </a:cubicBezTo>
                  <a:cubicBezTo>
                    <a:pt x="61" y="0"/>
                    <a:pt x="72" y="21"/>
                    <a:pt x="79" y="21"/>
                  </a:cubicBezTo>
                  <a:cubicBezTo>
                    <a:pt x="86" y="21"/>
                    <a:pt x="97" y="0"/>
                    <a:pt x="103" y="2"/>
                  </a:cubicBezTo>
                  <a:cubicBezTo>
                    <a:pt x="110" y="4"/>
                    <a:pt x="106" y="27"/>
                    <a:pt x="112" y="32"/>
                  </a:cubicBezTo>
                  <a:cubicBezTo>
                    <a:pt x="118" y="36"/>
                    <a:pt x="139" y="25"/>
                    <a:pt x="143" y="31"/>
                  </a:cubicBezTo>
                  <a:cubicBezTo>
                    <a:pt x="147" y="36"/>
                    <a:pt x="130" y="53"/>
                    <a:pt x="133" y="60"/>
                  </a:cubicBezTo>
                  <a:cubicBezTo>
                    <a:pt x="135" y="66"/>
                    <a:pt x="158" y="70"/>
                    <a:pt x="158" y="77"/>
                  </a:cubicBezTo>
                  <a:close/>
                </a:path>
              </a:pathLst>
            </a:custGeom>
            <a:solidFill>
              <a:srgbClr val="FFFFFF"/>
            </a:solidFill>
            <a:ln w="19050" cap="rnd">
              <a:solidFill>
                <a:schemeClr val="accent5"/>
              </a:solidFill>
              <a:prstDash val="solid"/>
              <a:round/>
              <a:headEnd/>
              <a:tailEnd/>
            </a:ln>
            <a:extLst/>
          </p:spPr>
          <p:txBody>
            <a:bodyPr/>
            <a:lstStyle/>
            <a:p>
              <a:pPr defTabSz="775290">
                <a:defRPr/>
              </a:pPr>
              <a:endParaRPr lang="en-GB" sz="1526" dirty="0">
                <a:latin typeface="Arial" charset="0"/>
                <a:cs typeface="Arial" charset="0"/>
              </a:endParaRPr>
            </a:p>
          </p:txBody>
        </p:sp>
        <p:sp>
          <p:nvSpPr>
            <p:cNvPr id="33814" name="Rectangle 17">
              <a:extLst>
                <a:ext uri="{FF2B5EF4-FFF2-40B4-BE49-F238E27FC236}">
                  <a16:creationId xmlns:a16="http://schemas.microsoft.com/office/drawing/2014/main" id="{ADC37477-1C3A-4166-933A-466A3BB4CDD0}"/>
                </a:ext>
              </a:extLst>
            </p:cNvPr>
            <p:cNvSpPr>
              <a:spLocks noChangeArrowheads="1"/>
            </p:cNvSpPr>
            <p:nvPr/>
          </p:nvSpPr>
          <p:spPr bwMode="auto">
            <a:xfrm>
              <a:off x="2056246" y="3478284"/>
              <a:ext cx="1802201" cy="46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100"/>
                </a:spcBef>
                <a:buClr>
                  <a:schemeClr val="accent1"/>
                </a:buClr>
                <a:buFont typeface="Arial" panose="020B0604020202020204" pitchFamily="34" charset="0"/>
                <a:buChar char="•"/>
                <a:defRPr sz="1600">
                  <a:solidFill>
                    <a:schemeClr val="tx1"/>
                  </a:solidFill>
                  <a:latin typeface="Arial" panose="020B0604020202020204" pitchFamily="34" charset="0"/>
                </a:defRPr>
              </a:lvl1pPr>
              <a:lvl2pPr marL="742950" indent="-285750" eaLnBrk="0" hangingPunct="0">
                <a:lnSpc>
                  <a:spcPct val="90000"/>
                </a:lnSpc>
                <a:spcBef>
                  <a:spcPts val="550"/>
                </a:spcBef>
                <a:buClr>
                  <a:schemeClr val="accent1"/>
                </a:buClr>
                <a:buFont typeface="Arial" panose="020B0604020202020204" pitchFamily="34" charset="0"/>
                <a:buChar char="•"/>
                <a:defRPr sz="1400">
                  <a:solidFill>
                    <a:schemeClr val="tx1"/>
                  </a:solidFill>
                  <a:latin typeface="Arial" panose="020B0604020202020204" pitchFamily="34" charset="0"/>
                </a:defRPr>
              </a:lvl2pPr>
              <a:lvl3pPr marL="1143000" indent="-228600" eaLnBrk="0" hangingPunct="0">
                <a:lnSpc>
                  <a:spcPct val="90000"/>
                </a:lnSpc>
                <a:spcBef>
                  <a:spcPts val="550"/>
                </a:spcBef>
                <a:buClr>
                  <a:schemeClr val="accent1"/>
                </a:buClr>
                <a:buFont typeface="Arial" panose="020B0604020202020204" pitchFamily="34" charset="0"/>
                <a:buChar char="•"/>
                <a:defRPr sz="1200">
                  <a:solidFill>
                    <a:schemeClr val="tx1"/>
                  </a:solidFill>
                  <a:latin typeface="Arial" panose="020B0604020202020204" pitchFamily="34" charset="0"/>
                </a:defRPr>
              </a:lvl3pPr>
              <a:lvl4pPr marL="1600200" indent="-228600" eaLnBrk="0" hangingPunct="0">
                <a:lnSpc>
                  <a:spcPct val="90000"/>
                </a:lnSpc>
                <a:spcBef>
                  <a:spcPts val="550"/>
                </a:spcBef>
                <a:buClr>
                  <a:schemeClr val="accent1"/>
                </a:buClr>
                <a:buFont typeface="Arial" panose="020B0604020202020204" pitchFamily="34" charset="0"/>
                <a:buChar char="•"/>
                <a:defRPr sz="1000">
                  <a:solidFill>
                    <a:schemeClr val="tx1"/>
                  </a:solidFill>
                  <a:latin typeface="Arial" panose="020B0604020202020204" pitchFamily="34" charset="0"/>
                </a:defRPr>
              </a:lvl4pPr>
              <a:lvl5pPr marL="2057400" indent="-228600" eaLnBrk="0" hangingPunct="0">
                <a:lnSpc>
                  <a:spcPct val="90000"/>
                </a:lnSpc>
                <a:spcBef>
                  <a:spcPts val="550"/>
                </a:spcBef>
                <a:buClr>
                  <a:schemeClr val="accent1"/>
                </a:buClr>
                <a:buFont typeface="Arial" panose="020B0604020202020204" pitchFamily="34" charset="0"/>
                <a:buChar char="•"/>
                <a:defRPr sz="800">
                  <a:solidFill>
                    <a:schemeClr val="tx1"/>
                  </a:solidFill>
                  <a:latin typeface="Arial" panose="020B0604020202020204" pitchFamily="34" charset="0"/>
                </a:defRPr>
              </a:lvl5pPr>
              <a:lvl6pPr marL="25146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6pPr>
              <a:lvl7pPr marL="29718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7pPr>
              <a:lvl8pPr marL="34290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8pPr>
              <a:lvl9pPr marL="38862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sz="1108" b="1">
                  <a:solidFill>
                    <a:srgbClr val="7F7F7F"/>
                  </a:solidFill>
                  <a:cs typeface="Helvetica" panose="020B0604020202020204" pitchFamily="34" charset="0"/>
                  <a:sym typeface="Helvetica Neue"/>
                </a:rPr>
                <a:t>Wider</a:t>
              </a:r>
            </a:p>
            <a:p>
              <a:pPr algn="ctr" eaLnBrk="1" hangingPunct="1">
                <a:lnSpc>
                  <a:spcPct val="100000"/>
                </a:lnSpc>
                <a:spcBef>
                  <a:spcPct val="0"/>
                </a:spcBef>
                <a:buClrTx/>
                <a:buFontTx/>
                <a:buNone/>
              </a:pPr>
              <a:r>
                <a:rPr lang="en-GB" altLang="en-US" sz="1108" b="1">
                  <a:solidFill>
                    <a:srgbClr val="7F7F7F"/>
                  </a:solidFill>
                  <a:cs typeface="Helvetica" panose="020B0604020202020204" pitchFamily="34" charset="0"/>
                  <a:sym typeface="Helvetica Neue"/>
                </a:rPr>
                <a:t>Savings</a:t>
              </a:r>
              <a:endParaRPr lang="en-GB" altLang="en-US" sz="1108"/>
            </a:p>
          </p:txBody>
        </p:sp>
        <p:sp>
          <p:nvSpPr>
            <p:cNvPr id="32" name="Oval 65">
              <a:extLst>
                <a:ext uri="{FF2B5EF4-FFF2-40B4-BE49-F238E27FC236}">
                  <a16:creationId xmlns:a16="http://schemas.microsoft.com/office/drawing/2014/main" id="{6494DD3D-56CD-40B1-9653-58DC58E330F6}"/>
                </a:ext>
              </a:extLst>
            </p:cNvPr>
            <p:cNvSpPr>
              <a:spLocks noChangeArrowheads="1"/>
            </p:cNvSpPr>
            <p:nvPr/>
          </p:nvSpPr>
          <p:spPr bwMode="auto">
            <a:xfrm rot="923806">
              <a:off x="2859968" y="4222752"/>
              <a:ext cx="266718" cy="260350"/>
            </a:xfrm>
            <a:prstGeom prst="ellipse">
              <a:avLst/>
            </a:pr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775290">
                <a:defRPr/>
              </a:pPr>
              <a:endParaRPr lang="en-GB" sz="1526">
                <a:latin typeface="Arial" charset="0"/>
                <a:cs typeface="Arial" charset="0"/>
              </a:endParaRPr>
            </a:p>
          </p:txBody>
        </p:sp>
      </p:grpSp>
      <p:grpSp>
        <p:nvGrpSpPr>
          <p:cNvPr id="93" name="Group 92">
            <a:extLst>
              <a:ext uri="{FF2B5EF4-FFF2-40B4-BE49-F238E27FC236}">
                <a16:creationId xmlns:a16="http://schemas.microsoft.com/office/drawing/2014/main" id="{8B688380-7ECC-44AB-BEB7-5824F6E7F59B}"/>
              </a:ext>
            </a:extLst>
          </p:cNvPr>
          <p:cNvGrpSpPr>
            <a:grpSpLocks/>
          </p:cNvGrpSpPr>
          <p:nvPr/>
        </p:nvGrpSpPr>
        <p:grpSpPr bwMode="auto">
          <a:xfrm>
            <a:off x="3464169" y="3474427"/>
            <a:ext cx="1935774" cy="1587011"/>
            <a:chOff x="3753620" y="3478284"/>
            <a:chExt cx="2096371" cy="1719485"/>
          </a:xfrm>
        </p:grpSpPr>
        <p:sp>
          <p:nvSpPr>
            <p:cNvPr id="34" name="Freeform: Shape 27">
              <a:extLst>
                <a:ext uri="{FF2B5EF4-FFF2-40B4-BE49-F238E27FC236}">
                  <a16:creationId xmlns:a16="http://schemas.microsoft.com/office/drawing/2014/main" id="{6C9EBB1A-6549-49EF-AABA-80D2081C2E76}"/>
                </a:ext>
              </a:extLst>
            </p:cNvPr>
            <p:cNvSpPr/>
            <p:nvPr/>
          </p:nvSpPr>
          <p:spPr>
            <a:xfrm flipH="1">
              <a:off x="3753620" y="3478284"/>
              <a:ext cx="2096371" cy="1719485"/>
            </a:xfrm>
            <a:custGeom>
              <a:avLst/>
              <a:gdLst>
                <a:gd name="connsiteX0" fmla="*/ 0 w 1662044"/>
                <a:gd name="connsiteY0" fmla="*/ 0 h 1329886"/>
                <a:gd name="connsiteX1" fmla="*/ 1438934 w 1662044"/>
                <a:gd name="connsiteY1" fmla="*/ 0 h 1329886"/>
                <a:gd name="connsiteX2" fmla="*/ 1438934 w 1662044"/>
                <a:gd name="connsiteY2" fmla="*/ 478037 h 1329886"/>
                <a:gd name="connsiteX3" fmla="*/ 1662044 w 1662044"/>
                <a:gd name="connsiteY3" fmla="*/ 664944 h 1329886"/>
                <a:gd name="connsiteX4" fmla="*/ 1438934 w 1662044"/>
                <a:gd name="connsiteY4" fmla="*/ 851849 h 1329886"/>
                <a:gd name="connsiteX5" fmla="*/ 1438934 w 1662044"/>
                <a:gd name="connsiteY5" fmla="*/ 1329886 h 1329886"/>
                <a:gd name="connsiteX6" fmla="*/ 0 w 1662044"/>
                <a:gd name="connsiteY6" fmla="*/ 1329886 h 1329886"/>
                <a:gd name="connsiteX7" fmla="*/ 0 w 1662044"/>
                <a:gd name="connsiteY7" fmla="*/ 851849 h 1329886"/>
                <a:gd name="connsiteX8" fmla="*/ 231153 w 1662044"/>
                <a:gd name="connsiteY8" fmla="*/ 664944 h 1329886"/>
                <a:gd name="connsiteX9" fmla="*/ 0 w 1662044"/>
                <a:gd name="connsiteY9" fmla="*/ 478037 h 132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2044" h="1329886">
                  <a:moveTo>
                    <a:pt x="0" y="0"/>
                  </a:moveTo>
                  <a:lnTo>
                    <a:pt x="1438934" y="0"/>
                  </a:lnTo>
                  <a:lnTo>
                    <a:pt x="1438934" y="478037"/>
                  </a:lnTo>
                  <a:lnTo>
                    <a:pt x="1662044" y="664944"/>
                  </a:lnTo>
                  <a:lnTo>
                    <a:pt x="1438934" y="851849"/>
                  </a:lnTo>
                  <a:lnTo>
                    <a:pt x="1438934" y="1329886"/>
                  </a:lnTo>
                  <a:lnTo>
                    <a:pt x="0" y="1329886"/>
                  </a:lnTo>
                  <a:lnTo>
                    <a:pt x="0" y="851849"/>
                  </a:lnTo>
                  <a:lnTo>
                    <a:pt x="231153" y="664944"/>
                  </a:lnTo>
                  <a:lnTo>
                    <a:pt x="0" y="478037"/>
                  </a:lnTo>
                  <a:close/>
                </a:path>
              </a:pathLst>
            </a:cu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66462" tIns="33231" rIns="199385" bIns="33231" anchor="ctr" anchorCtr="1"/>
            <a:lstStyle/>
            <a:p>
              <a:pPr algn="ctr" defTabSz="775290">
                <a:defRPr/>
              </a:pPr>
              <a:endParaRPr lang="en-GB" sz="1108" dirty="0">
                <a:solidFill>
                  <a:schemeClr val="tx1"/>
                </a:solidFill>
              </a:endParaRPr>
            </a:p>
          </p:txBody>
        </p:sp>
        <p:sp>
          <p:nvSpPr>
            <p:cNvPr id="33808" name="Rectangle 17">
              <a:extLst>
                <a:ext uri="{FF2B5EF4-FFF2-40B4-BE49-F238E27FC236}">
                  <a16:creationId xmlns:a16="http://schemas.microsoft.com/office/drawing/2014/main" id="{539FC331-B950-45CD-984F-754998379919}"/>
                </a:ext>
              </a:extLst>
            </p:cNvPr>
            <p:cNvSpPr>
              <a:spLocks noChangeArrowheads="1"/>
            </p:cNvSpPr>
            <p:nvPr/>
          </p:nvSpPr>
          <p:spPr bwMode="auto">
            <a:xfrm>
              <a:off x="4022854" y="3478284"/>
              <a:ext cx="1802202" cy="46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100"/>
                </a:spcBef>
                <a:buClr>
                  <a:schemeClr val="accent1"/>
                </a:buClr>
                <a:buFont typeface="Arial" panose="020B0604020202020204" pitchFamily="34" charset="0"/>
                <a:buChar char="•"/>
                <a:defRPr sz="1600">
                  <a:solidFill>
                    <a:schemeClr val="tx1"/>
                  </a:solidFill>
                  <a:latin typeface="Arial" panose="020B0604020202020204" pitchFamily="34" charset="0"/>
                </a:defRPr>
              </a:lvl1pPr>
              <a:lvl2pPr marL="742950" indent="-285750" eaLnBrk="0" hangingPunct="0">
                <a:lnSpc>
                  <a:spcPct val="90000"/>
                </a:lnSpc>
                <a:spcBef>
                  <a:spcPts val="550"/>
                </a:spcBef>
                <a:buClr>
                  <a:schemeClr val="accent1"/>
                </a:buClr>
                <a:buFont typeface="Arial" panose="020B0604020202020204" pitchFamily="34" charset="0"/>
                <a:buChar char="•"/>
                <a:defRPr sz="1400">
                  <a:solidFill>
                    <a:schemeClr val="tx1"/>
                  </a:solidFill>
                  <a:latin typeface="Arial" panose="020B0604020202020204" pitchFamily="34" charset="0"/>
                </a:defRPr>
              </a:lvl2pPr>
              <a:lvl3pPr marL="1143000" indent="-228600" eaLnBrk="0" hangingPunct="0">
                <a:lnSpc>
                  <a:spcPct val="90000"/>
                </a:lnSpc>
                <a:spcBef>
                  <a:spcPts val="550"/>
                </a:spcBef>
                <a:buClr>
                  <a:schemeClr val="accent1"/>
                </a:buClr>
                <a:buFont typeface="Arial" panose="020B0604020202020204" pitchFamily="34" charset="0"/>
                <a:buChar char="•"/>
                <a:defRPr sz="1200">
                  <a:solidFill>
                    <a:schemeClr val="tx1"/>
                  </a:solidFill>
                  <a:latin typeface="Arial" panose="020B0604020202020204" pitchFamily="34" charset="0"/>
                </a:defRPr>
              </a:lvl3pPr>
              <a:lvl4pPr marL="1600200" indent="-228600" eaLnBrk="0" hangingPunct="0">
                <a:lnSpc>
                  <a:spcPct val="90000"/>
                </a:lnSpc>
                <a:spcBef>
                  <a:spcPts val="550"/>
                </a:spcBef>
                <a:buClr>
                  <a:schemeClr val="accent1"/>
                </a:buClr>
                <a:buFont typeface="Arial" panose="020B0604020202020204" pitchFamily="34" charset="0"/>
                <a:buChar char="•"/>
                <a:defRPr sz="1000">
                  <a:solidFill>
                    <a:schemeClr val="tx1"/>
                  </a:solidFill>
                  <a:latin typeface="Arial" panose="020B0604020202020204" pitchFamily="34" charset="0"/>
                </a:defRPr>
              </a:lvl4pPr>
              <a:lvl5pPr marL="2057400" indent="-228600" eaLnBrk="0" hangingPunct="0">
                <a:lnSpc>
                  <a:spcPct val="90000"/>
                </a:lnSpc>
                <a:spcBef>
                  <a:spcPts val="550"/>
                </a:spcBef>
                <a:buClr>
                  <a:schemeClr val="accent1"/>
                </a:buClr>
                <a:buFont typeface="Arial" panose="020B0604020202020204" pitchFamily="34" charset="0"/>
                <a:buChar char="•"/>
                <a:defRPr sz="800">
                  <a:solidFill>
                    <a:schemeClr val="tx1"/>
                  </a:solidFill>
                  <a:latin typeface="Arial" panose="020B0604020202020204" pitchFamily="34" charset="0"/>
                </a:defRPr>
              </a:lvl5pPr>
              <a:lvl6pPr marL="25146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6pPr>
              <a:lvl7pPr marL="29718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7pPr>
              <a:lvl8pPr marL="34290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8pPr>
              <a:lvl9pPr marL="38862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sz="1108" b="1">
                  <a:solidFill>
                    <a:srgbClr val="7F7F7F"/>
                  </a:solidFill>
                  <a:cs typeface="Helvetica" panose="020B0604020202020204" pitchFamily="34" charset="0"/>
                  <a:sym typeface="Helvetica Neue"/>
                </a:rPr>
                <a:t>Artificial </a:t>
              </a:r>
              <a:br>
                <a:rPr lang="en-GB" altLang="en-US" sz="1108" b="1">
                  <a:solidFill>
                    <a:srgbClr val="7F7F7F"/>
                  </a:solidFill>
                  <a:cs typeface="Helvetica" panose="020B0604020202020204" pitchFamily="34" charset="0"/>
                  <a:sym typeface="Helvetica Neue"/>
                </a:rPr>
              </a:br>
              <a:r>
                <a:rPr lang="en-GB" altLang="en-US" sz="1108" b="1">
                  <a:solidFill>
                    <a:srgbClr val="7F7F7F"/>
                  </a:solidFill>
                  <a:cs typeface="Helvetica" panose="020B0604020202020204" pitchFamily="34" charset="0"/>
                  <a:sym typeface="Helvetica Neue"/>
                </a:rPr>
                <a:t>Intelligence</a:t>
              </a:r>
              <a:endParaRPr lang="en-GB" altLang="en-US" sz="1108"/>
            </a:p>
          </p:txBody>
        </p:sp>
        <p:grpSp>
          <p:nvGrpSpPr>
            <p:cNvPr id="84" name="Group 83">
              <a:extLst>
                <a:ext uri="{FF2B5EF4-FFF2-40B4-BE49-F238E27FC236}">
                  <a16:creationId xmlns:a16="http://schemas.microsoft.com/office/drawing/2014/main" id="{E3894A64-1EB4-4039-BD5E-D2D7B4FC3C75}"/>
                </a:ext>
              </a:extLst>
            </p:cNvPr>
            <p:cNvGrpSpPr/>
            <p:nvPr/>
          </p:nvGrpSpPr>
          <p:grpSpPr>
            <a:xfrm>
              <a:off x="4235937" y="4048153"/>
              <a:ext cx="1276112" cy="1041412"/>
              <a:chOff x="271727" y="1080334"/>
              <a:chExt cx="5761249" cy="4701650"/>
            </a:xfrm>
            <a:solidFill>
              <a:schemeClr val="bg1"/>
            </a:solidFill>
          </p:grpSpPr>
          <p:sp>
            <p:nvSpPr>
              <p:cNvPr id="41" name="Freeform: Shape 40">
                <a:extLst>
                  <a:ext uri="{FF2B5EF4-FFF2-40B4-BE49-F238E27FC236}">
                    <a16:creationId xmlns:a16="http://schemas.microsoft.com/office/drawing/2014/main" id="{5BC17B35-69D6-4DFB-BDB2-F34F4D8DDDD9}"/>
                  </a:ext>
                </a:extLst>
              </p:cNvPr>
              <p:cNvSpPr/>
              <p:nvPr/>
            </p:nvSpPr>
            <p:spPr>
              <a:xfrm>
                <a:off x="1819230" y="3429924"/>
                <a:ext cx="1914667" cy="1131059"/>
              </a:xfrm>
              <a:custGeom>
                <a:avLst/>
                <a:gdLst>
                  <a:gd name="connsiteX0" fmla="*/ 0 w 1767385"/>
                  <a:gd name="connsiteY0" fmla="*/ 477672 h 1044054"/>
                  <a:gd name="connsiteX1" fmla="*/ 1767385 w 1767385"/>
                  <a:gd name="connsiteY1" fmla="*/ 0 h 1044054"/>
                  <a:gd name="connsiteX2" fmla="*/ 1323833 w 1767385"/>
                  <a:gd name="connsiteY2" fmla="*/ 1044054 h 1044054"/>
                  <a:gd name="connsiteX3" fmla="*/ 0 w 1767385"/>
                  <a:gd name="connsiteY3" fmla="*/ 477672 h 1044054"/>
                </a:gdLst>
                <a:ahLst/>
                <a:cxnLst>
                  <a:cxn ang="0">
                    <a:pos x="connsiteX0" y="connsiteY0"/>
                  </a:cxn>
                  <a:cxn ang="0">
                    <a:pos x="connsiteX1" y="connsiteY1"/>
                  </a:cxn>
                  <a:cxn ang="0">
                    <a:pos x="connsiteX2" y="connsiteY2"/>
                  </a:cxn>
                  <a:cxn ang="0">
                    <a:pos x="connsiteX3" y="connsiteY3"/>
                  </a:cxn>
                </a:cxnLst>
                <a:rect l="l" t="t" r="r" b="b"/>
                <a:pathLst>
                  <a:path w="1767385" h="1044054">
                    <a:moveTo>
                      <a:pt x="0" y="477672"/>
                    </a:moveTo>
                    <a:lnTo>
                      <a:pt x="1767385" y="0"/>
                    </a:lnTo>
                    <a:lnTo>
                      <a:pt x="1323833" y="1044054"/>
                    </a:lnTo>
                    <a:lnTo>
                      <a:pt x="0" y="477672"/>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20709">
                  <a:defRPr/>
                </a:pPr>
                <a:endParaRPr lang="en-GB" sz="1200">
                  <a:solidFill>
                    <a:prstClr val="white"/>
                  </a:solidFill>
                </a:endParaRPr>
              </a:p>
            </p:txBody>
          </p:sp>
          <p:sp>
            <p:nvSpPr>
              <p:cNvPr id="42" name="Freeform: Shape 41">
                <a:extLst>
                  <a:ext uri="{FF2B5EF4-FFF2-40B4-BE49-F238E27FC236}">
                    <a16:creationId xmlns:a16="http://schemas.microsoft.com/office/drawing/2014/main" id="{054D57B8-E51B-430A-9349-281D70331733}"/>
                  </a:ext>
                </a:extLst>
              </p:cNvPr>
              <p:cNvSpPr/>
              <p:nvPr/>
            </p:nvSpPr>
            <p:spPr>
              <a:xfrm>
                <a:off x="3253382" y="3429925"/>
                <a:ext cx="827964" cy="1293694"/>
              </a:xfrm>
              <a:custGeom>
                <a:avLst/>
                <a:gdLst>
                  <a:gd name="connsiteX0" fmla="*/ 443552 w 764274"/>
                  <a:gd name="connsiteY0" fmla="*/ 0 h 1194179"/>
                  <a:gd name="connsiteX1" fmla="*/ 764274 w 764274"/>
                  <a:gd name="connsiteY1" fmla="*/ 1194179 h 1194179"/>
                  <a:gd name="connsiteX2" fmla="*/ 0 w 764274"/>
                  <a:gd name="connsiteY2" fmla="*/ 1044054 h 1194179"/>
                  <a:gd name="connsiteX3" fmla="*/ 443552 w 764274"/>
                  <a:gd name="connsiteY3" fmla="*/ 0 h 1194179"/>
                </a:gdLst>
                <a:ahLst/>
                <a:cxnLst>
                  <a:cxn ang="0">
                    <a:pos x="connsiteX0" y="connsiteY0"/>
                  </a:cxn>
                  <a:cxn ang="0">
                    <a:pos x="connsiteX1" y="connsiteY1"/>
                  </a:cxn>
                  <a:cxn ang="0">
                    <a:pos x="connsiteX2" y="connsiteY2"/>
                  </a:cxn>
                  <a:cxn ang="0">
                    <a:pos x="connsiteX3" y="connsiteY3"/>
                  </a:cxn>
                </a:cxnLst>
                <a:rect l="l" t="t" r="r" b="b"/>
                <a:pathLst>
                  <a:path w="764274" h="1194179">
                    <a:moveTo>
                      <a:pt x="443552" y="0"/>
                    </a:moveTo>
                    <a:lnTo>
                      <a:pt x="764274" y="1194179"/>
                    </a:lnTo>
                    <a:lnTo>
                      <a:pt x="0" y="1044054"/>
                    </a:lnTo>
                    <a:lnTo>
                      <a:pt x="443552" y="0"/>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43" name="Freeform: Shape 42">
                <a:extLst>
                  <a:ext uri="{FF2B5EF4-FFF2-40B4-BE49-F238E27FC236}">
                    <a16:creationId xmlns:a16="http://schemas.microsoft.com/office/drawing/2014/main" id="{ECB9E61C-6CDA-4756-86E8-39D5117FE349}"/>
                  </a:ext>
                </a:extLst>
              </p:cNvPr>
              <p:cNvSpPr/>
              <p:nvPr/>
            </p:nvSpPr>
            <p:spPr>
              <a:xfrm>
                <a:off x="3733897" y="3429925"/>
                <a:ext cx="1123666" cy="1293694"/>
              </a:xfrm>
              <a:custGeom>
                <a:avLst/>
                <a:gdLst>
                  <a:gd name="connsiteX0" fmla="*/ 0 w 1037230"/>
                  <a:gd name="connsiteY0" fmla="*/ 0 h 1194179"/>
                  <a:gd name="connsiteX1" fmla="*/ 1037230 w 1037230"/>
                  <a:gd name="connsiteY1" fmla="*/ 109182 h 1194179"/>
                  <a:gd name="connsiteX2" fmla="*/ 327546 w 1037230"/>
                  <a:gd name="connsiteY2" fmla="*/ 1194179 h 1194179"/>
                  <a:gd name="connsiteX3" fmla="*/ 0 w 1037230"/>
                  <a:gd name="connsiteY3" fmla="*/ 0 h 1194179"/>
                </a:gdLst>
                <a:ahLst/>
                <a:cxnLst>
                  <a:cxn ang="0">
                    <a:pos x="connsiteX0" y="connsiteY0"/>
                  </a:cxn>
                  <a:cxn ang="0">
                    <a:pos x="connsiteX1" y="connsiteY1"/>
                  </a:cxn>
                  <a:cxn ang="0">
                    <a:pos x="connsiteX2" y="connsiteY2"/>
                  </a:cxn>
                  <a:cxn ang="0">
                    <a:pos x="connsiteX3" y="connsiteY3"/>
                  </a:cxn>
                </a:cxnLst>
                <a:rect l="l" t="t" r="r" b="b"/>
                <a:pathLst>
                  <a:path w="1037230" h="1194179">
                    <a:moveTo>
                      <a:pt x="0" y="0"/>
                    </a:moveTo>
                    <a:lnTo>
                      <a:pt x="1037230" y="109182"/>
                    </a:lnTo>
                    <a:lnTo>
                      <a:pt x="327546" y="1194179"/>
                    </a:lnTo>
                    <a:lnTo>
                      <a:pt x="0" y="0"/>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44" name="Freeform: Shape 43">
                <a:extLst>
                  <a:ext uri="{FF2B5EF4-FFF2-40B4-BE49-F238E27FC236}">
                    <a16:creationId xmlns:a16="http://schemas.microsoft.com/office/drawing/2014/main" id="{B8234E78-34CB-4F7D-91A8-223EB0A209B0}"/>
                  </a:ext>
                </a:extLst>
              </p:cNvPr>
              <p:cNvSpPr/>
              <p:nvPr/>
            </p:nvSpPr>
            <p:spPr>
              <a:xfrm>
                <a:off x="4857563" y="2727633"/>
                <a:ext cx="1020170" cy="1500685"/>
              </a:xfrm>
              <a:custGeom>
                <a:avLst/>
                <a:gdLst>
                  <a:gd name="connsiteX0" fmla="*/ 0 w 941695"/>
                  <a:gd name="connsiteY0" fmla="*/ 777923 h 1385248"/>
                  <a:gd name="connsiteX1" fmla="*/ 620973 w 941695"/>
                  <a:gd name="connsiteY1" fmla="*/ 1385248 h 1385248"/>
                  <a:gd name="connsiteX2" fmla="*/ 941695 w 941695"/>
                  <a:gd name="connsiteY2" fmla="*/ 0 h 1385248"/>
                  <a:gd name="connsiteX3" fmla="*/ 0 w 941695"/>
                  <a:gd name="connsiteY3" fmla="*/ 777923 h 1385248"/>
                </a:gdLst>
                <a:ahLst/>
                <a:cxnLst>
                  <a:cxn ang="0">
                    <a:pos x="connsiteX0" y="connsiteY0"/>
                  </a:cxn>
                  <a:cxn ang="0">
                    <a:pos x="connsiteX1" y="connsiteY1"/>
                  </a:cxn>
                  <a:cxn ang="0">
                    <a:pos x="connsiteX2" y="connsiteY2"/>
                  </a:cxn>
                  <a:cxn ang="0">
                    <a:pos x="connsiteX3" y="connsiteY3"/>
                  </a:cxn>
                </a:cxnLst>
                <a:rect l="l" t="t" r="r" b="b"/>
                <a:pathLst>
                  <a:path w="941695" h="1385248">
                    <a:moveTo>
                      <a:pt x="0" y="777923"/>
                    </a:moveTo>
                    <a:lnTo>
                      <a:pt x="620973" y="1385248"/>
                    </a:lnTo>
                    <a:lnTo>
                      <a:pt x="941695" y="0"/>
                    </a:lnTo>
                    <a:lnTo>
                      <a:pt x="0" y="777923"/>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45" name="Freeform: Shape 44">
                <a:extLst>
                  <a:ext uri="{FF2B5EF4-FFF2-40B4-BE49-F238E27FC236}">
                    <a16:creationId xmlns:a16="http://schemas.microsoft.com/office/drawing/2014/main" id="{21AF59EE-B710-4EC0-9118-C3310C1EE4BD}"/>
                  </a:ext>
                </a:extLst>
              </p:cNvPr>
              <p:cNvSpPr/>
              <p:nvPr/>
            </p:nvSpPr>
            <p:spPr>
              <a:xfrm>
                <a:off x="4354870" y="2195370"/>
                <a:ext cx="1537648" cy="1360227"/>
              </a:xfrm>
              <a:custGeom>
                <a:avLst/>
                <a:gdLst>
                  <a:gd name="connsiteX0" fmla="*/ 1419367 w 1419367"/>
                  <a:gd name="connsiteY0" fmla="*/ 484495 h 1255594"/>
                  <a:gd name="connsiteX1" fmla="*/ 0 w 1419367"/>
                  <a:gd name="connsiteY1" fmla="*/ 0 h 1255594"/>
                  <a:gd name="connsiteX2" fmla="*/ 470848 w 1419367"/>
                  <a:gd name="connsiteY2" fmla="*/ 1255594 h 1255594"/>
                  <a:gd name="connsiteX3" fmla="*/ 1419367 w 1419367"/>
                  <a:gd name="connsiteY3" fmla="*/ 484495 h 1255594"/>
                </a:gdLst>
                <a:ahLst/>
                <a:cxnLst>
                  <a:cxn ang="0">
                    <a:pos x="connsiteX0" y="connsiteY0"/>
                  </a:cxn>
                  <a:cxn ang="0">
                    <a:pos x="connsiteX1" y="connsiteY1"/>
                  </a:cxn>
                  <a:cxn ang="0">
                    <a:pos x="connsiteX2" y="connsiteY2"/>
                  </a:cxn>
                  <a:cxn ang="0">
                    <a:pos x="connsiteX3" y="connsiteY3"/>
                  </a:cxn>
                </a:cxnLst>
                <a:rect l="l" t="t" r="r" b="b"/>
                <a:pathLst>
                  <a:path w="1419367" h="1255594">
                    <a:moveTo>
                      <a:pt x="1419367" y="484495"/>
                    </a:moveTo>
                    <a:lnTo>
                      <a:pt x="0" y="0"/>
                    </a:lnTo>
                    <a:lnTo>
                      <a:pt x="470848" y="1255594"/>
                    </a:lnTo>
                    <a:lnTo>
                      <a:pt x="1419367" y="484495"/>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46" name="Freeform: Shape 45">
                <a:extLst>
                  <a:ext uri="{FF2B5EF4-FFF2-40B4-BE49-F238E27FC236}">
                    <a16:creationId xmlns:a16="http://schemas.microsoft.com/office/drawing/2014/main" id="{00CAFDF1-6350-4ABF-B157-2DBBA298EF51}"/>
                  </a:ext>
                </a:extLst>
              </p:cNvPr>
              <p:cNvSpPr/>
              <p:nvPr/>
            </p:nvSpPr>
            <p:spPr>
              <a:xfrm>
                <a:off x="4369656" y="1618753"/>
                <a:ext cx="1537648" cy="1101489"/>
              </a:xfrm>
              <a:custGeom>
                <a:avLst/>
                <a:gdLst>
                  <a:gd name="connsiteX0" fmla="*/ 0 w 1419367"/>
                  <a:gd name="connsiteY0" fmla="*/ 532263 h 1016759"/>
                  <a:gd name="connsiteX1" fmla="*/ 443552 w 1419367"/>
                  <a:gd name="connsiteY1" fmla="*/ 0 h 1016759"/>
                  <a:gd name="connsiteX2" fmla="*/ 1419367 w 1419367"/>
                  <a:gd name="connsiteY2" fmla="*/ 1016759 h 1016759"/>
                  <a:gd name="connsiteX3" fmla="*/ 0 w 1419367"/>
                  <a:gd name="connsiteY3" fmla="*/ 532263 h 1016759"/>
                </a:gdLst>
                <a:ahLst/>
                <a:cxnLst>
                  <a:cxn ang="0">
                    <a:pos x="connsiteX0" y="connsiteY0"/>
                  </a:cxn>
                  <a:cxn ang="0">
                    <a:pos x="connsiteX1" y="connsiteY1"/>
                  </a:cxn>
                  <a:cxn ang="0">
                    <a:pos x="connsiteX2" y="connsiteY2"/>
                  </a:cxn>
                  <a:cxn ang="0">
                    <a:pos x="connsiteX3" y="connsiteY3"/>
                  </a:cxn>
                </a:cxnLst>
                <a:rect l="l" t="t" r="r" b="b"/>
                <a:pathLst>
                  <a:path w="1419367" h="1016759">
                    <a:moveTo>
                      <a:pt x="0" y="532263"/>
                    </a:moveTo>
                    <a:lnTo>
                      <a:pt x="443552" y="0"/>
                    </a:lnTo>
                    <a:lnTo>
                      <a:pt x="1419367" y="1016759"/>
                    </a:lnTo>
                    <a:lnTo>
                      <a:pt x="0" y="532263"/>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47" name="Freeform: Shape 46">
                <a:extLst>
                  <a:ext uri="{FF2B5EF4-FFF2-40B4-BE49-F238E27FC236}">
                    <a16:creationId xmlns:a16="http://schemas.microsoft.com/office/drawing/2014/main" id="{551C542D-CC4E-4D0B-8143-B1E9F2EAA140}"/>
                  </a:ext>
                </a:extLst>
              </p:cNvPr>
              <p:cNvSpPr/>
              <p:nvPr/>
            </p:nvSpPr>
            <p:spPr>
              <a:xfrm>
                <a:off x="3430804" y="1234341"/>
                <a:ext cx="1434152" cy="983208"/>
              </a:xfrm>
              <a:custGeom>
                <a:avLst/>
                <a:gdLst>
                  <a:gd name="connsiteX0" fmla="*/ 1323833 w 1323833"/>
                  <a:gd name="connsiteY0" fmla="*/ 341194 h 907577"/>
                  <a:gd name="connsiteX1" fmla="*/ 0 w 1323833"/>
                  <a:gd name="connsiteY1" fmla="*/ 0 h 907577"/>
                  <a:gd name="connsiteX2" fmla="*/ 859809 w 1323833"/>
                  <a:gd name="connsiteY2" fmla="*/ 907577 h 907577"/>
                  <a:gd name="connsiteX3" fmla="*/ 1323833 w 1323833"/>
                  <a:gd name="connsiteY3" fmla="*/ 341194 h 907577"/>
                </a:gdLst>
                <a:ahLst/>
                <a:cxnLst>
                  <a:cxn ang="0">
                    <a:pos x="connsiteX0" y="connsiteY0"/>
                  </a:cxn>
                  <a:cxn ang="0">
                    <a:pos x="connsiteX1" y="connsiteY1"/>
                  </a:cxn>
                  <a:cxn ang="0">
                    <a:pos x="connsiteX2" y="connsiteY2"/>
                  </a:cxn>
                  <a:cxn ang="0">
                    <a:pos x="connsiteX3" y="connsiteY3"/>
                  </a:cxn>
                </a:cxnLst>
                <a:rect l="l" t="t" r="r" b="b"/>
                <a:pathLst>
                  <a:path w="1323833" h="907577">
                    <a:moveTo>
                      <a:pt x="1323833" y="341194"/>
                    </a:moveTo>
                    <a:lnTo>
                      <a:pt x="0" y="0"/>
                    </a:lnTo>
                    <a:lnTo>
                      <a:pt x="859809" y="907577"/>
                    </a:lnTo>
                    <a:lnTo>
                      <a:pt x="1323833" y="341194"/>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48" name="Freeform: Shape 47">
                <a:extLst>
                  <a:ext uri="{FF2B5EF4-FFF2-40B4-BE49-F238E27FC236}">
                    <a16:creationId xmlns:a16="http://schemas.microsoft.com/office/drawing/2014/main" id="{D8105D1C-5E8E-4354-AA42-8FA2B29107DC}"/>
                  </a:ext>
                </a:extLst>
              </p:cNvPr>
              <p:cNvSpPr/>
              <p:nvPr/>
            </p:nvSpPr>
            <p:spPr>
              <a:xfrm>
                <a:off x="2395848" y="1153023"/>
                <a:ext cx="1020170" cy="1197590"/>
              </a:xfrm>
              <a:custGeom>
                <a:avLst/>
                <a:gdLst>
                  <a:gd name="connsiteX0" fmla="*/ 941695 w 941695"/>
                  <a:gd name="connsiteY0" fmla="*/ 68239 h 1105468"/>
                  <a:gd name="connsiteX1" fmla="*/ 300250 w 941695"/>
                  <a:gd name="connsiteY1" fmla="*/ 1105468 h 1105468"/>
                  <a:gd name="connsiteX2" fmla="*/ 0 w 941695"/>
                  <a:gd name="connsiteY2" fmla="*/ 0 h 1105468"/>
                  <a:gd name="connsiteX3" fmla="*/ 941695 w 941695"/>
                  <a:gd name="connsiteY3" fmla="*/ 68239 h 1105468"/>
                </a:gdLst>
                <a:ahLst/>
                <a:cxnLst>
                  <a:cxn ang="0">
                    <a:pos x="connsiteX0" y="connsiteY0"/>
                  </a:cxn>
                  <a:cxn ang="0">
                    <a:pos x="connsiteX1" y="connsiteY1"/>
                  </a:cxn>
                  <a:cxn ang="0">
                    <a:pos x="connsiteX2" y="connsiteY2"/>
                  </a:cxn>
                  <a:cxn ang="0">
                    <a:pos x="connsiteX3" y="connsiteY3"/>
                  </a:cxn>
                </a:cxnLst>
                <a:rect l="l" t="t" r="r" b="b"/>
                <a:pathLst>
                  <a:path w="941695" h="1105468">
                    <a:moveTo>
                      <a:pt x="941695" y="68239"/>
                    </a:moveTo>
                    <a:lnTo>
                      <a:pt x="300250" y="1105468"/>
                    </a:lnTo>
                    <a:lnTo>
                      <a:pt x="0" y="0"/>
                    </a:lnTo>
                    <a:lnTo>
                      <a:pt x="941695" y="68239"/>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49" name="Freeform: Shape 48">
                <a:extLst>
                  <a:ext uri="{FF2B5EF4-FFF2-40B4-BE49-F238E27FC236}">
                    <a16:creationId xmlns:a16="http://schemas.microsoft.com/office/drawing/2014/main" id="{45BF9C7A-50A0-48BE-86A9-686B2A40843A}"/>
                  </a:ext>
                </a:extLst>
              </p:cNvPr>
              <p:cNvSpPr/>
              <p:nvPr/>
            </p:nvSpPr>
            <p:spPr>
              <a:xfrm>
                <a:off x="821237" y="1145631"/>
                <a:ext cx="1589395" cy="1034955"/>
              </a:xfrm>
              <a:custGeom>
                <a:avLst/>
                <a:gdLst>
                  <a:gd name="connsiteX0" fmla="*/ 1467134 w 1467134"/>
                  <a:gd name="connsiteY0" fmla="*/ 0 h 955343"/>
                  <a:gd name="connsiteX1" fmla="*/ 620973 w 1467134"/>
                  <a:gd name="connsiteY1" fmla="*/ 955343 h 955343"/>
                  <a:gd name="connsiteX2" fmla="*/ 0 w 1467134"/>
                  <a:gd name="connsiteY2" fmla="*/ 682388 h 955343"/>
                  <a:gd name="connsiteX3" fmla="*/ 1467134 w 1467134"/>
                  <a:gd name="connsiteY3" fmla="*/ 0 h 955343"/>
                </a:gdLst>
                <a:ahLst/>
                <a:cxnLst>
                  <a:cxn ang="0">
                    <a:pos x="connsiteX0" y="connsiteY0"/>
                  </a:cxn>
                  <a:cxn ang="0">
                    <a:pos x="connsiteX1" y="connsiteY1"/>
                  </a:cxn>
                  <a:cxn ang="0">
                    <a:pos x="connsiteX2" y="connsiteY2"/>
                  </a:cxn>
                  <a:cxn ang="0">
                    <a:pos x="connsiteX3" y="connsiteY3"/>
                  </a:cxn>
                </a:cxnLst>
                <a:rect l="l" t="t" r="r" b="b"/>
                <a:pathLst>
                  <a:path w="1467134" h="955343">
                    <a:moveTo>
                      <a:pt x="1467134" y="0"/>
                    </a:moveTo>
                    <a:lnTo>
                      <a:pt x="620973" y="955343"/>
                    </a:lnTo>
                    <a:lnTo>
                      <a:pt x="0" y="682388"/>
                    </a:lnTo>
                    <a:lnTo>
                      <a:pt x="1467134" y="0"/>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50" name="Freeform: Shape 49">
                <a:extLst>
                  <a:ext uri="{FF2B5EF4-FFF2-40B4-BE49-F238E27FC236}">
                    <a16:creationId xmlns:a16="http://schemas.microsoft.com/office/drawing/2014/main" id="{DFDD6A9E-ED77-4A9A-A845-2CA6FA29124E}"/>
                  </a:ext>
                </a:extLst>
              </p:cNvPr>
              <p:cNvSpPr/>
              <p:nvPr/>
            </p:nvSpPr>
            <p:spPr>
              <a:xfrm>
                <a:off x="340723" y="1884884"/>
                <a:ext cx="1160628" cy="864927"/>
              </a:xfrm>
              <a:custGeom>
                <a:avLst/>
                <a:gdLst>
                  <a:gd name="connsiteX0" fmla="*/ 416256 w 1071349"/>
                  <a:gd name="connsiteY0" fmla="*/ 0 h 798394"/>
                  <a:gd name="connsiteX1" fmla="*/ 0 w 1071349"/>
                  <a:gd name="connsiteY1" fmla="*/ 798394 h 798394"/>
                  <a:gd name="connsiteX2" fmla="*/ 1071349 w 1071349"/>
                  <a:gd name="connsiteY2" fmla="*/ 266131 h 798394"/>
                  <a:gd name="connsiteX3" fmla="*/ 416256 w 1071349"/>
                  <a:gd name="connsiteY3" fmla="*/ 0 h 798394"/>
                </a:gdLst>
                <a:ahLst/>
                <a:cxnLst>
                  <a:cxn ang="0">
                    <a:pos x="connsiteX0" y="connsiteY0"/>
                  </a:cxn>
                  <a:cxn ang="0">
                    <a:pos x="connsiteX1" y="connsiteY1"/>
                  </a:cxn>
                  <a:cxn ang="0">
                    <a:pos x="connsiteX2" y="connsiteY2"/>
                  </a:cxn>
                  <a:cxn ang="0">
                    <a:pos x="connsiteX3" y="connsiteY3"/>
                  </a:cxn>
                </a:cxnLst>
                <a:rect l="l" t="t" r="r" b="b"/>
                <a:pathLst>
                  <a:path w="1071349" h="798394">
                    <a:moveTo>
                      <a:pt x="416256" y="0"/>
                    </a:moveTo>
                    <a:lnTo>
                      <a:pt x="0" y="798394"/>
                    </a:lnTo>
                    <a:lnTo>
                      <a:pt x="1071349" y="266131"/>
                    </a:lnTo>
                    <a:lnTo>
                      <a:pt x="416256" y="0"/>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51" name="Freeform: Shape 50">
                <a:extLst>
                  <a:ext uri="{FF2B5EF4-FFF2-40B4-BE49-F238E27FC236}">
                    <a16:creationId xmlns:a16="http://schemas.microsoft.com/office/drawing/2014/main" id="{911E9462-3052-4CC3-8295-AC7A60369CBA}"/>
                  </a:ext>
                </a:extLst>
              </p:cNvPr>
              <p:cNvSpPr/>
              <p:nvPr/>
            </p:nvSpPr>
            <p:spPr>
              <a:xfrm>
                <a:off x="325937" y="2749811"/>
                <a:ext cx="1500685" cy="1204984"/>
              </a:xfrm>
              <a:custGeom>
                <a:avLst/>
                <a:gdLst>
                  <a:gd name="connsiteX0" fmla="*/ 0 w 1385248"/>
                  <a:gd name="connsiteY0" fmla="*/ 20472 h 1112293"/>
                  <a:gd name="connsiteX1" fmla="*/ 470848 w 1385248"/>
                  <a:gd name="connsiteY1" fmla="*/ 859809 h 1112293"/>
                  <a:gd name="connsiteX2" fmla="*/ 1385248 w 1385248"/>
                  <a:gd name="connsiteY2" fmla="*/ 1112293 h 1112293"/>
                  <a:gd name="connsiteX3" fmla="*/ 54591 w 1385248"/>
                  <a:gd name="connsiteY3" fmla="*/ 0 h 1112293"/>
                  <a:gd name="connsiteX4" fmla="*/ 0 w 1385248"/>
                  <a:gd name="connsiteY4" fmla="*/ 20472 h 1112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248" h="1112293">
                    <a:moveTo>
                      <a:pt x="0" y="20472"/>
                    </a:moveTo>
                    <a:lnTo>
                      <a:pt x="470848" y="859809"/>
                    </a:lnTo>
                    <a:lnTo>
                      <a:pt x="1385248" y="1112293"/>
                    </a:lnTo>
                    <a:lnTo>
                      <a:pt x="54591" y="0"/>
                    </a:lnTo>
                    <a:lnTo>
                      <a:pt x="0" y="20472"/>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52" name="Freeform: Shape 51">
                <a:extLst>
                  <a:ext uri="{FF2B5EF4-FFF2-40B4-BE49-F238E27FC236}">
                    <a16:creationId xmlns:a16="http://schemas.microsoft.com/office/drawing/2014/main" id="{70784D51-5440-482C-9CBE-B33CED046627}"/>
                  </a:ext>
                </a:extLst>
              </p:cNvPr>
              <p:cNvSpPr/>
              <p:nvPr/>
            </p:nvSpPr>
            <p:spPr>
              <a:xfrm>
                <a:off x="1516136" y="2165800"/>
                <a:ext cx="1219768" cy="1766817"/>
              </a:xfrm>
              <a:custGeom>
                <a:avLst/>
                <a:gdLst>
                  <a:gd name="connsiteX0" fmla="*/ 279779 w 1125940"/>
                  <a:gd name="connsiteY0" fmla="*/ 1630908 h 1630908"/>
                  <a:gd name="connsiteX1" fmla="*/ 0 w 1125940"/>
                  <a:gd name="connsiteY1" fmla="*/ 0 h 1630908"/>
                  <a:gd name="connsiteX2" fmla="*/ 1125940 w 1125940"/>
                  <a:gd name="connsiteY2" fmla="*/ 177421 h 1630908"/>
                  <a:gd name="connsiteX3" fmla="*/ 279779 w 1125940"/>
                  <a:gd name="connsiteY3" fmla="*/ 1630908 h 1630908"/>
                </a:gdLst>
                <a:ahLst/>
                <a:cxnLst>
                  <a:cxn ang="0">
                    <a:pos x="connsiteX0" y="connsiteY0"/>
                  </a:cxn>
                  <a:cxn ang="0">
                    <a:pos x="connsiteX1" y="connsiteY1"/>
                  </a:cxn>
                  <a:cxn ang="0">
                    <a:pos x="connsiteX2" y="connsiteY2"/>
                  </a:cxn>
                  <a:cxn ang="0">
                    <a:pos x="connsiteX3" y="connsiteY3"/>
                  </a:cxn>
                </a:cxnLst>
                <a:rect l="l" t="t" r="r" b="b"/>
                <a:pathLst>
                  <a:path w="1125940" h="1630908">
                    <a:moveTo>
                      <a:pt x="279779" y="1630908"/>
                    </a:moveTo>
                    <a:lnTo>
                      <a:pt x="0" y="0"/>
                    </a:lnTo>
                    <a:lnTo>
                      <a:pt x="1125940" y="177421"/>
                    </a:lnTo>
                    <a:lnTo>
                      <a:pt x="279779" y="1630908"/>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53" name="Freeform: Shape 52">
                <a:extLst>
                  <a:ext uri="{FF2B5EF4-FFF2-40B4-BE49-F238E27FC236}">
                    <a16:creationId xmlns:a16="http://schemas.microsoft.com/office/drawing/2014/main" id="{C70B6DA4-8FFF-44B4-81FA-D1A0024D790B}"/>
                  </a:ext>
                </a:extLst>
              </p:cNvPr>
              <p:cNvSpPr/>
              <p:nvPr/>
            </p:nvSpPr>
            <p:spPr>
              <a:xfrm>
                <a:off x="2706335" y="2232333"/>
                <a:ext cx="1663321" cy="1219769"/>
              </a:xfrm>
              <a:custGeom>
                <a:avLst/>
                <a:gdLst>
                  <a:gd name="connsiteX0" fmla="*/ 0 w 1535373"/>
                  <a:gd name="connsiteY0" fmla="*/ 109182 h 1125941"/>
                  <a:gd name="connsiteX1" fmla="*/ 955343 w 1535373"/>
                  <a:gd name="connsiteY1" fmla="*/ 1125941 h 1125941"/>
                  <a:gd name="connsiteX2" fmla="*/ 1535373 w 1535373"/>
                  <a:gd name="connsiteY2" fmla="*/ 0 h 1125941"/>
                  <a:gd name="connsiteX3" fmla="*/ 0 w 1535373"/>
                  <a:gd name="connsiteY3" fmla="*/ 109182 h 1125941"/>
                </a:gdLst>
                <a:ahLst/>
                <a:cxnLst>
                  <a:cxn ang="0">
                    <a:pos x="connsiteX0" y="connsiteY0"/>
                  </a:cxn>
                  <a:cxn ang="0">
                    <a:pos x="connsiteX1" y="connsiteY1"/>
                  </a:cxn>
                  <a:cxn ang="0">
                    <a:pos x="connsiteX2" y="connsiteY2"/>
                  </a:cxn>
                  <a:cxn ang="0">
                    <a:pos x="connsiteX3" y="connsiteY3"/>
                  </a:cxn>
                </a:cxnLst>
                <a:rect l="l" t="t" r="r" b="b"/>
                <a:pathLst>
                  <a:path w="1535373" h="1125941">
                    <a:moveTo>
                      <a:pt x="0" y="109182"/>
                    </a:moveTo>
                    <a:lnTo>
                      <a:pt x="955343" y="1125941"/>
                    </a:lnTo>
                    <a:lnTo>
                      <a:pt x="1535373" y="0"/>
                    </a:lnTo>
                    <a:lnTo>
                      <a:pt x="0" y="109182"/>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54" name="Freeform: Shape 53">
                <a:extLst>
                  <a:ext uri="{FF2B5EF4-FFF2-40B4-BE49-F238E27FC236}">
                    <a16:creationId xmlns:a16="http://schemas.microsoft.com/office/drawing/2014/main" id="{35EB5923-560D-480E-8EB1-33F49FF20CE9}"/>
                  </a:ext>
                </a:extLst>
              </p:cNvPr>
              <p:cNvSpPr/>
              <p:nvPr/>
            </p:nvSpPr>
            <p:spPr>
              <a:xfrm>
                <a:off x="1819231" y="3947402"/>
                <a:ext cx="1411974" cy="598795"/>
              </a:xfrm>
              <a:custGeom>
                <a:avLst/>
                <a:gdLst>
                  <a:gd name="connsiteX0" fmla="*/ 0 w 1303361"/>
                  <a:gd name="connsiteY0" fmla="*/ 0 h 552734"/>
                  <a:gd name="connsiteX1" fmla="*/ 416257 w 1303361"/>
                  <a:gd name="connsiteY1" fmla="*/ 552734 h 552734"/>
                  <a:gd name="connsiteX2" fmla="*/ 1303361 w 1303361"/>
                  <a:gd name="connsiteY2" fmla="*/ 545910 h 552734"/>
                  <a:gd name="connsiteX3" fmla="*/ 0 w 1303361"/>
                  <a:gd name="connsiteY3" fmla="*/ 0 h 552734"/>
                </a:gdLst>
                <a:ahLst/>
                <a:cxnLst>
                  <a:cxn ang="0">
                    <a:pos x="connsiteX0" y="connsiteY0"/>
                  </a:cxn>
                  <a:cxn ang="0">
                    <a:pos x="connsiteX1" y="connsiteY1"/>
                  </a:cxn>
                  <a:cxn ang="0">
                    <a:pos x="connsiteX2" y="connsiteY2"/>
                  </a:cxn>
                  <a:cxn ang="0">
                    <a:pos x="connsiteX3" y="connsiteY3"/>
                  </a:cxn>
                </a:cxnLst>
                <a:rect l="l" t="t" r="r" b="b"/>
                <a:pathLst>
                  <a:path w="1303361" h="552734">
                    <a:moveTo>
                      <a:pt x="0" y="0"/>
                    </a:moveTo>
                    <a:lnTo>
                      <a:pt x="416257" y="552734"/>
                    </a:lnTo>
                    <a:lnTo>
                      <a:pt x="1303361" y="545910"/>
                    </a:lnTo>
                    <a:lnTo>
                      <a:pt x="0" y="0"/>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55" name="Freeform: Shape 54">
                <a:extLst>
                  <a:ext uri="{FF2B5EF4-FFF2-40B4-BE49-F238E27FC236}">
                    <a16:creationId xmlns:a16="http://schemas.microsoft.com/office/drawing/2014/main" id="{5C55AB72-F4D7-4E71-ABAC-CA1B01DB8AD0}"/>
                  </a:ext>
                </a:extLst>
              </p:cNvPr>
              <p:cNvSpPr/>
              <p:nvPr/>
            </p:nvSpPr>
            <p:spPr>
              <a:xfrm>
                <a:off x="3268167" y="4560983"/>
                <a:ext cx="1057133" cy="1145843"/>
              </a:xfrm>
              <a:custGeom>
                <a:avLst/>
                <a:gdLst>
                  <a:gd name="connsiteX0" fmla="*/ 0 w 975815"/>
                  <a:gd name="connsiteY0" fmla="*/ 0 h 1057701"/>
                  <a:gd name="connsiteX1" fmla="*/ 975815 w 975815"/>
                  <a:gd name="connsiteY1" fmla="*/ 1057701 h 1057701"/>
                  <a:gd name="connsiteX2" fmla="*/ 798394 w 975815"/>
                  <a:gd name="connsiteY2" fmla="*/ 170597 h 1057701"/>
                  <a:gd name="connsiteX3" fmla="*/ 0 w 975815"/>
                  <a:gd name="connsiteY3" fmla="*/ 0 h 1057701"/>
                </a:gdLst>
                <a:ahLst/>
                <a:cxnLst>
                  <a:cxn ang="0">
                    <a:pos x="connsiteX0" y="connsiteY0"/>
                  </a:cxn>
                  <a:cxn ang="0">
                    <a:pos x="connsiteX1" y="connsiteY1"/>
                  </a:cxn>
                  <a:cxn ang="0">
                    <a:pos x="connsiteX2" y="connsiteY2"/>
                  </a:cxn>
                  <a:cxn ang="0">
                    <a:pos x="connsiteX3" y="connsiteY3"/>
                  </a:cxn>
                </a:cxnLst>
                <a:rect l="l" t="t" r="r" b="b"/>
                <a:pathLst>
                  <a:path w="975815" h="1057701">
                    <a:moveTo>
                      <a:pt x="0" y="0"/>
                    </a:moveTo>
                    <a:lnTo>
                      <a:pt x="975815" y="1057701"/>
                    </a:lnTo>
                    <a:lnTo>
                      <a:pt x="798394" y="170597"/>
                    </a:lnTo>
                    <a:lnTo>
                      <a:pt x="0" y="0"/>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56" name="Freeform: Shape 55">
                <a:extLst>
                  <a:ext uri="{FF2B5EF4-FFF2-40B4-BE49-F238E27FC236}">
                    <a16:creationId xmlns:a16="http://schemas.microsoft.com/office/drawing/2014/main" id="{8B28DB58-B056-4080-8C05-18A2F0BA1663}"/>
                  </a:ext>
                </a:extLst>
              </p:cNvPr>
              <p:cNvSpPr/>
              <p:nvPr/>
            </p:nvSpPr>
            <p:spPr>
              <a:xfrm>
                <a:off x="4096131" y="4206141"/>
                <a:ext cx="1448938" cy="687506"/>
              </a:xfrm>
              <a:custGeom>
                <a:avLst/>
                <a:gdLst>
                  <a:gd name="connsiteX0" fmla="*/ 0 w 1337481"/>
                  <a:gd name="connsiteY0" fmla="*/ 477672 h 634621"/>
                  <a:gd name="connsiteX1" fmla="*/ 989463 w 1337481"/>
                  <a:gd name="connsiteY1" fmla="*/ 634621 h 634621"/>
                  <a:gd name="connsiteX2" fmla="*/ 1337481 w 1337481"/>
                  <a:gd name="connsiteY2" fmla="*/ 13648 h 634621"/>
                  <a:gd name="connsiteX3" fmla="*/ 1303361 w 1337481"/>
                  <a:gd name="connsiteY3" fmla="*/ 0 h 634621"/>
                  <a:gd name="connsiteX4" fmla="*/ 0 w 1337481"/>
                  <a:gd name="connsiteY4" fmla="*/ 477672 h 63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481" h="634621">
                    <a:moveTo>
                      <a:pt x="0" y="477672"/>
                    </a:moveTo>
                    <a:lnTo>
                      <a:pt x="989463" y="634621"/>
                    </a:lnTo>
                    <a:lnTo>
                      <a:pt x="1337481" y="13648"/>
                    </a:lnTo>
                    <a:lnTo>
                      <a:pt x="1303361" y="0"/>
                    </a:lnTo>
                    <a:lnTo>
                      <a:pt x="0" y="477672"/>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57" name="Freeform: Shape 56">
                <a:extLst>
                  <a:ext uri="{FF2B5EF4-FFF2-40B4-BE49-F238E27FC236}">
                    <a16:creationId xmlns:a16="http://schemas.microsoft.com/office/drawing/2014/main" id="{5C8DE4D7-EE8C-4A4C-9BE5-8F942700196F}"/>
                  </a:ext>
                </a:extLst>
              </p:cNvPr>
              <p:cNvSpPr/>
              <p:nvPr/>
            </p:nvSpPr>
            <p:spPr>
              <a:xfrm>
                <a:off x="5537676" y="2712849"/>
                <a:ext cx="495300" cy="1500684"/>
              </a:xfrm>
              <a:custGeom>
                <a:avLst/>
                <a:gdLst>
                  <a:gd name="connsiteX0" fmla="*/ 0 w 457200"/>
                  <a:gd name="connsiteY0" fmla="*/ 1385247 h 1385247"/>
                  <a:gd name="connsiteX1" fmla="*/ 457200 w 457200"/>
                  <a:gd name="connsiteY1" fmla="*/ 914400 h 1385247"/>
                  <a:gd name="connsiteX2" fmla="*/ 313898 w 457200"/>
                  <a:gd name="connsiteY2" fmla="*/ 0 h 1385247"/>
                  <a:gd name="connsiteX3" fmla="*/ 0 w 457200"/>
                  <a:gd name="connsiteY3" fmla="*/ 1385247 h 1385247"/>
                </a:gdLst>
                <a:ahLst/>
                <a:cxnLst>
                  <a:cxn ang="0">
                    <a:pos x="connsiteX0" y="connsiteY0"/>
                  </a:cxn>
                  <a:cxn ang="0">
                    <a:pos x="connsiteX1" y="connsiteY1"/>
                  </a:cxn>
                  <a:cxn ang="0">
                    <a:pos x="connsiteX2" y="connsiteY2"/>
                  </a:cxn>
                  <a:cxn ang="0">
                    <a:pos x="connsiteX3" y="connsiteY3"/>
                  </a:cxn>
                </a:cxnLst>
                <a:rect l="l" t="t" r="r" b="b"/>
                <a:pathLst>
                  <a:path w="457200" h="1385247">
                    <a:moveTo>
                      <a:pt x="0" y="1385247"/>
                    </a:moveTo>
                    <a:lnTo>
                      <a:pt x="457200" y="914400"/>
                    </a:lnTo>
                    <a:lnTo>
                      <a:pt x="313898" y="0"/>
                    </a:lnTo>
                    <a:lnTo>
                      <a:pt x="0" y="1385247"/>
                    </a:lnTo>
                    <a:close/>
                  </a:path>
                </a:pathLst>
              </a:cu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58" name="Oval 57">
                <a:extLst>
                  <a:ext uri="{FF2B5EF4-FFF2-40B4-BE49-F238E27FC236}">
                    <a16:creationId xmlns:a16="http://schemas.microsoft.com/office/drawing/2014/main" id="{F235D8F8-FA44-4B16-A699-F3E7CE9804C3}"/>
                  </a:ext>
                </a:extLst>
              </p:cNvPr>
              <p:cNvSpPr/>
              <p:nvPr/>
            </p:nvSpPr>
            <p:spPr>
              <a:xfrm>
                <a:off x="1700949" y="3810640"/>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59" name="Oval 58">
                <a:extLst>
                  <a:ext uri="{FF2B5EF4-FFF2-40B4-BE49-F238E27FC236}">
                    <a16:creationId xmlns:a16="http://schemas.microsoft.com/office/drawing/2014/main" id="{6AD07D10-39AA-4C34-9077-151C5C3A1E18}"/>
                  </a:ext>
                </a:extLst>
              </p:cNvPr>
              <p:cNvSpPr/>
              <p:nvPr/>
            </p:nvSpPr>
            <p:spPr>
              <a:xfrm>
                <a:off x="3167136" y="4426685"/>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60" name="Oval 59">
                <a:extLst>
                  <a:ext uri="{FF2B5EF4-FFF2-40B4-BE49-F238E27FC236}">
                    <a16:creationId xmlns:a16="http://schemas.microsoft.com/office/drawing/2014/main" id="{6D5AB5A4-D6C4-4601-97F7-F9ED401A358E}"/>
                  </a:ext>
                </a:extLst>
              </p:cNvPr>
              <p:cNvSpPr/>
              <p:nvPr/>
            </p:nvSpPr>
            <p:spPr>
              <a:xfrm>
                <a:off x="4197163" y="5560208"/>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61" name="Oval 60">
                <a:extLst>
                  <a:ext uri="{FF2B5EF4-FFF2-40B4-BE49-F238E27FC236}">
                    <a16:creationId xmlns:a16="http://schemas.microsoft.com/office/drawing/2014/main" id="{9798321E-D312-45FE-9BBB-2315D955ABDA}"/>
                  </a:ext>
                </a:extLst>
              </p:cNvPr>
              <p:cNvSpPr/>
              <p:nvPr/>
            </p:nvSpPr>
            <p:spPr>
              <a:xfrm>
                <a:off x="3992636" y="4601643"/>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62" name="Oval 61">
                <a:extLst>
                  <a:ext uri="{FF2B5EF4-FFF2-40B4-BE49-F238E27FC236}">
                    <a16:creationId xmlns:a16="http://schemas.microsoft.com/office/drawing/2014/main" id="{23CA5E5F-5490-4C46-8C44-EBC8D3C89BC0}"/>
                  </a:ext>
                </a:extLst>
              </p:cNvPr>
              <p:cNvSpPr/>
              <p:nvPr/>
            </p:nvSpPr>
            <p:spPr>
              <a:xfrm>
                <a:off x="727599" y="3569153"/>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63" name="Oval 62">
                <a:extLst>
                  <a:ext uri="{FF2B5EF4-FFF2-40B4-BE49-F238E27FC236}">
                    <a16:creationId xmlns:a16="http://schemas.microsoft.com/office/drawing/2014/main" id="{DE63C4A9-04D4-485C-B465-35F5CB868B5A}"/>
                  </a:ext>
                </a:extLst>
              </p:cNvPr>
              <p:cNvSpPr/>
              <p:nvPr/>
            </p:nvSpPr>
            <p:spPr>
              <a:xfrm>
                <a:off x="271727" y="2654943"/>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64" name="Oval 63">
                <a:extLst>
                  <a:ext uri="{FF2B5EF4-FFF2-40B4-BE49-F238E27FC236}">
                    <a16:creationId xmlns:a16="http://schemas.microsoft.com/office/drawing/2014/main" id="{FA490077-25A3-4FA2-97D2-AFF1968FE3C8}"/>
                  </a:ext>
                </a:extLst>
              </p:cNvPr>
              <p:cNvSpPr/>
              <p:nvPr/>
            </p:nvSpPr>
            <p:spPr>
              <a:xfrm>
                <a:off x="747315" y="1807266"/>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65" name="Oval 64">
                <a:extLst>
                  <a:ext uri="{FF2B5EF4-FFF2-40B4-BE49-F238E27FC236}">
                    <a16:creationId xmlns:a16="http://schemas.microsoft.com/office/drawing/2014/main" id="{73BA1DBF-067F-4DAE-ADEB-5F8A579B6BFB}"/>
                  </a:ext>
                </a:extLst>
              </p:cNvPr>
              <p:cNvSpPr/>
              <p:nvPr/>
            </p:nvSpPr>
            <p:spPr>
              <a:xfrm>
                <a:off x="1400324" y="2061077"/>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66" name="Oval 65">
                <a:extLst>
                  <a:ext uri="{FF2B5EF4-FFF2-40B4-BE49-F238E27FC236}">
                    <a16:creationId xmlns:a16="http://schemas.microsoft.com/office/drawing/2014/main" id="{E47FC20C-1541-42E6-B5CE-63753B2E08FC}"/>
                  </a:ext>
                </a:extLst>
              </p:cNvPr>
              <p:cNvSpPr/>
              <p:nvPr/>
            </p:nvSpPr>
            <p:spPr>
              <a:xfrm>
                <a:off x="2275107" y="1080334"/>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67" name="Oval 66">
                <a:extLst>
                  <a:ext uri="{FF2B5EF4-FFF2-40B4-BE49-F238E27FC236}">
                    <a16:creationId xmlns:a16="http://schemas.microsoft.com/office/drawing/2014/main" id="{169CE9D3-0606-4FF4-B6E9-5DF239BBBE52}"/>
                  </a:ext>
                </a:extLst>
              </p:cNvPr>
              <p:cNvSpPr/>
              <p:nvPr/>
            </p:nvSpPr>
            <p:spPr>
              <a:xfrm>
                <a:off x="2625019" y="2236034"/>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68" name="Oval 67">
                <a:extLst>
                  <a:ext uri="{FF2B5EF4-FFF2-40B4-BE49-F238E27FC236}">
                    <a16:creationId xmlns:a16="http://schemas.microsoft.com/office/drawing/2014/main" id="{8EC0F9CE-CCBA-476E-88A7-25B6C64C2C23}"/>
                  </a:ext>
                </a:extLst>
              </p:cNvPr>
              <p:cNvSpPr/>
              <p:nvPr/>
            </p:nvSpPr>
            <p:spPr>
              <a:xfrm>
                <a:off x="3314989" y="1144403"/>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69" name="Oval 68">
                <a:extLst>
                  <a:ext uri="{FF2B5EF4-FFF2-40B4-BE49-F238E27FC236}">
                    <a16:creationId xmlns:a16="http://schemas.microsoft.com/office/drawing/2014/main" id="{606E34B8-CDC8-4D2A-8722-9E32CEA02EE8}"/>
                  </a:ext>
                </a:extLst>
              </p:cNvPr>
              <p:cNvSpPr/>
              <p:nvPr/>
            </p:nvSpPr>
            <p:spPr>
              <a:xfrm>
                <a:off x="3583584" y="3305487"/>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70" name="Oval 69">
                <a:extLst>
                  <a:ext uri="{FF2B5EF4-FFF2-40B4-BE49-F238E27FC236}">
                    <a16:creationId xmlns:a16="http://schemas.microsoft.com/office/drawing/2014/main" id="{D4DBCF08-A5B9-46E0-893D-DE2782515A0F}"/>
                  </a:ext>
                </a:extLst>
              </p:cNvPr>
              <p:cNvSpPr/>
              <p:nvPr/>
            </p:nvSpPr>
            <p:spPr>
              <a:xfrm>
                <a:off x="5412005" y="4084166"/>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71" name="Oval 70">
                <a:extLst>
                  <a:ext uri="{FF2B5EF4-FFF2-40B4-BE49-F238E27FC236}">
                    <a16:creationId xmlns:a16="http://schemas.microsoft.com/office/drawing/2014/main" id="{1B940BC8-E859-475D-B8B7-B90F2877AF3F}"/>
                  </a:ext>
                </a:extLst>
              </p:cNvPr>
              <p:cNvSpPr/>
              <p:nvPr/>
            </p:nvSpPr>
            <p:spPr>
              <a:xfrm>
                <a:off x="4749140" y="3443479"/>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72" name="Oval 71">
                <a:extLst>
                  <a:ext uri="{FF2B5EF4-FFF2-40B4-BE49-F238E27FC236}">
                    <a16:creationId xmlns:a16="http://schemas.microsoft.com/office/drawing/2014/main" id="{6D16F5F1-8C6E-4EDE-B470-17181060841C}"/>
                  </a:ext>
                </a:extLst>
              </p:cNvPr>
              <p:cNvSpPr/>
              <p:nvPr/>
            </p:nvSpPr>
            <p:spPr>
              <a:xfrm>
                <a:off x="4248911" y="2100500"/>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73" name="Oval 72">
                <a:extLst>
                  <a:ext uri="{FF2B5EF4-FFF2-40B4-BE49-F238E27FC236}">
                    <a16:creationId xmlns:a16="http://schemas.microsoft.com/office/drawing/2014/main" id="{2D338F8E-D259-442D-9906-46BAFC046054}"/>
                  </a:ext>
                </a:extLst>
              </p:cNvPr>
              <p:cNvSpPr/>
              <p:nvPr/>
            </p:nvSpPr>
            <p:spPr>
              <a:xfrm>
                <a:off x="4709711" y="1511559"/>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74" name="Oval 73">
                <a:extLst>
                  <a:ext uri="{FF2B5EF4-FFF2-40B4-BE49-F238E27FC236}">
                    <a16:creationId xmlns:a16="http://schemas.microsoft.com/office/drawing/2014/main" id="{41C59A42-A3D5-47CE-AD1D-F597B5726DB1}"/>
                  </a:ext>
                </a:extLst>
              </p:cNvPr>
              <p:cNvSpPr/>
              <p:nvPr/>
            </p:nvSpPr>
            <p:spPr>
              <a:xfrm>
                <a:off x="5747129" y="2630295"/>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75" name="Oval 74">
                <a:extLst>
                  <a:ext uri="{FF2B5EF4-FFF2-40B4-BE49-F238E27FC236}">
                    <a16:creationId xmlns:a16="http://schemas.microsoft.com/office/drawing/2014/main" id="{3A1C2329-E88E-4E1D-A73D-D09CF5F46976}"/>
                  </a:ext>
                </a:extLst>
              </p:cNvPr>
              <p:cNvSpPr/>
              <p:nvPr/>
            </p:nvSpPr>
            <p:spPr>
              <a:xfrm>
                <a:off x="715277" y="3571617"/>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76" name="Oval 75">
                <a:extLst>
                  <a:ext uri="{FF2B5EF4-FFF2-40B4-BE49-F238E27FC236}">
                    <a16:creationId xmlns:a16="http://schemas.microsoft.com/office/drawing/2014/main" id="{C6F7DF1B-41ED-45DA-8616-3B56B0D92DBB}"/>
                  </a:ext>
                </a:extLst>
              </p:cNvPr>
              <p:cNvSpPr/>
              <p:nvPr/>
            </p:nvSpPr>
            <p:spPr>
              <a:xfrm>
                <a:off x="5749593" y="2640152"/>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77" name="Oval 76">
                <a:extLst>
                  <a:ext uri="{FF2B5EF4-FFF2-40B4-BE49-F238E27FC236}">
                    <a16:creationId xmlns:a16="http://schemas.microsoft.com/office/drawing/2014/main" id="{3D675465-DB35-419F-BA40-1B7639A50AA9}"/>
                  </a:ext>
                </a:extLst>
              </p:cNvPr>
              <p:cNvSpPr/>
              <p:nvPr/>
            </p:nvSpPr>
            <p:spPr>
              <a:xfrm>
                <a:off x="747314" y="1807265"/>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78" name="Oval 77">
                <a:extLst>
                  <a:ext uri="{FF2B5EF4-FFF2-40B4-BE49-F238E27FC236}">
                    <a16:creationId xmlns:a16="http://schemas.microsoft.com/office/drawing/2014/main" id="{7CEEFC11-8021-42C3-9605-4CC07EB0AAFC}"/>
                  </a:ext>
                </a:extLst>
              </p:cNvPr>
              <p:cNvSpPr/>
              <p:nvPr/>
            </p:nvSpPr>
            <p:spPr>
              <a:xfrm>
                <a:off x="3317455" y="1144403"/>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79" name="Oval 78">
                <a:extLst>
                  <a:ext uri="{FF2B5EF4-FFF2-40B4-BE49-F238E27FC236}">
                    <a16:creationId xmlns:a16="http://schemas.microsoft.com/office/drawing/2014/main" id="{F9671448-6FD0-4549-9D7B-1703858FEEA3}"/>
                  </a:ext>
                </a:extLst>
              </p:cNvPr>
              <p:cNvSpPr/>
              <p:nvPr/>
            </p:nvSpPr>
            <p:spPr>
              <a:xfrm>
                <a:off x="3169599" y="4429148"/>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80" name="Oval 79">
                <a:extLst>
                  <a:ext uri="{FF2B5EF4-FFF2-40B4-BE49-F238E27FC236}">
                    <a16:creationId xmlns:a16="http://schemas.microsoft.com/office/drawing/2014/main" id="{9D1DF965-827F-476F-A09B-18A6063A7697}"/>
                  </a:ext>
                </a:extLst>
              </p:cNvPr>
              <p:cNvSpPr/>
              <p:nvPr/>
            </p:nvSpPr>
            <p:spPr>
              <a:xfrm>
                <a:off x="4199626" y="5555280"/>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81" name="Oval 80">
                <a:extLst>
                  <a:ext uri="{FF2B5EF4-FFF2-40B4-BE49-F238E27FC236}">
                    <a16:creationId xmlns:a16="http://schemas.microsoft.com/office/drawing/2014/main" id="{7FA8AD3A-12F6-4797-BDC1-FEEA281EAAFD}"/>
                  </a:ext>
                </a:extLst>
              </p:cNvPr>
              <p:cNvSpPr/>
              <p:nvPr/>
            </p:nvSpPr>
            <p:spPr>
              <a:xfrm>
                <a:off x="3174528" y="4426687"/>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82" name="Oval 81">
                <a:extLst>
                  <a:ext uri="{FF2B5EF4-FFF2-40B4-BE49-F238E27FC236}">
                    <a16:creationId xmlns:a16="http://schemas.microsoft.com/office/drawing/2014/main" id="{A138FC09-7E0B-4703-9780-024B37510C98}"/>
                  </a:ext>
                </a:extLst>
              </p:cNvPr>
              <p:cNvSpPr/>
              <p:nvPr/>
            </p:nvSpPr>
            <p:spPr>
              <a:xfrm>
                <a:off x="4709709" y="1511558"/>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sp>
            <p:nvSpPr>
              <p:cNvPr id="83" name="Oval 82">
                <a:extLst>
                  <a:ext uri="{FF2B5EF4-FFF2-40B4-BE49-F238E27FC236}">
                    <a16:creationId xmlns:a16="http://schemas.microsoft.com/office/drawing/2014/main" id="{87C7218E-0423-4C61-829B-D1AB877D9E8F}"/>
                  </a:ext>
                </a:extLst>
              </p:cNvPr>
              <p:cNvSpPr/>
              <p:nvPr/>
            </p:nvSpPr>
            <p:spPr>
              <a:xfrm>
                <a:off x="4194699" y="5555280"/>
                <a:ext cx="221776" cy="221776"/>
              </a:xfrm>
              <a:prstGeom prst="ellipse">
                <a:avLst/>
              </a:prstGeom>
              <a:grpFill/>
              <a:ln w="222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620709">
                  <a:defRPr/>
                </a:pPr>
                <a:endParaRPr lang="en-GB" sz="1200">
                  <a:solidFill>
                    <a:prstClr val="white"/>
                  </a:solidFill>
                </a:endParaRPr>
              </a:p>
            </p:txBody>
          </p:sp>
        </p:grpSp>
      </p:grpSp>
      <p:grpSp>
        <p:nvGrpSpPr>
          <p:cNvPr id="90" name="Group 89">
            <a:extLst>
              <a:ext uri="{FF2B5EF4-FFF2-40B4-BE49-F238E27FC236}">
                <a16:creationId xmlns:a16="http://schemas.microsoft.com/office/drawing/2014/main" id="{E0E7FB76-9065-4D5B-948A-ECAF1BA09B06}"/>
              </a:ext>
            </a:extLst>
          </p:cNvPr>
          <p:cNvGrpSpPr>
            <a:grpSpLocks/>
          </p:cNvGrpSpPr>
          <p:nvPr/>
        </p:nvGrpSpPr>
        <p:grpSpPr bwMode="auto">
          <a:xfrm>
            <a:off x="5257801" y="3467099"/>
            <a:ext cx="1937238" cy="1598787"/>
            <a:chOff x="5696422" y="3470276"/>
            <a:chExt cx="2098675" cy="1731977"/>
          </a:xfrm>
        </p:grpSpPr>
        <p:grpSp>
          <p:nvGrpSpPr>
            <p:cNvPr id="33803" name="Group 2">
              <a:extLst>
                <a:ext uri="{FF2B5EF4-FFF2-40B4-BE49-F238E27FC236}">
                  <a16:creationId xmlns:a16="http://schemas.microsoft.com/office/drawing/2014/main" id="{7579306E-EFC7-475E-8EEF-CF18A2D60035}"/>
                </a:ext>
              </a:extLst>
            </p:cNvPr>
            <p:cNvGrpSpPr>
              <a:grpSpLocks/>
            </p:cNvGrpSpPr>
            <p:nvPr/>
          </p:nvGrpSpPr>
          <p:grpSpPr bwMode="auto">
            <a:xfrm>
              <a:off x="5696422" y="3470276"/>
              <a:ext cx="2098675" cy="1731977"/>
              <a:chOff x="5229611" y="2769256"/>
              <a:chExt cx="1938316" cy="1731937"/>
            </a:xfrm>
          </p:grpSpPr>
          <p:sp>
            <p:nvSpPr>
              <p:cNvPr id="38" name="Freeform: Shape 32">
                <a:extLst>
                  <a:ext uri="{FF2B5EF4-FFF2-40B4-BE49-F238E27FC236}">
                    <a16:creationId xmlns:a16="http://schemas.microsoft.com/office/drawing/2014/main" id="{4B20BAC6-55D1-4FC5-B787-54BB56952FBE}"/>
                  </a:ext>
                </a:extLst>
              </p:cNvPr>
              <p:cNvSpPr/>
              <p:nvPr/>
            </p:nvSpPr>
            <p:spPr>
              <a:xfrm flipH="1">
                <a:off x="5229611" y="2769256"/>
                <a:ext cx="1938316" cy="1728705"/>
              </a:xfrm>
              <a:custGeom>
                <a:avLst/>
                <a:gdLst>
                  <a:gd name="connsiteX0" fmla="*/ 0 w 1738929"/>
                  <a:gd name="connsiteY0" fmla="*/ 0 h 1329886"/>
                  <a:gd name="connsiteX1" fmla="*/ 529508 w 1738929"/>
                  <a:gd name="connsiteY1" fmla="*/ 0 h 1329886"/>
                  <a:gd name="connsiteX2" fmla="*/ 748715 w 1738929"/>
                  <a:gd name="connsiteY2" fmla="*/ 218157 h 1329886"/>
                  <a:gd name="connsiteX3" fmla="*/ 967923 w 1738929"/>
                  <a:gd name="connsiteY3" fmla="*/ 0 h 1329886"/>
                  <a:gd name="connsiteX4" fmla="*/ 1507776 w 1738929"/>
                  <a:gd name="connsiteY4" fmla="*/ 0 h 1329886"/>
                  <a:gd name="connsiteX5" fmla="*/ 1507776 w 1738929"/>
                  <a:gd name="connsiteY5" fmla="*/ 478037 h 1329886"/>
                  <a:gd name="connsiteX6" fmla="*/ 1738929 w 1738929"/>
                  <a:gd name="connsiteY6" fmla="*/ 664944 h 1329886"/>
                  <a:gd name="connsiteX7" fmla="*/ 1507776 w 1738929"/>
                  <a:gd name="connsiteY7" fmla="*/ 851849 h 1329886"/>
                  <a:gd name="connsiteX8" fmla="*/ 1507776 w 1738929"/>
                  <a:gd name="connsiteY8" fmla="*/ 1329886 h 1329886"/>
                  <a:gd name="connsiteX9" fmla="*/ 0 w 1738929"/>
                  <a:gd name="connsiteY9" fmla="*/ 1329886 h 132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929" h="1329886">
                    <a:moveTo>
                      <a:pt x="0" y="0"/>
                    </a:moveTo>
                    <a:lnTo>
                      <a:pt x="529508" y="0"/>
                    </a:lnTo>
                    <a:lnTo>
                      <a:pt x="748715" y="218157"/>
                    </a:lnTo>
                    <a:lnTo>
                      <a:pt x="967923" y="0"/>
                    </a:lnTo>
                    <a:lnTo>
                      <a:pt x="1507776" y="0"/>
                    </a:lnTo>
                    <a:lnTo>
                      <a:pt x="1507776" y="478037"/>
                    </a:lnTo>
                    <a:lnTo>
                      <a:pt x="1738929" y="664944"/>
                    </a:lnTo>
                    <a:lnTo>
                      <a:pt x="1507776" y="851849"/>
                    </a:lnTo>
                    <a:lnTo>
                      <a:pt x="1507776" y="1329886"/>
                    </a:lnTo>
                    <a:lnTo>
                      <a:pt x="0" y="1329886"/>
                    </a:lnTo>
                    <a:close/>
                  </a:path>
                </a:pathLst>
              </a:custGeom>
              <a:solidFill>
                <a:schemeClr val="bg1"/>
              </a:solid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66462" tIns="33231" rIns="199385" bIns="33231" anchor="ctr" anchorCtr="1"/>
              <a:lstStyle/>
              <a:p>
                <a:pPr algn="ctr" defTabSz="775290">
                  <a:defRPr/>
                </a:pPr>
                <a:endParaRPr lang="en-GB" sz="1108" dirty="0">
                  <a:solidFill>
                    <a:schemeClr val="tx1"/>
                  </a:solidFill>
                </a:endParaRPr>
              </a:p>
            </p:txBody>
          </p:sp>
          <p:sp>
            <p:nvSpPr>
              <p:cNvPr id="33806" name="Rectangle 21">
                <a:extLst>
                  <a:ext uri="{FF2B5EF4-FFF2-40B4-BE49-F238E27FC236}">
                    <a16:creationId xmlns:a16="http://schemas.microsoft.com/office/drawing/2014/main" id="{98061AE5-AD41-4D99-A3B3-65933C3D1BE2}"/>
                  </a:ext>
                </a:extLst>
              </p:cNvPr>
              <p:cNvSpPr>
                <a:spLocks noChangeArrowheads="1"/>
              </p:cNvSpPr>
              <p:nvPr/>
            </p:nvSpPr>
            <p:spPr bwMode="auto">
              <a:xfrm>
                <a:off x="5542086" y="4031781"/>
                <a:ext cx="1580970" cy="46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100"/>
                  </a:spcBef>
                  <a:buClr>
                    <a:schemeClr val="accent1"/>
                  </a:buClr>
                  <a:buFont typeface="Arial" panose="020B0604020202020204" pitchFamily="34" charset="0"/>
                  <a:buChar char="•"/>
                  <a:defRPr sz="1600">
                    <a:solidFill>
                      <a:schemeClr val="tx1"/>
                    </a:solidFill>
                    <a:latin typeface="Arial" panose="020B0604020202020204" pitchFamily="34" charset="0"/>
                  </a:defRPr>
                </a:lvl1pPr>
                <a:lvl2pPr marL="742950" indent="-285750" eaLnBrk="0" hangingPunct="0">
                  <a:lnSpc>
                    <a:spcPct val="90000"/>
                  </a:lnSpc>
                  <a:spcBef>
                    <a:spcPts val="550"/>
                  </a:spcBef>
                  <a:buClr>
                    <a:schemeClr val="accent1"/>
                  </a:buClr>
                  <a:buFont typeface="Arial" panose="020B0604020202020204" pitchFamily="34" charset="0"/>
                  <a:buChar char="•"/>
                  <a:defRPr sz="1400">
                    <a:solidFill>
                      <a:schemeClr val="tx1"/>
                    </a:solidFill>
                    <a:latin typeface="Arial" panose="020B0604020202020204" pitchFamily="34" charset="0"/>
                  </a:defRPr>
                </a:lvl2pPr>
                <a:lvl3pPr marL="1143000" indent="-228600" eaLnBrk="0" hangingPunct="0">
                  <a:lnSpc>
                    <a:spcPct val="90000"/>
                  </a:lnSpc>
                  <a:spcBef>
                    <a:spcPts val="550"/>
                  </a:spcBef>
                  <a:buClr>
                    <a:schemeClr val="accent1"/>
                  </a:buClr>
                  <a:buFont typeface="Arial" panose="020B0604020202020204" pitchFamily="34" charset="0"/>
                  <a:buChar char="•"/>
                  <a:defRPr sz="1200">
                    <a:solidFill>
                      <a:schemeClr val="tx1"/>
                    </a:solidFill>
                    <a:latin typeface="Arial" panose="020B0604020202020204" pitchFamily="34" charset="0"/>
                  </a:defRPr>
                </a:lvl3pPr>
                <a:lvl4pPr marL="1600200" indent="-228600" eaLnBrk="0" hangingPunct="0">
                  <a:lnSpc>
                    <a:spcPct val="90000"/>
                  </a:lnSpc>
                  <a:spcBef>
                    <a:spcPts val="550"/>
                  </a:spcBef>
                  <a:buClr>
                    <a:schemeClr val="accent1"/>
                  </a:buClr>
                  <a:buFont typeface="Arial" panose="020B0604020202020204" pitchFamily="34" charset="0"/>
                  <a:buChar char="•"/>
                  <a:defRPr sz="1000">
                    <a:solidFill>
                      <a:schemeClr val="tx1"/>
                    </a:solidFill>
                    <a:latin typeface="Arial" panose="020B0604020202020204" pitchFamily="34" charset="0"/>
                  </a:defRPr>
                </a:lvl4pPr>
                <a:lvl5pPr marL="2057400" indent="-228600" eaLnBrk="0" hangingPunct="0">
                  <a:lnSpc>
                    <a:spcPct val="90000"/>
                  </a:lnSpc>
                  <a:spcBef>
                    <a:spcPts val="550"/>
                  </a:spcBef>
                  <a:buClr>
                    <a:schemeClr val="accent1"/>
                  </a:buClr>
                  <a:buFont typeface="Arial" panose="020B0604020202020204" pitchFamily="34" charset="0"/>
                  <a:buChar char="•"/>
                  <a:defRPr sz="800">
                    <a:solidFill>
                      <a:schemeClr val="tx1"/>
                    </a:solidFill>
                    <a:latin typeface="Arial" panose="020B0604020202020204" pitchFamily="34" charset="0"/>
                  </a:defRPr>
                </a:lvl5pPr>
                <a:lvl6pPr marL="25146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6pPr>
                <a:lvl7pPr marL="29718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7pPr>
                <a:lvl8pPr marL="34290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8pPr>
                <a:lvl9pPr marL="38862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sz="1108" b="1">
                    <a:solidFill>
                      <a:srgbClr val="7F7F7F"/>
                    </a:solidFill>
                    <a:cs typeface="Helvetica" panose="020B0604020202020204" pitchFamily="34" charset="0"/>
                    <a:sym typeface="Helvetica Neue"/>
                  </a:rPr>
                  <a:t>Virtual </a:t>
                </a:r>
                <a:br>
                  <a:rPr lang="en-GB" altLang="en-US" sz="1108" b="1">
                    <a:solidFill>
                      <a:srgbClr val="7F7F7F"/>
                    </a:solidFill>
                    <a:cs typeface="Helvetica" panose="020B0604020202020204" pitchFamily="34" charset="0"/>
                    <a:sym typeface="Helvetica Neue"/>
                  </a:rPr>
                </a:br>
                <a:r>
                  <a:rPr lang="en-GB" altLang="en-US" sz="1108" b="1">
                    <a:solidFill>
                      <a:srgbClr val="7F7F7F"/>
                    </a:solidFill>
                    <a:cs typeface="Helvetica" panose="020B0604020202020204" pitchFamily="34" charset="0"/>
                    <a:sym typeface="Helvetica Neue"/>
                  </a:rPr>
                  <a:t>Reality</a:t>
                </a:r>
                <a:endParaRPr lang="en-GB" altLang="en-US" sz="1108"/>
              </a:p>
            </p:txBody>
          </p:sp>
        </p:grpSp>
        <p:sp>
          <p:nvSpPr>
            <p:cNvPr id="89" name="Freeform 5">
              <a:extLst>
                <a:ext uri="{FF2B5EF4-FFF2-40B4-BE49-F238E27FC236}">
                  <a16:creationId xmlns:a16="http://schemas.microsoft.com/office/drawing/2014/main" id="{2D11F196-D5A1-494C-A633-49F586446ED7}"/>
                </a:ext>
              </a:extLst>
            </p:cNvPr>
            <p:cNvSpPr>
              <a:spLocks noEditPoints="1"/>
            </p:cNvSpPr>
            <p:nvPr/>
          </p:nvSpPr>
          <p:spPr bwMode="auto">
            <a:xfrm>
              <a:off x="6285385" y="3994138"/>
              <a:ext cx="1211262" cy="576249"/>
            </a:xfrm>
            <a:custGeom>
              <a:avLst/>
              <a:gdLst>
                <a:gd name="T0" fmla="*/ 269 w 283"/>
                <a:gd name="T1" fmla="*/ 35 h 133"/>
                <a:gd name="T2" fmla="*/ 259 w 283"/>
                <a:gd name="T3" fmla="*/ 35 h 133"/>
                <a:gd name="T4" fmla="*/ 221 w 283"/>
                <a:gd name="T5" fmla="*/ 0 h 133"/>
                <a:gd name="T6" fmla="*/ 61 w 283"/>
                <a:gd name="T7" fmla="*/ 0 h 133"/>
                <a:gd name="T8" fmla="*/ 23 w 283"/>
                <a:gd name="T9" fmla="*/ 35 h 133"/>
                <a:gd name="T10" fmla="*/ 13 w 283"/>
                <a:gd name="T11" fmla="*/ 35 h 133"/>
                <a:gd name="T12" fmla="*/ 0 w 283"/>
                <a:gd name="T13" fmla="*/ 48 h 133"/>
                <a:gd name="T14" fmla="*/ 0 w 283"/>
                <a:gd name="T15" fmla="*/ 85 h 133"/>
                <a:gd name="T16" fmla="*/ 13 w 283"/>
                <a:gd name="T17" fmla="*/ 99 h 133"/>
                <a:gd name="T18" fmla="*/ 23 w 283"/>
                <a:gd name="T19" fmla="*/ 99 h 133"/>
                <a:gd name="T20" fmla="*/ 61 w 283"/>
                <a:gd name="T21" fmla="*/ 133 h 133"/>
                <a:gd name="T22" fmla="*/ 100 w 283"/>
                <a:gd name="T23" fmla="*/ 133 h 133"/>
                <a:gd name="T24" fmla="*/ 120 w 283"/>
                <a:gd name="T25" fmla="*/ 125 h 133"/>
                <a:gd name="T26" fmla="*/ 141 w 283"/>
                <a:gd name="T27" fmla="*/ 116 h 133"/>
                <a:gd name="T28" fmla="*/ 163 w 283"/>
                <a:gd name="T29" fmla="*/ 125 h 133"/>
                <a:gd name="T30" fmla="*/ 183 w 283"/>
                <a:gd name="T31" fmla="*/ 133 h 133"/>
                <a:gd name="T32" fmla="*/ 221 w 283"/>
                <a:gd name="T33" fmla="*/ 133 h 133"/>
                <a:gd name="T34" fmla="*/ 260 w 283"/>
                <a:gd name="T35" fmla="*/ 99 h 133"/>
                <a:gd name="T36" fmla="*/ 269 w 283"/>
                <a:gd name="T37" fmla="*/ 99 h 133"/>
                <a:gd name="T38" fmla="*/ 283 w 283"/>
                <a:gd name="T39" fmla="*/ 85 h 133"/>
                <a:gd name="T40" fmla="*/ 283 w 283"/>
                <a:gd name="T41" fmla="*/ 48 h 133"/>
                <a:gd name="T42" fmla="*/ 269 w 283"/>
                <a:gd name="T43" fmla="*/ 35 h 133"/>
                <a:gd name="T44" fmla="*/ 273 w 283"/>
                <a:gd name="T45" fmla="*/ 86 h 133"/>
                <a:gd name="T46" fmla="*/ 269 w 283"/>
                <a:gd name="T47" fmla="*/ 90 h 133"/>
                <a:gd name="T48" fmla="*/ 259 w 283"/>
                <a:gd name="T49" fmla="*/ 90 h 133"/>
                <a:gd name="T50" fmla="*/ 259 w 283"/>
                <a:gd name="T51" fmla="*/ 44 h 133"/>
                <a:gd name="T52" fmla="*/ 269 w 283"/>
                <a:gd name="T53" fmla="*/ 44 h 133"/>
                <a:gd name="T54" fmla="*/ 273 w 283"/>
                <a:gd name="T55" fmla="*/ 48 h 133"/>
                <a:gd name="T56" fmla="*/ 273 w 283"/>
                <a:gd name="T57" fmla="*/ 86 h 133"/>
                <a:gd name="T58" fmla="*/ 221 w 283"/>
                <a:gd name="T59" fmla="*/ 124 h 133"/>
                <a:gd name="T60" fmla="*/ 182 w 283"/>
                <a:gd name="T61" fmla="*/ 124 h 133"/>
                <a:gd name="T62" fmla="*/ 169 w 283"/>
                <a:gd name="T63" fmla="*/ 119 h 133"/>
                <a:gd name="T64" fmla="*/ 141 w 283"/>
                <a:gd name="T65" fmla="*/ 107 h 133"/>
                <a:gd name="T66" fmla="*/ 113 w 283"/>
                <a:gd name="T67" fmla="*/ 119 h 133"/>
                <a:gd name="T68" fmla="*/ 99 w 283"/>
                <a:gd name="T69" fmla="*/ 124 h 133"/>
                <a:gd name="T70" fmla="*/ 61 w 283"/>
                <a:gd name="T71" fmla="*/ 124 h 133"/>
                <a:gd name="T72" fmla="*/ 31 w 283"/>
                <a:gd name="T73" fmla="*/ 95 h 133"/>
                <a:gd name="T74" fmla="*/ 31 w 283"/>
                <a:gd name="T75" fmla="*/ 39 h 133"/>
                <a:gd name="T76" fmla="*/ 61 w 283"/>
                <a:gd name="T77" fmla="*/ 9 h 133"/>
                <a:gd name="T78" fmla="*/ 220 w 283"/>
                <a:gd name="T79" fmla="*/ 9 h 133"/>
                <a:gd name="T80" fmla="*/ 249 w 283"/>
                <a:gd name="T81" fmla="*/ 39 h 133"/>
                <a:gd name="T82" fmla="*/ 249 w 283"/>
                <a:gd name="T83" fmla="*/ 95 h 133"/>
                <a:gd name="T84" fmla="*/ 221 w 283"/>
                <a:gd name="T85" fmla="*/ 124 h 133"/>
                <a:gd name="T86" fmla="*/ 9 w 283"/>
                <a:gd name="T87" fmla="*/ 86 h 133"/>
                <a:gd name="T88" fmla="*/ 9 w 283"/>
                <a:gd name="T89" fmla="*/ 49 h 133"/>
                <a:gd name="T90" fmla="*/ 13 w 283"/>
                <a:gd name="T91" fmla="*/ 44 h 133"/>
                <a:gd name="T92" fmla="*/ 23 w 283"/>
                <a:gd name="T93" fmla="*/ 44 h 133"/>
                <a:gd name="T94" fmla="*/ 23 w 283"/>
                <a:gd name="T95" fmla="*/ 91 h 133"/>
                <a:gd name="T96" fmla="*/ 13 w 283"/>
                <a:gd name="T97" fmla="*/ 91 h 133"/>
                <a:gd name="T98" fmla="*/ 9 w 283"/>
                <a:gd name="T99" fmla="*/ 8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133">
                  <a:moveTo>
                    <a:pt x="269" y="35"/>
                  </a:moveTo>
                  <a:cubicBezTo>
                    <a:pt x="259" y="35"/>
                    <a:pt x="259" y="35"/>
                    <a:pt x="259" y="35"/>
                  </a:cubicBezTo>
                  <a:cubicBezTo>
                    <a:pt x="257" y="15"/>
                    <a:pt x="241" y="0"/>
                    <a:pt x="221" y="0"/>
                  </a:cubicBezTo>
                  <a:cubicBezTo>
                    <a:pt x="61" y="0"/>
                    <a:pt x="61" y="0"/>
                    <a:pt x="61" y="0"/>
                  </a:cubicBezTo>
                  <a:cubicBezTo>
                    <a:pt x="41" y="0"/>
                    <a:pt x="25" y="15"/>
                    <a:pt x="23" y="35"/>
                  </a:cubicBezTo>
                  <a:cubicBezTo>
                    <a:pt x="13" y="35"/>
                    <a:pt x="13" y="35"/>
                    <a:pt x="13" y="35"/>
                  </a:cubicBezTo>
                  <a:cubicBezTo>
                    <a:pt x="6" y="35"/>
                    <a:pt x="0" y="41"/>
                    <a:pt x="0" y="48"/>
                  </a:cubicBezTo>
                  <a:cubicBezTo>
                    <a:pt x="0" y="85"/>
                    <a:pt x="0" y="85"/>
                    <a:pt x="0" y="85"/>
                  </a:cubicBezTo>
                  <a:cubicBezTo>
                    <a:pt x="0" y="93"/>
                    <a:pt x="6" y="99"/>
                    <a:pt x="13" y="99"/>
                  </a:cubicBezTo>
                  <a:cubicBezTo>
                    <a:pt x="23" y="99"/>
                    <a:pt x="23" y="99"/>
                    <a:pt x="23" y="99"/>
                  </a:cubicBezTo>
                  <a:cubicBezTo>
                    <a:pt x="25" y="118"/>
                    <a:pt x="41" y="133"/>
                    <a:pt x="61" y="133"/>
                  </a:cubicBezTo>
                  <a:cubicBezTo>
                    <a:pt x="100" y="133"/>
                    <a:pt x="100" y="133"/>
                    <a:pt x="100" y="133"/>
                  </a:cubicBezTo>
                  <a:cubicBezTo>
                    <a:pt x="107" y="133"/>
                    <a:pt x="114" y="131"/>
                    <a:pt x="120" y="125"/>
                  </a:cubicBezTo>
                  <a:cubicBezTo>
                    <a:pt x="125" y="119"/>
                    <a:pt x="133" y="116"/>
                    <a:pt x="141" y="116"/>
                  </a:cubicBezTo>
                  <a:cubicBezTo>
                    <a:pt x="150" y="116"/>
                    <a:pt x="157" y="119"/>
                    <a:pt x="163" y="125"/>
                  </a:cubicBezTo>
                  <a:cubicBezTo>
                    <a:pt x="169" y="130"/>
                    <a:pt x="175" y="133"/>
                    <a:pt x="183" y="133"/>
                  </a:cubicBezTo>
                  <a:cubicBezTo>
                    <a:pt x="221" y="133"/>
                    <a:pt x="221" y="133"/>
                    <a:pt x="221" y="133"/>
                  </a:cubicBezTo>
                  <a:cubicBezTo>
                    <a:pt x="241" y="133"/>
                    <a:pt x="257" y="118"/>
                    <a:pt x="260" y="99"/>
                  </a:cubicBezTo>
                  <a:cubicBezTo>
                    <a:pt x="269" y="99"/>
                    <a:pt x="269" y="99"/>
                    <a:pt x="269" y="99"/>
                  </a:cubicBezTo>
                  <a:cubicBezTo>
                    <a:pt x="277" y="99"/>
                    <a:pt x="283" y="93"/>
                    <a:pt x="283" y="85"/>
                  </a:cubicBezTo>
                  <a:cubicBezTo>
                    <a:pt x="283" y="48"/>
                    <a:pt x="283" y="48"/>
                    <a:pt x="283" y="48"/>
                  </a:cubicBezTo>
                  <a:cubicBezTo>
                    <a:pt x="282" y="41"/>
                    <a:pt x="276" y="35"/>
                    <a:pt x="269" y="35"/>
                  </a:cubicBezTo>
                  <a:close/>
                  <a:moveTo>
                    <a:pt x="273" y="86"/>
                  </a:moveTo>
                  <a:cubicBezTo>
                    <a:pt x="273" y="88"/>
                    <a:pt x="271" y="90"/>
                    <a:pt x="269" y="90"/>
                  </a:cubicBezTo>
                  <a:cubicBezTo>
                    <a:pt x="259" y="90"/>
                    <a:pt x="259" y="90"/>
                    <a:pt x="259" y="90"/>
                  </a:cubicBezTo>
                  <a:cubicBezTo>
                    <a:pt x="259" y="44"/>
                    <a:pt x="259" y="44"/>
                    <a:pt x="259" y="44"/>
                  </a:cubicBezTo>
                  <a:cubicBezTo>
                    <a:pt x="269" y="44"/>
                    <a:pt x="269" y="44"/>
                    <a:pt x="269" y="44"/>
                  </a:cubicBezTo>
                  <a:cubicBezTo>
                    <a:pt x="271" y="44"/>
                    <a:pt x="273" y="46"/>
                    <a:pt x="273" y="48"/>
                  </a:cubicBezTo>
                  <a:lnTo>
                    <a:pt x="273" y="86"/>
                  </a:lnTo>
                  <a:close/>
                  <a:moveTo>
                    <a:pt x="221" y="124"/>
                  </a:moveTo>
                  <a:cubicBezTo>
                    <a:pt x="182" y="124"/>
                    <a:pt x="182" y="124"/>
                    <a:pt x="182" y="124"/>
                  </a:cubicBezTo>
                  <a:cubicBezTo>
                    <a:pt x="177" y="124"/>
                    <a:pt x="172" y="122"/>
                    <a:pt x="169" y="119"/>
                  </a:cubicBezTo>
                  <a:cubicBezTo>
                    <a:pt x="161" y="111"/>
                    <a:pt x="151" y="107"/>
                    <a:pt x="141" y="107"/>
                  </a:cubicBezTo>
                  <a:cubicBezTo>
                    <a:pt x="130" y="107"/>
                    <a:pt x="120" y="111"/>
                    <a:pt x="113" y="119"/>
                  </a:cubicBezTo>
                  <a:cubicBezTo>
                    <a:pt x="109" y="122"/>
                    <a:pt x="104" y="124"/>
                    <a:pt x="99" y="124"/>
                  </a:cubicBezTo>
                  <a:cubicBezTo>
                    <a:pt x="61" y="124"/>
                    <a:pt x="61" y="124"/>
                    <a:pt x="61" y="124"/>
                  </a:cubicBezTo>
                  <a:cubicBezTo>
                    <a:pt x="44" y="124"/>
                    <a:pt x="31" y="111"/>
                    <a:pt x="31" y="95"/>
                  </a:cubicBezTo>
                  <a:cubicBezTo>
                    <a:pt x="31" y="39"/>
                    <a:pt x="31" y="39"/>
                    <a:pt x="31" y="39"/>
                  </a:cubicBezTo>
                  <a:cubicBezTo>
                    <a:pt x="31" y="23"/>
                    <a:pt x="44" y="9"/>
                    <a:pt x="61" y="9"/>
                  </a:cubicBezTo>
                  <a:cubicBezTo>
                    <a:pt x="220" y="9"/>
                    <a:pt x="220" y="9"/>
                    <a:pt x="220" y="9"/>
                  </a:cubicBezTo>
                  <a:cubicBezTo>
                    <a:pt x="236" y="9"/>
                    <a:pt x="249" y="23"/>
                    <a:pt x="249" y="39"/>
                  </a:cubicBezTo>
                  <a:cubicBezTo>
                    <a:pt x="249" y="95"/>
                    <a:pt x="249" y="95"/>
                    <a:pt x="249" y="95"/>
                  </a:cubicBezTo>
                  <a:cubicBezTo>
                    <a:pt x="250" y="111"/>
                    <a:pt x="237" y="124"/>
                    <a:pt x="221" y="124"/>
                  </a:cubicBezTo>
                  <a:close/>
                  <a:moveTo>
                    <a:pt x="9" y="86"/>
                  </a:moveTo>
                  <a:cubicBezTo>
                    <a:pt x="9" y="49"/>
                    <a:pt x="9" y="49"/>
                    <a:pt x="9" y="49"/>
                  </a:cubicBezTo>
                  <a:cubicBezTo>
                    <a:pt x="9" y="46"/>
                    <a:pt x="11" y="44"/>
                    <a:pt x="13" y="44"/>
                  </a:cubicBezTo>
                  <a:cubicBezTo>
                    <a:pt x="23" y="44"/>
                    <a:pt x="23" y="44"/>
                    <a:pt x="23" y="44"/>
                  </a:cubicBezTo>
                  <a:cubicBezTo>
                    <a:pt x="23" y="91"/>
                    <a:pt x="23" y="91"/>
                    <a:pt x="23" y="91"/>
                  </a:cubicBezTo>
                  <a:cubicBezTo>
                    <a:pt x="13" y="91"/>
                    <a:pt x="13" y="91"/>
                    <a:pt x="13" y="91"/>
                  </a:cubicBezTo>
                  <a:cubicBezTo>
                    <a:pt x="11" y="90"/>
                    <a:pt x="9" y="88"/>
                    <a:pt x="9" y="86"/>
                  </a:cubicBezTo>
                  <a:close/>
                </a:path>
              </a:pathLst>
            </a:custGeom>
            <a:solidFill>
              <a:schemeClr val="accent5"/>
            </a:solidFill>
            <a:ln>
              <a:solidFill>
                <a:schemeClr val="bg1"/>
              </a:solidFill>
            </a:ln>
          </p:spPr>
          <p:txBody>
            <a:bodyPr/>
            <a:lstStyle/>
            <a:p>
              <a:pPr defTabSz="775290">
                <a:defRPr/>
              </a:pPr>
              <a:endParaRPr lang="en-GB" sz="1526"/>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500"/>
                                        <p:tgtEl>
                                          <p:spTgt spid="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94327FF-3F03-4309-A3A4-E8B4E404C13A}"/>
              </a:ext>
            </a:extLst>
          </p:cNvPr>
          <p:cNvSpPr>
            <a:spLocks noGrp="1"/>
          </p:cNvSpPr>
          <p:nvPr>
            <p:ph type="title"/>
          </p:nvPr>
        </p:nvSpPr>
        <p:spPr>
          <a:xfrm>
            <a:off x="260839" y="594947"/>
            <a:ext cx="8622323" cy="278423"/>
          </a:xfrm>
        </p:spPr>
        <p:txBody>
          <a:bodyPr>
            <a:normAutofit fontScale="90000"/>
          </a:bodyPr>
          <a:lstStyle/>
          <a:p>
            <a:pPr eaLnBrk="1" hangingPunct="1"/>
            <a:r>
              <a:rPr lang="en-GB" altLang="en-US"/>
              <a:t>Transitions</a:t>
            </a:r>
          </a:p>
        </p:txBody>
      </p:sp>
      <p:sp>
        <p:nvSpPr>
          <p:cNvPr id="34819" name="Slide Number Placeholder 3">
            <a:extLst>
              <a:ext uri="{FF2B5EF4-FFF2-40B4-BE49-F238E27FC236}">
                <a16:creationId xmlns:a16="http://schemas.microsoft.com/office/drawing/2014/main" id="{DF603DE6-A36B-498E-99FD-429BCF1AF567}"/>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15"/>
              </a:spcBef>
              <a:buClr>
                <a:schemeClr val="accent1"/>
              </a:buClr>
              <a:buFont typeface="Arial" panose="020B0604020202020204" pitchFamily="34" charset="0"/>
              <a:buChar char="•"/>
              <a:defRPr sz="1477">
                <a:solidFill>
                  <a:schemeClr val="tx1"/>
                </a:solidFill>
                <a:latin typeface="Arial" panose="020B0604020202020204" pitchFamily="34" charset="0"/>
              </a:defRPr>
            </a:lvl1pPr>
            <a:lvl2pPr marL="685817" indent="-263776" eaLnBrk="0" hangingPunct="0">
              <a:lnSpc>
                <a:spcPct val="90000"/>
              </a:lnSpc>
              <a:spcBef>
                <a:spcPts val="508"/>
              </a:spcBef>
              <a:buClr>
                <a:schemeClr val="accent1"/>
              </a:buClr>
              <a:buFont typeface="Arial" panose="020B0604020202020204" pitchFamily="34" charset="0"/>
              <a:buChar char="•"/>
              <a:defRPr sz="1292">
                <a:solidFill>
                  <a:schemeClr val="tx1"/>
                </a:solidFill>
                <a:latin typeface="Arial" panose="020B0604020202020204" pitchFamily="34" charset="0"/>
              </a:defRPr>
            </a:lvl2pPr>
            <a:lvl3pPr marL="1055103" indent="-211021" eaLnBrk="0" hangingPunct="0">
              <a:lnSpc>
                <a:spcPct val="90000"/>
              </a:lnSpc>
              <a:spcBef>
                <a:spcPts val="508"/>
              </a:spcBef>
              <a:buClr>
                <a:schemeClr val="accent1"/>
              </a:buClr>
              <a:buFont typeface="Arial" panose="020B0604020202020204" pitchFamily="34" charset="0"/>
              <a:buChar char="•"/>
              <a:defRPr sz="1108">
                <a:solidFill>
                  <a:schemeClr val="tx1"/>
                </a:solidFill>
                <a:latin typeface="Arial" panose="020B0604020202020204" pitchFamily="34" charset="0"/>
              </a:defRPr>
            </a:lvl3pPr>
            <a:lvl4pPr marL="1477145" indent="-211021" eaLnBrk="0" hangingPunct="0">
              <a:lnSpc>
                <a:spcPct val="90000"/>
              </a:lnSpc>
              <a:spcBef>
                <a:spcPts val="508"/>
              </a:spcBef>
              <a:buClr>
                <a:schemeClr val="accent1"/>
              </a:buClr>
              <a:buFont typeface="Arial" panose="020B0604020202020204" pitchFamily="34" charset="0"/>
              <a:buChar char="•"/>
              <a:defRPr sz="923">
                <a:solidFill>
                  <a:schemeClr val="tx1"/>
                </a:solidFill>
                <a:latin typeface="Arial" panose="020B0604020202020204" pitchFamily="34" charset="0"/>
              </a:defRPr>
            </a:lvl4pPr>
            <a:lvl5pPr marL="1899186" indent="-211021" eaLnBrk="0" hangingPunct="0">
              <a:lnSpc>
                <a:spcPct val="90000"/>
              </a:lnSpc>
              <a:spcBef>
                <a:spcPts val="508"/>
              </a:spcBef>
              <a:buClr>
                <a:schemeClr val="accent1"/>
              </a:buClr>
              <a:buFont typeface="Arial" panose="020B0604020202020204" pitchFamily="34" charset="0"/>
              <a:buChar char="•"/>
              <a:defRPr sz="738">
                <a:solidFill>
                  <a:schemeClr val="tx1"/>
                </a:solidFill>
                <a:latin typeface="Arial" panose="020B0604020202020204" pitchFamily="34" charset="0"/>
              </a:defRPr>
            </a:lvl5pPr>
            <a:lvl6pPr marL="2321227"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6pPr>
            <a:lvl7pPr marL="2743269"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7pPr>
            <a:lvl8pPr marL="3165310"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8pPr>
            <a:lvl9pPr marL="3587351"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9pPr>
          </a:lstStyle>
          <a:p>
            <a:pPr eaLnBrk="1" hangingPunct="1">
              <a:lnSpc>
                <a:spcPct val="100000"/>
              </a:lnSpc>
              <a:spcBef>
                <a:spcPct val="0"/>
              </a:spcBef>
              <a:buClrTx/>
              <a:buFontTx/>
              <a:buNone/>
            </a:pPr>
            <a:fld id="{20474E6E-5E4D-4E1A-8949-EB819C30DB3C}" type="slidenum">
              <a:rPr lang="en-GB" altLang="en-US" sz="1015">
                <a:solidFill>
                  <a:schemeClr val="accent1"/>
                </a:solidFill>
              </a:rPr>
              <a:pPr eaLnBrk="1" hangingPunct="1">
                <a:lnSpc>
                  <a:spcPct val="100000"/>
                </a:lnSpc>
                <a:spcBef>
                  <a:spcPct val="0"/>
                </a:spcBef>
                <a:buClrTx/>
                <a:buFontTx/>
                <a:buNone/>
              </a:pPr>
              <a:t>26</a:t>
            </a:fld>
            <a:endParaRPr lang="en-GB" altLang="en-US" sz="1015">
              <a:solidFill>
                <a:schemeClr val="accent1"/>
              </a:solidFill>
            </a:endParaRPr>
          </a:p>
        </p:txBody>
      </p:sp>
      <p:sp>
        <p:nvSpPr>
          <p:cNvPr id="34820" name="Text Placeholder 4">
            <a:extLst>
              <a:ext uri="{FF2B5EF4-FFF2-40B4-BE49-F238E27FC236}">
                <a16:creationId xmlns:a16="http://schemas.microsoft.com/office/drawing/2014/main" id="{07433A63-84FC-4C4D-B4EB-CFD309E1C4BC}"/>
              </a:ext>
            </a:extLst>
          </p:cNvPr>
          <p:cNvSpPr>
            <a:spLocks noGrp="1"/>
          </p:cNvSpPr>
          <p:nvPr>
            <p:ph type="body" sz="quarter" idx="13"/>
          </p:nvPr>
        </p:nvSpPr>
        <p:spPr>
          <a:xfrm>
            <a:off x="260839" y="873369"/>
            <a:ext cx="8622323" cy="328246"/>
          </a:xfrm>
        </p:spPr>
        <p:txBody>
          <a:bodyPr/>
          <a:lstStyle/>
          <a:p>
            <a:pPr eaLnBrk="1" hangingPunct="1"/>
            <a:r>
              <a:rPr lang="en-GB" altLang="en-US"/>
              <a:t>What to look out for when moving to a Master Trust </a:t>
            </a:r>
          </a:p>
          <a:p>
            <a:pPr eaLnBrk="1" hangingPunct="1"/>
            <a:endParaRPr lang="en-GB" altLang="en-US"/>
          </a:p>
        </p:txBody>
      </p:sp>
      <p:grpSp>
        <p:nvGrpSpPr>
          <p:cNvPr id="3" name="Group 2">
            <a:extLst>
              <a:ext uri="{FF2B5EF4-FFF2-40B4-BE49-F238E27FC236}">
                <a16:creationId xmlns:a16="http://schemas.microsoft.com/office/drawing/2014/main" id="{022D03EF-928D-4006-9502-9E630FC0141D}"/>
              </a:ext>
            </a:extLst>
          </p:cNvPr>
          <p:cNvGrpSpPr>
            <a:grpSpLocks/>
          </p:cNvGrpSpPr>
          <p:nvPr/>
        </p:nvGrpSpPr>
        <p:grpSpPr bwMode="auto">
          <a:xfrm>
            <a:off x="263770" y="1652954"/>
            <a:ext cx="2517531" cy="3399947"/>
            <a:chOff x="286400" y="1504375"/>
            <a:chExt cx="2727324" cy="3683741"/>
          </a:xfrm>
        </p:grpSpPr>
        <p:grpSp>
          <p:nvGrpSpPr>
            <p:cNvPr id="34860" name="Group 75">
              <a:extLst>
                <a:ext uri="{FF2B5EF4-FFF2-40B4-BE49-F238E27FC236}">
                  <a16:creationId xmlns:a16="http://schemas.microsoft.com/office/drawing/2014/main" id="{07031B61-8B1F-4581-A217-D8B63C4DC5A8}"/>
                </a:ext>
              </a:extLst>
            </p:cNvPr>
            <p:cNvGrpSpPr>
              <a:grpSpLocks/>
            </p:cNvGrpSpPr>
            <p:nvPr/>
          </p:nvGrpSpPr>
          <p:grpSpPr bwMode="auto">
            <a:xfrm>
              <a:off x="895746" y="1504375"/>
              <a:ext cx="1441013" cy="1848964"/>
              <a:chOff x="1177181" y="1504375"/>
              <a:chExt cx="1441013" cy="1848964"/>
            </a:xfrm>
          </p:grpSpPr>
          <p:grpSp>
            <p:nvGrpSpPr>
              <p:cNvPr id="34862" name="Group 57">
                <a:extLst>
                  <a:ext uri="{FF2B5EF4-FFF2-40B4-BE49-F238E27FC236}">
                    <a16:creationId xmlns:a16="http://schemas.microsoft.com/office/drawing/2014/main" id="{423F7D31-4200-4090-ADD4-3091959EED71}"/>
                  </a:ext>
                </a:extLst>
              </p:cNvPr>
              <p:cNvGrpSpPr>
                <a:grpSpLocks/>
              </p:cNvGrpSpPr>
              <p:nvPr/>
            </p:nvGrpSpPr>
            <p:grpSpPr bwMode="auto">
              <a:xfrm>
                <a:off x="1177181" y="1504375"/>
                <a:ext cx="1417712" cy="1416674"/>
                <a:chOff x="1177181" y="1914721"/>
                <a:chExt cx="1417712" cy="1416674"/>
              </a:xfrm>
            </p:grpSpPr>
            <p:grpSp>
              <p:nvGrpSpPr>
                <p:cNvPr id="34864" name="Group 14">
                  <a:extLst>
                    <a:ext uri="{FF2B5EF4-FFF2-40B4-BE49-F238E27FC236}">
                      <a16:creationId xmlns:a16="http://schemas.microsoft.com/office/drawing/2014/main" id="{15299C88-1012-4F04-8140-DCE02F36E7F4}"/>
                    </a:ext>
                  </a:extLst>
                </p:cNvPr>
                <p:cNvGrpSpPr>
                  <a:grpSpLocks/>
                </p:cNvGrpSpPr>
                <p:nvPr/>
              </p:nvGrpSpPr>
              <p:grpSpPr bwMode="auto">
                <a:xfrm>
                  <a:off x="1177181" y="1914721"/>
                  <a:ext cx="1417712" cy="1416674"/>
                  <a:chOff x="383362" y="826302"/>
                  <a:chExt cx="1070747" cy="1070747"/>
                </a:xfrm>
              </p:grpSpPr>
              <p:sp>
                <p:nvSpPr>
                  <p:cNvPr id="10" name="Oval 9">
                    <a:extLst>
                      <a:ext uri="{FF2B5EF4-FFF2-40B4-BE49-F238E27FC236}">
                        <a16:creationId xmlns:a16="http://schemas.microsoft.com/office/drawing/2014/main" id="{D5422425-F596-4800-8753-ABE6A79FBC71}"/>
                      </a:ext>
                    </a:extLst>
                  </p:cNvPr>
                  <p:cNvSpPr/>
                  <p:nvPr/>
                </p:nvSpPr>
                <p:spPr>
                  <a:xfrm>
                    <a:off x="383362" y="826302"/>
                    <a:ext cx="1070747" cy="1070747"/>
                  </a:xfrm>
                  <a:prstGeom prst="ellipse">
                    <a:avLst/>
                  </a:prstGeom>
                  <a:noFill/>
                  <a:ln w="25400">
                    <a:gradFill flip="none" rotWithShape="1">
                      <a:gsLst>
                        <a:gs pos="0">
                          <a:schemeClr val="accent1"/>
                        </a:gs>
                        <a:gs pos="100000">
                          <a:schemeClr val="accent3"/>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738">
                      <a:solidFill>
                        <a:srgbClr val="666666"/>
                      </a:solidFill>
                      <a:cs typeface="Arial" pitchFamily="34" charset="0"/>
                    </a:endParaRPr>
                  </a:p>
                </p:txBody>
              </p:sp>
              <p:grpSp>
                <p:nvGrpSpPr>
                  <p:cNvPr id="34870" name="Group 134">
                    <a:extLst>
                      <a:ext uri="{FF2B5EF4-FFF2-40B4-BE49-F238E27FC236}">
                        <a16:creationId xmlns:a16="http://schemas.microsoft.com/office/drawing/2014/main" id="{A2B3ED5F-FD0B-4019-A404-04FCE4DF6DF3}"/>
                      </a:ext>
                    </a:extLst>
                  </p:cNvPr>
                  <p:cNvGrpSpPr>
                    <a:grpSpLocks/>
                  </p:cNvGrpSpPr>
                  <p:nvPr/>
                </p:nvGrpSpPr>
                <p:grpSpPr bwMode="auto">
                  <a:xfrm>
                    <a:off x="493585" y="940815"/>
                    <a:ext cx="843437" cy="782430"/>
                    <a:chOff x="5872408" y="1916888"/>
                    <a:chExt cx="894764" cy="830044"/>
                  </a:xfrm>
                </p:grpSpPr>
                <p:sp>
                  <p:nvSpPr>
                    <p:cNvPr id="12" name="Freeform 145">
                      <a:extLst>
                        <a:ext uri="{FF2B5EF4-FFF2-40B4-BE49-F238E27FC236}">
                          <a16:creationId xmlns:a16="http://schemas.microsoft.com/office/drawing/2014/main" id="{93737C51-A799-4EBF-8641-2AAAB8E89E8E}"/>
                        </a:ext>
                      </a:extLst>
                    </p:cNvPr>
                    <p:cNvSpPr>
                      <a:spLocks/>
                    </p:cNvSpPr>
                    <p:nvPr/>
                  </p:nvSpPr>
                  <p:spPr bwMode="auto">
                    <a:xfrm>
                      <a:off x="6149984" y="2312259"/>
                      <a:ext cx="264564" cy="269884"/>
                    </a:xfrm>
                    <a:custGeom>
                      <a:avLst/>
                      <a:gdLst>
                        <a:gd name="T0" fmla="*/ 70 w 70"/>
                        <a:gd name="T1" fmla="*/ 28 h 71"/>
                        <a:gd name="T2" fmla="*/ 66 w 70"/>
                        <a:gd name="T3" fmla="*/ 16 h 71"/>
                        <a:gd name="T4" fmla="*/ 59 w 70"/>
                        <a:gd name="T5" fmla="*/ 19 h 71"/>
                        <a:gd name="T6" fmla="*/ 52 w 70"/>
                        <a:gd name="T7" fmla="*/ 12 h 71"/>
                        <a:gd name="T8" fmla="*/ 55 w 70"/>
                        <a:gd name="T9" fmla="*/ 5 h 71"/>
                        <a:gd name="T10" fmla="*/ 43 w 70"/>
                        <a:gd name="T11" fmla="*/ 0 h 71"/>
                        <a:gd name="T12" fmla="*/ 40 w 70"/>
                        <a:gd name="T13" fmla="*/ 7 h 71"/>
                        <a:gd name="T14" fmla="*/ 31 w 70"/>
                        <a:gd name="T15" fmla="*/ 7 h 71"/>
                        <a:gd name="T16" fmla="*/ 27 w 70"/>
                        <a:gd name="T17" fmla="*/ 0 h 71"/>
                        <a:gd name="T18" fmla="*/ 16 w 70"/>
                        <a:gd name="T19" fmla="*/ 5 h 71"/>
                        <a:gd name="T20" fmla="*/ 19 w 70"/>
                        <a:gd name="T21" fmla="*/ 12 h 71"/>
                        <a:gd name="T22" fmla="*/ 12 w 70"/>
                        <a:gd name="T23" fmla="*/ 19 h 71"/>
                        <a:gd name="T24" fmla="*/ 5 w 70"/>
                        <a:gd name="T25" fmla="*/ 16 h 71"/>
                        <a:gd name="T26" fmla="*/ 0 w 70"/>
                        <a:gd name="T27" fmla="*/ 28 h 71"/>
                        <a:gd name="T28" fmla="*/ 7 w 70"/>
                        <a:gd name="T29" fmla="*/ 31 h 71"/>
                        <a:gd name="T30" fmla="*/ 7 w 70"/>
                        <a:gd name="T31" fmla="*/ 40 h 71"/>
                        <a:gd name="T32" fmla="*/ 0 w 70"/>
                        <a:gd name="T33" fmla="*/ 43 h 71"/>
                        <a:gd name="T34" fmla="*/ 5 w 70"/>
                        <a:gd name="T35" fmla="*/ 55 h 71"/>
                        <a:gd name="T36" fmla="*/ 12 w 70"/>
                        <a:gd name="T37" fmla="*/ 52 h 71"/>
                        <a:gd name="T38" fmla="*/ 19 w 70"/>
                        <a:gd name="T39" fmla="*/ 59 h 71"/>
                        <a:gd name="T40" fmla="*/ 16 w 70"/>
                        <a:gd name="T41" fmla="*/ 66 h 71"/>
                        <a:gd name="T42" fmla="*/ 27 w 70"/>
                        <a:gd name="T43" fmla="*/ 71 h 71"/>
                        <a:gd name="T44" fmla="*/ 31 w 70"/>
                        <a:gd name="T45" fmla="*/ 64 h 71"/>
                        <a:gd name="T46" fmla="*/ 40 w 70"/>
                        <a:gd name="T47" fmla="*/ 64 h 71"/>
                        <a:gd name="T48" fmla="*/ 43 w 70"/>
                        <a:gd name="T49" fmla="*/ 71 h 71"/>
                        <a:gd name="T50" fmla="*/ 55 w 70"/>
                        <a:gd name="T51" fmla="*/ 66 h 71"/>
                        <a:gd name="T52" fmla="*/ 52 w 70"/>
                        <a:gd name="T53" fmla="*/ 59 h 71"/>
                        <a:gd name="T54" fmla="*/ 59 w 70"/>
                        <a:gd name="T55" fmla="*/ 52 h 71"/>
                        <a:gd name="T56" fmla="*/ 66 w 70"/>
                        <a:gd name="T57" fmla="*/ 55 h 71"/>
                        <a:gd name="T58" fmla="*/ 70 w 70"/>
                        <a:gd name="T59" fmla="*/ 43 h 71"/>
                        <a:gd name="T60" fmla="*/ 64 w 70"/>
                        <a:gd name="T61" fmla="*/ 40 h 71"/>
                        <a:gd name="T62" fmla="*/ 64 w 70"/>
                        <a:gd name="T63" fmla="*/ 31 h 71"/>
                        <a:gd name="T64" fmla="*/ 70 w 70"/>
                        <a:gd name="T65" fmla="*/ 2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71">
                          <a:moveTo>
                            <a:pt x="70" y="28"/>
                          </a:moveTo>
                          <a:cubicBezTo>
                            <a:pt x="66" y="16"/>
                            <a:pt x="66" y="16"/>
                            <a:pt x="66" y="16"/>
                          </a:cubicBezTo>
                          <a:cubicBezTo>
                            <a:pt x="59" y="19"/>
                            <a:pt x="59" y="19"/>
                            <a:pt x="59" y="19"/>
                          </a:cubicBezTo>
                          <a:cubicBezTo>
                            <a:pt x="57" y="16"/>
                            <a:pt x="55" y="14"/>
                            <a:pt x="52" y="12"/>
                          </a:cubicBezTo>
                          <a:cubicBezTo>
                            <a:pt x="55" y="5"/>
                            <a:pt x="55" y="5"/>
                            <a:pt x="55" y="5"/>
                          </a:cubicBezTo>
                          <a:cubicBezTo>
                            <a:pt x="43" y="0"/>
                            <a:pt x="43" y="0"/>
                            <a:pt x="43" y="0"/>
                          </a:cubicBezTo>
                          <a:cubicBezTo>
                            <a:pt x="40" y="7"/>
                            <a:pt x="40" y="7"/>
                            <a:pt x="40" y="7"/>
                          </a:cubicBezTo>
                          <a:cubicBezTo>
                            <a:pt x="37" y="6"/>
                            <a:pt x="34" y="6"/>
                            <a:pt x="31" y="7"/>
                          </a:cubicBezTo>
                          <a:cubicBezTo>
                            <a:pt x="27" y="0"/>
                            <a:pt x="27" y="0"/>
                            <a:pt x="27" y="0"/>
                          </a:cubicBezTo>
                          <a:cubicBezTo>
                            <a:pt x="16" y="5"/>
                            <a:pt x="16" y="5"/>
                            <a:pt x="16" y="5"/>
                          </a:cubicBezTo>
                          <a:cubicBezTo>
                            <a:pt x="19" y="12"/>
                            <a:pt x="19" y="12"/>
                            <a:pt x="19" y="12"/>
                          </a:cubicBezTo>
                          <a:cubicBezTo>
                            <a:pt x="16" y="14"/>
                            <a:pt x="14" y="16"/>
                            <a:pt x="12" y="19"/>
                          </a:cubicBezTo>
                          <a:cubicBezTo>
                            <a:pt x="5" y="16"/>
                            <a:pt x="5" y="16"/>
                            <a:pt x="5" y="16"/>
                          </a:cubicBezTo>
                          <a:cubicBezTo>
                            <a:pt x="0" y="28"/>
                            <a:pt x="0" y="28"/>
                            <a:pt x="0" y="28"/>
                          </a:cubicBezTo>
                          <a:cubicBezTo>
                            <a:pt x="7" y="31"/>
                            <a:pt x="7" y="31"/>
                            <a:pt x="7" y="31"/>
                          </a:cubicBezTo>
                          <a:cubicBezTo>
                            <a:pt x="6" y="34"/>
                            <a:pt x="6" y="37"/>
                            <a:pt x="7" y="40"/>
                          </a:cubicBezTo>
                          <a:cubicBezTo>
                            <a:pt x="0" y="43"/>
                            <a:pt x="0" y="43"/>
                            <a:pt x="0" y="43"/>
                          </a:cubicBezTo>
                          <a:cubicBezTo>
                            <a:pt x="5" y="55"/>
                            <a:pt x="5" y="55"/>
                            <a:pt x="5" y="55"/>
                          </a:cubicBezTo>
                          <a:cubicBezTo>
                            <a:pt x="12" y="52"/>
                            <a:pt x="12" y="52"/>
                            <a:pt x="12" y="52"/>
                          </a:cubicBezTo>
                          <a:cubicBezTo>
                            <a:pt x="14" y="55"/>
                            <a:pt x="16" y="57"/>
                            <a:pt x="19" y="59"/>
                          </a:cubicBezTo>
                          <a:cubicBezTo>
                            <a:pt x="16" y="66"/>
                            <a:pt x="16" y="66"/>
                            <a:pt x="16" y="66"/>
                          </a:cubicBezTo>
                          <a:cubicBezTo>
                            <a:pt x="27" y="71"/>
                            <a:pt x="27" y="71"/>
                            <a:pt x="27" y="71"/>
                          </a:cubicBezTo>
                          <a:cubicBezTo>
                            <a:pt x="31" y="64"/>
                            <a:pt x="31" y="64"/>
                            <a:pt x="31" y="64"/>
                          </a:cubicBezTo>
                          <a:cubicBezTo>
                            <a:pt x="34" y="65"/>
                            <a:pt x="37" y="65"/>
                            <a:pt x="40" y="64"/>
                          </a:cubicBezTo>
                          <a:cubicBezTo>
                            <a:pt x="43" y="71"/>
                            <a:pt x="43" y="71"/>
                            <a:pt x="43" y="71"/>
                          </a:cubicBezTo>
                          <a:cubicBezTo>
                            <a:pt x="55" y="66"/>
                            <a:pt x="55" y="66"/>
                            <a:pt x="55" y="66"/>
                          </a:cubicBezTo>
                          <a:cubicBezTo>
                            <a:pt x="52" y="59"/>
                            <a:pt x="52" y="59"/>
                            <a:pt x="52" y="59"/>
                          </a:cubicBezTo>
                          <a:cubicBezTo>
                            <a:pt x="55" y="57"/>
                            <a:pt x="57" y="55"/>
                            <a:pt x="59" y="52"/>
                          </a:cubicBezTo>
                          <a:cubicBezTo>
                            <a:pt x="66" y="55"/>
                            <a:pt x="66" y="55"/>
                            <a:pt x="66" y="55"/>
                          </a:cubicBezTo>
                          <a:cubicBezTo>
                            <a:pt x="70" y="43"/>
                            <a:pt x="70" y="43"/>
                            <a:pt x="70" y="43"/>
                          </a:cubicBezTo>
                          <a:cubicBezTo>
                            <a:pt x="64" y="40"/>
                            <a:pt x="64" y="40"/>
                            <a:pt x="64" y="40"/>
                          </a:cubicBezTo>
                          <a:cubicBezTo>
                            <a:pt x="65" y="37"/>
                            <a:pt x="65" y="34"/>
                            <a:pt x="64" y="31"/>
                          </a:cubicBezTo>
                          <a:lnTo>
                            <a:pt x="70" y="28"/>
                          </a:lnTo>
                          <a:close/>
                        </a:path>
                      </a:pathLst>
                    </a:custGeom>
                    <a:noFill/>
                    <a:ln w="127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775290">
                        <a:defRPr/>
                      </a:pPr>
                      <a:endParaRPr lang="en-GB" sz="1526">
                        <a:solidFill>
                          <a:prstClr val="black"/>
                        </a:solidFill>
                        <a:latin typeface="Arial"/>
                      </a:endParaRPr>
                    </a:p>
                  </p:txBody>
                </p:sp>
                <p:sp>
                  <p:nvSpPr>
                    <p:cNvPr id="13" name="Freeform 147">
                      <a:extLst>
                        <a:ext uri="{FF2B5EF4-FFF2-40B4-BE49-F238E27FC236}">
                          <a16:creationId xmlns:a16="http://schemas.microsoft.com/office/drawing/2014/main" id="{E09C43C0-AB01-42CD-AAF2-DCB331BF79AB}"/>
                        </a:ext>
                      </a:extLst>
                    </p:cNvPr>
                    <p:cNvSpPr>
                      <a:spLocks/>
                    </p:cNvSpPr>
                    <p:nvPr/>
                  </p:nvSpPr>
                  <p:spPr bwMode="auto">
                    <a:xfrm>
                      <a:off x="6356039" y="2169679"/>
                      <a:ext cx="171713" cy="170587"/>
                    </a:xfrm>
                    <a:custGeom>
                      <a:avLst/>
                      <a:gdLst>
                        <a:gd name="T0" fmla="*/ 58 w 58"/>
                        <a:gd name="T1" fmla="*/ 22 h 57"/>
                        <a:gd name="T2" fmla="*/ 54 w 58"/>
                        <a:gd name="T3" fmla="*/ 13 h 57"/>
                        <a:gd name="T4" fmla="*/ 47 w 58"/>
                        <a:gd name="T5" fmla="*/ 16 h 57"/>
                        <a:gd name="T6" fmla="*/ 42 w 58"/>
                        <a:gd name="T7" fmla="*/ 11 h 57"/>
                        <a:gd name="T8" fmla="*/ 45 w 58"/>
                        <a:gd name="T9" fmla="*/ 3 h 57"/>
                        <a:gd name="T10" fmla="*/ 36 w 58"/>
                        <a:gd name="T11" fmla="*/ 0 h 57"/>
                        <a:gd name="T12" fmla="*/ 33 w 58"/>
                        <a:gd name="T13" fmla="*/ 7 h 57"/>
                        <a:gd name="T14" fmla="*/ 26 w 58"/>
                        <a:gd name="T15" fmla="*/ 7 h 57"/>
                        <a:gd name="T16" fmla="*/ 23 w 58"/>
                        <a:gd name="T17" fmla="*/ 0 h 57"/>
                        <a:gd name="T18" fmla="*/ 14 w 58"/>
                        <a:gd name="T19" fmla="*/ 3 h 57"/>
                        <a:gd name="T20" fmla="*/ 17 w 58"/>
                        <a:gd name="T21" fmla="*/ 11 h 57"/>
                        <a:gd name="T22" fmla="*/ 11 w 58"/>
                        <a:gd name="T23" fmla="*/ 16 h 57"/>
                        <a:gd name="T24" fmla="*/ 4 w 58"/>
                        <a:gd name="T25" fmla="*/ 13 h 57"/>
                        <a:gd name="T26" fmla="*/ 0 w 58"/>
                        <a:gd name="T27" fmla="*/ 22 h 57"/>
                        <a:gd name="T28" fmla="*/ 8 w 58"/>
                        <a:gd name="T29" fmla="*/ 25 h 57"/>
                        <a:gd name="T30" fmla="*/ 8 w 58"/>
                        <a:gd name="T31" fmla="*/ 32 h 57"/>
                        <a:gd name="T32" fmla="*/ 0 w 58"/>
                        <a:gd name="T33" fmla="*/ 35 h 57"/>
                        <a:gd name="T34" fmla="*/ 4 w 58"/>
                        <a:gd name="T35" fmla="*/ 44 h 57"/>
                        <a:gd name="T36" fmla="*/ 11 w 58"/>
                        <a:gd name="T37" fmla="*/ 41 h 57"/>
                        <a:gd name="T38" fmla="*/ 17 w 58"/>
                        <a:gd name="T39" fmla="*/ 47 h 57"/>
                        <a:gd name="T40" fmla="*/ 14 w 58"/>
                        <a:gd name="T41" fmla="*/ 54 h 57"/>
                        <a:gd name="T42" fmla="*/ 23 w 58"/>
                        <a:gd name="T43" fmla="*/ 57 h 57"/>
                        <a:gd name="T44" fmla="*/ 26 w 58"/>
                        <a:gd name="T45" fmla="*/ 50 h 57"/>
                        <a:gd name="T46" fmla="*/ 33 w 58"/>
                        <a:gd name="T47" fmla="*/ 50 h 57"/>
                        <a:gd name="T48" fmla="*/ 36 w 58"/>
                        <a:gd name="T49" fmla="*/ 57 h 57"/>
                        <a:gd name="T50" fmla="*/ 45 w 58"/>
                        <a:gd name="T51" fmla="*/ 54 h 57"/>
                        <a:gd name="T52" fmla="*/ 42 w 58"/>
                        <a:gd name="T53" fmla="*/ 47 h 57"/>
                        <a:gd name="T54" fmla="*/ 47 w 58"/>
                        <a:gd name="T55" fmla="*/ 41 h 57"/>
                        <a:gd name="T56" fmla="*/ 54 w 58"/>
                        <a:gd name="T57" fmla="*/ 44 h 57"/>
                        <a:gd name="T58" fmla="*/ 58 w 58"/>
                        <a:gd name="T59" fmla="*/ 35 h 57"/>
                        <a:gd name="T60" fmla="*/ 51 w 58"/>
                        <a:gd name="T61" fmla="*/ 32 h 57"/>
                        <a:gd name="T62" fmla="*/ 51 w 58"/>
                        <a:gd name="T63" fmla="*/ 25 h 57"/>
                        <a:gd name="T64" fmla="*/ 58 w 58"/>
                        <a:gd name="T65"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57">
                          <a:moveTo>
                            <a:pt x="58" y="22"/>
                          </a:moveTo>
                          <a:cubicBezTo>
                            <a:pt x="54" y="13"/>
                            <a:pt x="54" y="13"/>
                            <a:pt x="54" y="13"/>
                          </a:cubicBezTo>
                          <a:cubicBezTo>
                            <a:pt x="47" y="16"/>
                            <a:pt x="47" y="16"/>
                            <a:pt x="47" y="16"/>
                          </a:cubicBezTo>
                          <a:cubicBezTo>
                            <a:pt x="46" y="14"/>
                            <a:pt x="44" y="12"/>
                            <a:pt x="42" y="11"/>
                          </a:cubicBezTo>
                          <a:cubicBezTo>
                            <a:pt x="45" y="3"/>
                            <a:pt x="45" y="3"/>
                            <a:pt x="45" y="3"/>
                          </a:cubicBezTo>
                          <a:cubicBezTo>
                            <a:pt x="36" y="0"/>
                            <a:pt x="36" y="0"/>
                            <a:pt x="36" y="0"/>
                          </a:cubicBezTo>
                          <a:cubicBezTo>
                            <a:pt x="33" y="7"/>
                            <a:pt x="33" y="7"/>
                            <a:pt x="33" y="7"/>
                          </a:cubicBezTo>
                          <a:cubicBezTo>
                            <a:pt x="31" y="6"/>
                            <a:pt x="28" y="6"/>
                            <a:pt x="26" y="7"/>
                          </a:cubicBezTo>
                          <a:cubicBezTo>
                            <a:pt x="23" y="0"/>
                            <a:pt x="23" y="0"/>
                            <a:pt x="23" y="0"/>
                          </a:cubicBezTo>
                          <a:cubicBezTo>
                            <a:pt x="14" y="3"/>
                            <a:pt x="14" y="3"/>
                            <a:pt x="14" y="3"/>
                          </a:cubicBezTo>
                          <a:cubicBezTo>
                            <a:pt x="17" y="11"/>
                            <a:pt x="17" y="11"/>
                            <a:pt x="17" y="11"/>
                          </a:cubicBezTo>
                          <a:cubicBezTo>
                            <a:pt x="15" y="12"/>
                            <a:pt x="13" y="14"/>
                            <a:pt x="11" y="16"/>
                          </a:cubicBezTo>
                          <a:cubicBezTo>
                            <a:pt x="4" y="13"/>
                            <a:pt x="4" y="13"/>
                            <a:pt x="4" y="13"/>
                          </a:cubicBezTo>
                          <a:cubicBezTo>
                            <a:pt x="0" y="22"/>
                            <a:pt x="0" y="22"/>
                            <a:pt x="0" y="22"/>
                          </a:cubicBezTo>
                          <a:cubicBezTo>
                            <a:pt x="8" y="25"/>
                            <a:pt x="8" y="25"/>
                            <a:pt x="8" y="25"/>
                          </a:cubicBezTo>
                          <a:cubicBezTo>
                            <a:pt x="7" y="27"/>
                            <a:pt x="7" y="30"/>
                            <a:pt x="8" y="32"/>
                          </a:cubicBezTo>
                          <a:cubicBezTo>
                            <a:pt x="0" y="35"/>
                            <a:pt x="0" y="35"/>
                            <a:pt x="0" y="35"/>
                          </a:cubicBezTo>
                          <a:cubicBezTo>
                            <a:pt x="4" y="44"/>
                            <a:pt x="4" y="44"/>
                            <a:pt x="4" y="44"/>
                          </a:cubicBezTo>
                          <a:cubicBezTo>
                            <a:pt x="11" y="41"/>
                            <a:pt x="11" y="41"/>
                            <a:pt x="11" y="41"/>
                          </a:cubicBezTo>
                          <a:cubicBezTo>
                            <a:pt x="13" y="43"/>
                            <a:pt x="15" y="45"/>
                            <a:pt x="17" y="47"/>
                          </a:cubicBezTo>
                          <a:cubicBezTo>
                            <a:pt x="14" y="54"/>
                            <a:pt x="14" y="54"/>
                            <a:pt x="14" y="54"/>
                          </a:cubicBezTo>
                          <a:cubicBezTo>
                            <a:pt x="23" y="57"/>
                            <a:pt x="23" y="57"/>
                            <a:pt x="23" y="57"/>
                          </a:cubicBezTo>
                          <a:cubicBezTo>
                            <a:pt x="26" y="50"/>
                            <a:pt x="26" y="50"/>
                            <a:pt x="26" y="50"/>
                          </a:cubicBezTo>
                          <a:cubicBezTo>
                            <a:pt x="28" y="51"/>
                            <a:pt x="31" y="51"/>
                            <a:pt x="33" y="50"/>
                          </a:cubicBezTo>
                          <a:cubicBezTo>
                            <a:pt x="36" y="57"/>
                            <a:pt x="36" y="57"/>
                            <a:pt x="36" y="57"/>
                          </a:cubicBezTo>
                          <a:cubicBezTo>
                            <a:pt x="45" y="54"/>
                            <a:pt x="45" y="54"/>
                            <a:pt x="45" y="54"/>
                          </a:cubicBezTo>
                          <a:cubicBezTo>
                            <a:pt x="42" y="47"/>
                            <a:pt x="42" y="47"/>
                            <a:pt x="42" y="47"/>
                          </a:cubicBezTo>
                          <a:cubicBezTo>
                            <a:pt x="44" y="45"/>
                            <a:pt x="46" y="43"/>
                            <a:pt x="47" y="41"/>
                          </a:cubicBezTo>
                          <a:cubicBezTo>
                            <a:pt x="54" y="44"/>
                            <a:pt x="54" y="44"/>
                            <a:pt x="54" y="44"/>
                          </a:cubicBezTo>
                          <a:cubicBezTo>
                            <a:pt x="58" y="35"/>
                            <a:pt x="58" y="35"/>
                            <a:pt x="58" y="35"/>
                          </a:cubicBezTo>
                          <a:cubicBezTo>
                            <a:pt x="51" y="32"/>
                            <a:pt x="51" y="32"/>
                            <a:pt x="51" y="32"/>
                          </a:cubicBezTo>
                          <a:cubicBezTo>
                            <a:pt x="52" y="30"/>
                            <a:pt x="52" y="27"/>
                            <a:pt x="51" y="25"/>
                          </a:cubicBezTo>
                          <a:lnTo>
                            <a:pt x="58" y="22"/>
                          </a:lnTo>
                          <a:close/>
                        </a:path>
                      </a:pathLst>
                    </a:custGeom>
                    <a:noFill/>
                    <a:ln w="127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775290">
                        <a:defRPr/>
                      </a:pPr>
                      <a:endParaRPr lang="en-GB" sz="1526">
                        <a:solidFill>
                          <a:prstClr val="black"/>
                        </a:solidFill>
                        <a:latin typeface="Arial"/>
                      </a:endParaRPr>
                    </a:p>
                  </p:txBody>
                </p:sp>
                <p:sp>
                  <p:nvSpPr>
                    <p:cNvPr id="14" name="Oval 13">
                      <a:extLst>
                        <a:ext uri="{FF2B5EF4-FFF2-40B4-BE49-F238E27FC236}">
                          <a16:creationId xmlns:a16="http://schemas.microsoft.com/office/drawing/2014/main" id="{CE03888E-2D25-4A33-84AC-2F139EE591A5}"/>
                        </a:ext>
                      </a:extLst>
                    </p:cNvPr>
                    <p:cNvSpPr/>
                    <p:nvPr/>
                  </p:nvSpPr>
                  <p:spPr>
                    <a:xfrm>
                      <a:off x="5959192" y="2016915"/>
                      <a:ext cx="727552" cy="728177"/>
                    </a:xfrm>
                    <a:prstGeom prst="ellipse">
                      <a:avLst/>
                    </a:prstGeom>
                    <a:noFill/>
                    <a:ln w="1587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1526">
                        <a:solidFill>
                          <a:srgbClr val="FFFFFF"/>
                        </a:solidFill>
                        <a:cs typeface="Arial" pitchFamily="34" charset="0"/>
                      </a:endParaRPr>
                    </a:p>
                  </p:txBody>
                </p:sp>
                <p:sp>
                  <p:nvSpPr>
                    <p:cNvPr id="15" name="Oval 14">
                      <a:extLst>
                        <a:ext uri="{FF2B5EF4-FFF2-40B4-BE49-F238E27FC236}">
                          <a16:creationId xmlns:a16="http://schemas.microsoft.com/office/drawing/2014/main" id="{6C4460C1-7708-4D7B-BDF3-D62395554214}"/>
                        </a:ext>
                      </a:extLst>
                    </p:cNvPr>
                    <p:cNvSpPr/>
                    <p:nvPr/>
                  </p:nvSpPr>
                  <p:spPr>
                    <a:xfrm>
                      <a:off x="6204678" y="1916345"/>
                      <a:ext cx="236582" cy="235511"/>
                    </a:xfrm>
                    <a:prstGeom prst="ellipse">
                      <a:avLst/>
                    </a:prstGeom>
                    <a:solidFill>
                      <a:schemeClr val="bg1"/>
                    </a:solidFill>
                    <a:ln w="1587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1526">
                        <a:solidFill>
                          <a:srgbClr val="FFFFFF"/>
                        </a:solidFill>
                        <a:cs typeface="Arial" pitchFamily="34" charset="0"/>
                      </a:endParaRPr>
                    </a:p>
                  </p:txBody>
                </p:sp>
                <p:sp>
                  <p:nvSpPr>
                    <p:cNvPr id="16" name="Oval 15">
                      <a:extLst>
                        <a:ext uri="{FF2B5EF4-FFF2-40B4-BE49-F238E27FC236}">
                          <a16:creationId xmlns:a16="http://schemas.microsoft.com/office/drawing/2014/main" id="{7B9B4547-78FC-419E-A8CD-4C3A082BD92F}"/>
                        </a:ext>
                      </a:extLst>
                    </p:cNvPr>
                    <p:cNvSpPr/>
                    <p:nvPr/>
                  </p:nvSpPr>
                  <p:spPr>
                    <a:xfrm>
                      <a:off x="5872700" y="2396280"/>
                      <a:ext cx="235310" cy="235512"/>
                    </a:xfrm>
                    <a:prstGeom prst="ellipse">
                      <a:avLst/>
                    </a:prstGeom>
                    <a:solidFill>
                      <a:schemeClr val="bg1"/>
                    </a:solidFill>
                    <a:ln w="1587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1526">
                        <a:solidFill>
                          <a:srgbClr val="FFFFFF"/>
                        </a:solidFill>
                        <a:cs typeface="Arial" pitchFamily="34" charset="0"/>
                      </a:endParaRPr>
                    </a:p>
                  </p:txBody>
                </p:sp>
                <p:sp>
                  <p:nvSpPr>
                    <p:cNvPr id="17" name="Oval 16">
                      <a:extLst>
                        <a:ext uri="{FF2B5EF4-FFF2-40B4-BE49-F238E27FC236}">
                          <a16:creationId xmlns:a16="http://schemas.microsoft.com/office/drawing/2014/main" id="{43BC209E-7787-451A-B9B0-4EEA1382F6C6}"/>
                        </a:ext>
                      </a:extLst>
                    </p:cNvPr>
                    <p:cNvSpPr/>
                    <p:nvPr/>
                  </p:nvSpPr>
                  <p:spPr>
                    <a:xfrm>
                      <a:off x="6530295" y="2396280"/>
                      <a:ext cx="235309" cy="235512"/>
                    </a:xfrm>
                    <a:prstGeom prst="ellipse">
                      <a:avLst/>
                    </a:prstGeom>
                    <a:solidFill>
                      <a:schemeClr val="bg1"/>
                    </a:solidFill>
                    <a:ln w="1587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1526">
                        <a:solidFill>
                          <a:srgbClr val="FFFFFF"/>
                        </a:solidFill>
                        <a:cs typeface="Arial" pitchFamily="34" charset="0"/>
                      </a:endParaRPr>
                    </a:p>
                  </p:txBody>
                </p:sp>
                <p:sp>
                  <p:nvSpPr>
                    <p:cNvPr id="18" name="Isosceles Triangle 17">
                      <a:extLst>
                        <a:ext uri="{FF2B5EF4-FFF2-40B4-BE49-F238E27FC236}">
                          <a16:creationId xmlns:a16="http://schemas.microsoft.com/office/drawing/2014/main" id="{9EDD6127-0552-45CC-B7F9-286616B6E179}"/>
                        </a:ext>
                      </a:extLst>
                    </p:cNvPr>
                    <p:cNvSpPr/>
                    <p:nvPr/>
                  </p:nvSpPr>
                  <p:spPr>
                    <a:xfrm rot="3809751">
                      <a:off x="6122578" y="1987049"/>
                      <a:ext cx="137488" cy="118291"/>
                    </a:xfrm>
                    <a:prstGeom prst="triangle">
                      <a:avLst/>
                    </a:prstGeom>
                    <a:solidFill>
                      <a:schemeClr val="bg1"/>
                    </a:solidFill>
                    <a:ln w="1587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1526">
                        <a:solidFill>
                          <a:srgbClr val="FFFFFF"/>
                        </a:solidFill>
                        <a:cs typeface="Arial" pitchFamily="34" charset="0"/>
                      </a:endParaRPr>
                    </a:p>
                  </p:txBody>
                </p:sp>
                <p:sp>
                  <p:nvSpPr>
                    <p:cNvPr id="19" name="Isosceles Triangle 18">
                      <a:extLst>
                        <a:ext uri="{FF2B5EF4-FFF2-40B4-BE49-F238E27FC236}">
                          <a16:creationId xmlns:a16="http://schemas.microsoft.com/office/drawing/2014/main" id="{3489E6DB-ACF2-4117-9075-D7C85A8AAB70}"/>
                        </a:ext>
                      </a:extLst>
                    </p:cNvPr>
                    <p:cNvSpPr/>
                    <p:nvPr/>
                  </p:nvSpPr>
                  <p:spPr>
                    <a:xfrm flipV="1">
                      <a:off x="6623147" y="2350450"/>
                      <a:ext cx="137370" cy="117119"/>
                    </a:xfrm>
                    <a:prstGeom prst="triangle">
                      <a:avLst/>
                    </a:prstGeom>
                    <a:solidFill>
                      <a:schemeClr val="bg1"/>
                    </a:solidFill>
                    <a:ln w="1587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1526">
                        <a:solidFill>
                          <a:srgbClr val="FFFFFF"/>
                        </a:solidFill>
                        <a:cs typeface="Arial" pitchFamily="34" charset="0"/>
                      </a:endParaRPr>
                    </a:p>
                  </p:txBody>
                </p:sp>
                <p:sp>
                  <p:nvSpPr>
                    <p:cNvPr id="20" name="Isosceles Triangle 19">
                      <a:extLst>
                        <a:ext uri="{FF2B5EF4-FFF2-40B4-BE49-F238E27FC236}">
                          <a16:creationId xmlns:a16="http://schemas.microsoft.com/office/drawing/2014/main" id="{E5E6178F-D62F-4364-A1FA-83B99DAF9A92}"/>
                        </a:ext>
                      </a:extLst>
                    </p:cNvPr>
                    <p:cNvSpPr/>
                    <p:nvPr/>
                  </p:nvSpPr>
                  <p:spPr>
                    <a:xfrm rot="18973038">
                      <a:off x="5994806" y="2566866"/>
                      <a:ext cx="137370" cy="119665"/>
                    </a:xfrm>
                    <a:prstGeom prst="triangle">
                      <a:avLst/>
                    </a:prstGeom>
                    <a:solidFill>
                      <a:schemeClr val="bg1"/>
                    </a:solidFill>
                    <a:ln w="1587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1526">
                        <a:solidFill>
                          <a:srgbClr val="FFFFFF"/>
                        </a:solidFill>
                        <a:cs typeface="Arial" pitchFamily="34" charset="0"/>
                      </a:endParaRPr>
                    </a:p>
                  </p:txBody>
                </p:sp>
              </p:grpSp>
            </p:grpSp>
            <p:sp>
              <p:nvSpPr>
                <p:cNvPr id="56" name="Oval 55">
                  <a:extLst>
                    <a:ext uri="{FF2B5EF4-FFF2-40B4-BE49-F238E27FC236}">
                      <a16:creationId xmlns:a16="http://schemas.microsoft.com/office/drawing/2014/main" id="{D52195D0-5393-4B47-B5E3-16F3B58D9D66}"/>
                    </a:ext>
                  </a:extLst>
                </p:cNvPr>
                <p:cNvSpPr/>
                <p:nvPr/>
              </p:nvSpPr>
              <p:spPr>
                <a:xfrm>
                  <a:off x="1750523" y="2640300"/>
                  <a:ext cx="177800" cy="177822"/>
                </a:xfrm>
                <a:prstGeom prst="ellipse">
                  <a:avLst/>
                </a:prstGeom>
                <a:solidFill>
                  <a:schemeClr val="bg1"/>
                </a:solidFill>
                <a:ln w="1587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a:solidFill>
                      <a:srgbClr val="FFFFFF"/>
                    </a:solidFill>
                    <a:cs typeface="Arial" pitchFamily="34" charset="0"/>
                  </a:endParaRPr>
                </a:p>
              </p:txBody>
            </p:sp>
            <p:sp>
              <p:nvSpPr>
                <p:cNvPr id="57" name="Oval 56">
                  <a:extLst>
                    <a:ext uri="{FF2B5EF4-FFF2-40B4-BE49-F238E27FC236}">
                      <a16:creationId xmlns:a16="http://schemas.microsoft.com/office/drawing/2014/main" id="{EE046703-7E92-445E-A255-2FC115E4EB68}"/>
                    </a:ext>
                  </a:extLst>
                </p:cNvPr>
                <p:cNvSpPr/>
                <p:nvPr/>
              </p:nvSpPr>
              <p:spPr>
                <a:xfrm>
                  <a:off x="1999759" y="2456127"/>
                  <a:ext cx="71438" cy="71446"/>
                </a:xfrm>
                <a:prstGeom prst="ellipse">
                  <a:avLst/>
                </a:prstGeom>
                <a:solidFill>
                  <a:schemeClr val="bg1"/>
                </a:solidFill>
                <a:ln w="1587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sz="1526">
                    <a:solidFill>
                      <a:srgbClr val="FFFFFF"/>
                    </a:solidFill>
                    <a:cs typeface="Arial" pitchFamily="34" charset="0"/>
                  </a:endParaRPr>
                </a:p>
              </p:txBody>
            </p:sp>
          </p:grpSp>
          <p:sp>
            <p:nvSpPr>
              <p:cNvPr id="71" name="Rectangle 70">
                <a:extLst>
                  <a:ext uri="{FF2B5EF4-FFF2-40B4-BE49-F238E27FC236}">
                    <a16:creationId xmlns:a16="http://schemas.microsoft.com/office/drawing/2014/main" id="{7DA45EC5-58B4-41C0-8DD1-6ECE8EEBE724}"/>
                  </a:ext>
                </a:extLst>
              </p:cNvPr>
              <p:cNvSpPr/>
              <p:nvPr/>
            </p:nvSpPr>
            <p:spPr>
              <a:xfrm>
                <a:off x="1261573" y="2976173"/>
                <a:ext cx="1356621" cy="377166"/>
              </a:xfrm>
              <a:prstGeom prst="rect">
                <a:avLst/>
              </a:prstGeom>
            </p:spPr>
            <p:txBody>
              <a:bodyPr wrap="none">
                <a:spAutoFit/>
              </a:bodyPr>
              <a:lstStyle/>
              <a:p>
                <a:pPr defTabSz="775290">
                  <a:defRPr/>
                </a:pPr>
                <a:r>
                  <a:rPr lang="en-GB" sz="1662" b="1" dirty="0">
                    <a:solidFill>
                      <a:schemeClr val="accent5"/>
                    </a:solidFill>
                    <a:latin typeface="Arial" charset="0"/>
                    <a:cs typeface="Arial" charset="0"/>
                  </a:rPr>
                  <a:t>Processes</a:t>
                </a:r>
              </a:p>
            </p:txBody>
          </p:sp>
        </p:grpSp>
        <p:sp>
          <p:nvSpPr>
            <p:cNvPr id="74" name="Rectangle 73">
              <a:extLst>
                <a:ext uri="{FF2B5EF4-FFF2-40B4-BE49-F238E27FC236}">
                  <a16:creationId xmlns:a16="http://schemas.microsoft.com/office/drawing/2014/main" id="{76D5F3E8-E85E-466F-8729-C788BA5A5E5D}"/>
                </a:ext>
              </a:extLst>
            </p:cNvPr>
            <p:cNvSpPr/>
            <p:nvPr/>
          </p:nvSpPr>
          <p:spPr>
            <a:xfrm>
              <a:off x="286400" y="3462009"/>
              <a:ext cx="2727324" cy="1726107"/>
            </a:xfrm>
            <a:prstGeom prst="rect">
              <a:avLst/>
            </a:prstGeom>
          </p:spPr>
          <p:txBody>
            <a:bodyPr>
              <a:spAutoFit/>
            </a:bodyPr>
            <a:lstStyle/>
            <a:p>
              <a:pPr marL="263776" indent="-263776" defTabSz="775290">
                <a:spcBef>
                  <a:spcPts val="554"/>
                </a:spcBef>
                <a:spcAft>
                  <a:spcPts val="554"/>
                </a:spcAft>
                <a:buClr>
                  <a:schemeClr val="accent1"/>
                </a:buClr>
                <a:buFont typeface="Arial" panose="020B0604020202020204" pitchFamily="34" charset="0"/>
                <a:buChar char="•"/>
                <a:defRPr/>
              </a:pPr>
              <a:r>
                <a:rPr lang="en-GB" sz="1292" dirty="0">
                  <a:solidFill>
                    <a:schemeClr val="accent5"/>
                  </a:solidFill>
                  <a:latin typeface="Arial" charset="0"/>
                  <a:cs typeface="Arial" charset="0"/>
                </a:rPr>
                <a:t>Document the processes </a:t>
              </a:r>
              <a:br>
                <a:rPr lang="en-GB" sz="1292" dirty="0">
                  <a:solidFill>
                    <a:schemeClr val="accent5"/>
                  </a:solidFill>
                  <a:latin typeface="Arial" charset="0"/>
                  <a:cs typeface="Arial" charset="0"/>
                </a:rPr>
              </a:br>
              <a:r>
                <a:rPr lang="en-GB" sz="1292" dirty="0">
                  <a:solidFill>
                    <a:schemeClr val="accent5"/>
                  </a:solidFill>
                  <a:latin typeface="Arial" charset="0"/>
                  <a:cs typeface="Arial" charset="0"/>
                </a:rPr>
                <a:t>in detail!</a:t>
              </a:r>
            </a:p>
            <a:p>
              <a:pPr marL="263776" indent="-263776" defTabSz="775290">
                <a:spcBef>
                  <a:spcPts val="554"/>
                </a:spcBef>
                <a:spcAft>
                  <a:spcPts val="554"/>
                </a:spcAft>
                <a:buClr>
                  <a:schemeClr val="accent1"/>
                </a:buClr>
                <a:buFont typeface="Arial" panose="020B0604020202020204" pitchFamily="34" charset="0"/>
                <a:buChar char="•"/>
                <a:defRPr/>
              </a:pPr>
              <a:r>
                <a:rPr lang="en-GB" sz="1292" dirty="0">
                  <a:solidFill>
                    <a:schemeClr val="accent5"/>
                  </a:solidFill>
                  <a:latin typeface="Arial" charset="0"/>
                  <a:cs typeface="Arial" charset="0"/>
                </a:rPr>
                <a:t>Be prepared to make some changes if necessary</a:t>
              </a:r>
            </a:p>
            <a:p>
              <a:pPr marL="263776" indent="-263776" defTabSz="775290">
                <a:spcBef>
                  <a:spcPts val="554"/>
                </a:spcBef>
                <a:spcAft>
                  <a:spcPts val="554"/>
                </a:spcAft>
                <a:buClr>
                  <a:schemeClr val="accent1"/>
                </a:buClr>
                <a:buFont typeface="Arial" panose="020B0604020202020204" pitchFamily="34" charset="0"/>
                <a:buChar char="•"/>
                <a:defRPr/>
              </a:pPr>
              <a:r>
                <a:rPr lang="en-GB" sz="1292" dirty="0">
                  <a:solidFill>
                    <a:schemeClr val="accent5"/>
                  </a:solidFill>
                  <a:latin typeface="Arial" charset="0"/>
                  <a:cs typeface="Arial" charset="0"/>
                </a:rPr>
                <a:t>Have very clear ‘hand-offs’ between organisations</a:t>
              </a:r>
            </a:p>
          </p:txBody>
        </p:sp>
      </p:grpSp>
      <p:grpSp>
        <p:nvGrpSpPr>
          <p:cNvPr id="6" name="Group 5">
            <a:extLst>
              <a:ext uri="{FF2B5EF4-FFF2-40B4-BE49-F238E27FC236}">
                <a16:creationId xmlns:a16="http://schemas.microsoft.com/office/drawing/2014/main" id="{AA94B1CF-47C8-4DF7-80F4-A984057090F1}"/>
              </a:ext>
            </a:extLst>
          </p:cNvPr>
          <p:cNvGrpSpPr>
            <a:grpSpLocks/>
          </p:cNvGrpSpPr>
          <p:nvPr/>
        </p:nvGrpSpPr>
        <p:grpSpPr bwMode="auto">
          <a:xfrm>
            <a:off x="3089031" y="1480039"/>
            <a:ext cx="2649415" cy="3527916"/>
            <a:chOff x="3347111" y="1317227"/>
            <a:chExt cx="2869732" cy="3822558"/>
          </a:xfrm>
        </p:grpSpPr>
        <p:grpSp>
          <p:nvGrpSpPr>
            <p:cNvPr id="34840" name="Group 28">
              <a:extLst>
                <a:ext uri="{FF2B5EF4-FFF2-40B4-BE49-F238E27FC236}">
                  <a16:creationId xmlns:a16="http://schemas.microsoft.com/office/drawing/2014/main" id="{91C963A1-1C31-4F2D-A7E9-DEE9BCF2A5E1}"/>
                </a:ext>
              </a:extLst>
            </p:cNvPr>
            <p:cNvGrpSpPr>
              <a:grpSpLocks/>
            </p:cNvGrpSpPr>
            <p:nvPr/>
          </p:nvGrpSpPr>
          <p:grpSpPr bwMode="auto">
            <a:xfrm>
              <a:off x="3879205" y="1317227"/>
              <a:ext cx="1805545" cy="1809800"/>
              <a:chOff x="3904554" y="841407"/>
              <a:chExt cx="1348414" cy="1351290"/>
            </a:xfrm>
          </p:grpSpPr>
          <p:sp>
            <p:nvSpPr>
              <p:cNvPr id="22" name="TextBox 21">
                <a:extLst>
                  <a:ext uri="{FF2B5EF4-FFF2-40B4-BE49-F238E27FC236}">
                    <a16:creationId xmlns:a16="http://schemas.microsoft.com/office/drawing/2014/main" id="{9AA2C382-E1BE-4461-9F1B-19E7684E52A7}"/>
                  </a:ext>
                </a:extLst>
              </p:cNvPr>
              <p:cNvSpPr txBox="1"/>
              <p:nvPr/>
            </p:nvSpPr>
            <p:spPr>
              <a:xfrm>
                <a:off x="4040598" y="981297"/>
                <a:ext cx="999277" cy="1130977"/>
              </a:xfrm>
              <a:prstGeom prst="rect">
                <a:avLst/>
              </a:prstGeom>
              <a:noFill/>
            </p:spPr>
            <p:txBody>
              <a:bodyPr wrap="none" lIns="0" tIns="0" rIns="0" bIns="0"/>
              <a:lstStyle/>
              <a:p>
                <a:pPr defTabSz="775290">
                  <a:buClr>
                    <a:schemeClr val="accent1"/>
                  </a:buClr>
                  <a:defRPr/>
                </a:pPr>
                <a:r>
                  <a:rPr lang="en-GB" sz="738" dirty="0">
                    <a:solidFill>
                      <a:schemeClr val="accent5">
                        <a:lumMod val="20000"/>
                        <a:lumOff val="80000"/>
                      </a:schemeClr>
                    </a:solidFill>
                  </a:rPr>
                  <a:t>     0010111001010010</a:t>
                </a:r>
              </a:p>
              <a:p>
                <a:pPr defTabSz="775290">
                  <a:buClr>
                    <a:schemeClr val="accent1"/>
                  </a:buClr>
                  <a:defRPr/>
                </a:pPr>
                <a:r>
                  <a:rPr lang="en-GB" sz="738" dirty="0">
                    <a:solidFill>
                      <a:schemeClr val="accent5">
                        <a:lumMod val="20000"/>
                        <a:lumOff val="80000"/>
                      </a:schemeClr>
                    </a:solidFill>
                  </a:rPr>
                  <a:t>000101100101000010</a:t>
                </a:r>
              </a:p>
              <a:p>
                <a:pPr defTabSz="775290">
                  <a:buClr>
                    <a:schemeClr val="accent1"/>
                  </a:buClr>
                  <a:defRPr/>
                </a:pPr>
                <a:r>
                  <a:rPr lang="en-GB" sz="738" dirty="0">
                    <a:solidFill>
                      <a:schemeClr val="accent5">
                        <a:lumMod val="20000"/>
                        <a:lumOff val="80000"/>
                      </a:schemeClr>
                    </a:solidFill>
                  </a:rPr>
                  <a:t>10110101001000101010</a:t>
                </a:r>
              </a:p>
              <a:p>
                <a:pPr defTabSz="775290">
                  <a:buClr>
                    <a:schemeClr val="accent1"/>
                  </a:buClr>
                  <a:defRPr/>
                </a:pPr>
                <a:r>
                  <a:rPr lang="en-GB" sz="738" dirty="0">
                    <a:solidFill>
                      <a:schemeClr val="accent5">
                        <a:lumMod val="20000"/>
                        <a:lumOff val="80000"/>
                      </a:schemeClr>
                    </a:solidFill>
                  </a:rPr>
                  <a:t>1010010101001010010110</a:t>
                </a:r>
              </a:p>
              <a:p>
                <a:pPr defTabSz="775290">
                  <a:buClr>
                    <a:schemeClr val="accent1"/>
                  </a:buClr>
                  <a:defRPr/>
                </a:pPr>
                <a:r>
                  <a:rPr lang="en-GB" sz="738" dirty="0">
                    <a:solidFill>
                      <a:schemeClr val="accent5">
                        <a:lumMod val="20000"/>
                        <a:lumOff val="80000"/>
                      </a:schemeClr>
                    </a:solidFill>
                  </a:rPr>
                  <a:t>1100010110011010111000</a:t>
                </a:r>
              </a:p>
              <a:p>
                <a:pPr defTabSz="775290">
                  <a:buClr>
                    <a:schemeClr val="accent1"/>
                  </a:buClr>
                  <a:defRPr/>
                </a:pPr>
                <a:r>
                  <a:rPr lang="en-GB" sz="738" dirty="0">
                    <a:solidFill>
                      <a:schemeClr val="accent5">
                        <a:lumMod val="20000"/>
                        <a:lumOff val="80000"/>
                      </a:schemeClr>
                    </a:solidFill>
                  </a:rPr>
                  <a:t>0001000010101101010101</a:t>
                </a:r>
              </a:p>
              <a:p>
                <a:pPr defTabSz="775290">
                  <a:buClr>
                    <a:schemeClr val="accent1"/>
                  </a:buClr>
                  <a:defRPr/>
                </a:pPr>
                <a:r>
                  <a:rPr lang="en-GB" sz="738" dirty="0">
                    <a:solidFill>
                      <a:schemeClr val="accent5">
                        <a:lumMod val="20000"/>
                        <a:lumOff val="80000"/>
                      </a:schemeClr>
                    </a:solidFill>
                  </a:rPr>
                  <a:t>101010101010100100101</a:t>
                </a:r>
              </a:p>
              <a:p>
                <a:pPr defTabSz="775290">
                  <a:buClr>
                    <a:schemeClr val="accent1"/>
                  </a:buClr>
                  <a:defRPr/>
                </a:pPr>
                <a:r>
                  <a:rPr lang="en-GB" sz="738" dirty="0">
                    <a:solidFill>
                      <a:schemeClr val="accent5">
                        <a:lumMod val="20000"/>
                        <a:lumOff val="80000"/>
                      </a:schemeClr>
                    </a:solidFill>
                  </a:rPr>
                  <a:t>10101010101010010101</a:t>
                </a:r>
              </a:p>
              <a:p>
                <a:pPr defTabSz="775290">
                  <a:buClr>
                    <a:schemeClr val="accent1"/>
                  </a:buClr>
                  <a:defRPr/>
                </a:pPr>
                <a:r>
                  <a:rPr lang="en-GB" sz="738" dirty="0">
                    <a:solidFill>
                      <a:schemeClr val="accent5">
                        <a:lumMod val="20000"/>
                        <a:lumOff val="80000"/>
                      </a:schemeClr>
                    </a:solidFill>
                  </a:rPr>
                  <a:t>1101010101001001100</a:t>
                </a:r>
              </a:p>
              <a:p>
                <a:pPr defTabSz="775290">
                  <a:buClr>
                    <a:schemeClr val="accent1"/>
                  </a:buClr>
                  <a:defRPr/>
                </a:pPr>
                <a:r>
                  <a:rPr lang="en-GB" sz="738" dirty="0">
                    <a:solidFill>
                      <a:schemeClr val="accent5">
                        <a:lumMod val="20000"/>
                        <a:lumOff val="80000"/>
                      </a:schemeClr>
                    </a:solidFill>
                  </a:rPr>
                  <a:t>     101010101001010</a:t>
                </a:r>
              </a:p>
            </p:txBody>
          </p:sp>
          <p:sp>
            <p:nvSpPr>
              <p:cNvPr id="23" name="Oval 22">
                <a:extLst>
                  <a:ext uri="{FF2B5EF4-FFF2-40B4-BE49-F238E27FC236}">
                    <a16:creationId xmlns:a16="http://schemas.microsoft.com/office/drawing/2014/main" id="{5DE4C77A-F834-4302-A8DE-1B18C4B42926}"/>
                  </a:ext>
                </a:extLst>
              </p:cNvPr>
              <p:cNvSpPr/>
              <p:nvPr/>
            </p:nvSpPr>
            <p:spPr>
              <a:xfrm>
                <a:off x="3904279" y="841407"/>
                <a:ext cx="1348964" cy="1351482"/>
              </a:xfrm>
              <a:prstGeom prst="ellipse">
                <a:avLst/>
              </a:prstGeom>
              <a:noFill/>
              <a:ln w="231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1526">
                  <a:solidFill>
                    <a:srgbClr val="FFFFFF"/>
                  </a:solidFill>
                  <a:cs typeface="Arial" pitchFamily="34" charset="0"/>
                </a:endParaRPr>
              </a:p>
            </p:txBody>
          </p:sp>
          <p:sp>
            <p:nvSpPr>
              <p:cNvPr id="24" name="Oval 23">
                <a:extLst>
                  <a:ext uri="{FF2B5EF4-FFF2-40B4-BE49-F238E27FC236}">
                    <a16:creationId xmlns:a16="http://schemas.microsoft.com/office/drawing/2014/main" id="{7CAF97CA-8018-43C3-B3B3-79157FB64426}"/>
                  </a:ext>
                </a:extLst>
              </p:cNvPr>
              <p:cNvSpPr/>
              <p:nvPr/>
            </p:nvSpPr>
            <p:spPr>
              <a:xfrm>
                <a:off x="3989622" y="968156"/>
                <a:ext cx="1070747" cy="1070747"/>
              </a:xfrm>
              <a:prstGeom prst="ellipse">
                <a:avLst/>
              </a:prstGeom>
              <a:noFill/>
              <a:ln w="25400">
                <a:gradFill flip="none" rotWithShape="1">
                  <a:gsLst>
                    <a:gs pos="0">
                      <a:schemeClr val="accent1"/>
                    </a:gs>
                    <a:gs pos="100000">
                      <a:schemeClr val="accent3"/>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738">
                  <a:solidFill>
                    <a:srgbClr val="666666"/>
                  </a:solidFill>
                  <a:cs typeface="Arial" pitchFamily="34" charset="0"/>
                </a:endParaRPr>
              </a:p>
            </p:txBody>
          </p:sp>
          <p:grpSp>
            <p:nvGrpSpPr>
              <p:cNvPr id="34848" name="Group 32">
                <a:extLst>
                  <a:ext uri="{FF2B5EF4-FFF2-40B4-BE49-F238E27FC236}">
                    <a16:creationId xmlns:a16="http://schemas.microsoft.com/office/drawing/2014/main" id="{7017F553-B468-4920-8AFE-8E318B562465}"/>
                  </a:ext>
                </a:extLst>
              </p:cNvPr>
              <p:cNvGrpSpPr>
                <a:grpSpLocks/>
              </p:cNvGrpSpPr>
              <p:nvPr/>
            </p:nvGrpSpPr>
            <p:grpSpPr bwMode="auto">
              <a:xfrm>
                <a:off x="4440881" y="973264"/>
                <a:ext cx="709182" cy="709052"/>
                <a:chOff x="708520" y="2561228"/>
                <a:chExt cx="801738" cy="801591"/>
              </a:xfrm>
            </p:grpSpPr>
            <p:grpSp>
              <p:nvGrpSpPr>
                <p:cNvPr id="29" name="Group 28">
                  <a:extLst>
                    <a:ext uri="{FF2B5EF4-FFF2-40B4-BE49-F238E27FC236}">
                      <a16:creationId xmlns:a16="http://schemas.microsoft.com/office/drawing/2014/main" id="{BF3EE23C-E5AC-463B-A313-006CDC697C1D}"/>
                    </a:ext>
                  </a:extLst>
                </p:cNvPr>
                <p:cNvGrpSpPr/>
                <p:nvPr/>
              </p:nvGrpSpPr>
              <p:grpSpPr>
                <a:xfrm>
                  <a:off x="708520" y="2561228"/>
                  <a:ext cx="657006" cy="732288"/>
                  <a:chOff x="-1341438" y="2324100"/>
                  <a:chExt cx="762000" cy="849313"/>
                </a:xfrm>
                <a:solidFill>
                  <a:schemeClr val="bg1"/>
                </a:solidFill>
              </p:grpSpPr>
              <p:sp>
                <p:nvSpPr>
                  <p:cNvPr id="39" name="Freeform 55">
                    <a:extLst>
                      <a:ext uri="{FF2B5EF4-FFF2-40B4-BE49-F238E27FC236}">
                        <a16:creationId xmlns:a16="http://schemas.microsoft.com/office/drawing/2014/main" id="{F26DB0A0-BD5E-4878-9A98-67B83EEF64A3}"/>
                      </a:ext>
                    </a:extLst>
                  </p:cNvPr>
                  <p:cNvSpPr>
                    <a:spLocks/>
                  </p:cNvSpPr>
                  <p:nvPr/>
                </p:nvSpPr>
                <p:spPr bwMode="auto">
                  <a:xfrm>
                    <a:off x="-1219201" y="2324100"/>
                    <a:ext cx="639763" cy="849313"/>
                  </a:xfrm>
                  <a:custGeom>
                    <a:avLst/>
                    <a:gdLst>
                      <a:gd name="T0" fmla="*/ 0 w 198"/>
                      <a:gd name="T1" fmla="*/ 70 h 264"/>
                      <a:gd name="T2" fmla="*/ 0 w 198"/>
                      <a:gd name="T3" fmla="*/ 8 h 264"/>
                      <a:gd name="T4" fmla="*/ 9 w 198"/>
                      <a:gd name="T5" fmla="*/ 0 h 264"/>
                      <a:gd name="T6" fmla="*/ 146 w 198"/>
                      <a:gd name="T7" fmla="*/ 0 h 264"/>
                      <a:gd name="T8" fmla="*/ 151 w 198"/>
                      <a:gd name="T9" fmla="*/ 2 h 264"/>
                      <a:gd name="T10" fmla="*/ 194 w 198"/>
                      <a:gd name="T11" fmla="*/ 43 h 264"/>
                      <a:gd name="T12" fmla="*/ 197 w 198"/>
                      <a:gd name="T13" fmla="*/ 49 h 264"/>
                      <a:gd name="T14" fmla="*/ 198 w 198"/>
                      <a:gd name="T15" fmla="*/ 256 h 264"/>
                      <a:gd name="T16" fmla="*/ 190 w 198"/>
                      <a:gd name="T17" fmla="*/ 264 h 264"/>
                      <a:gd name="T18" fmla="*/ 9 w 198"/>
                      <a:gd name="T19" fmla="*/ 264 h 264"/>
                      <a:gd name="T20" fmla="*/ 1 w 198"/>
                      <a:gd name="T21" fmla="*/ 256 h 264"/>
                      <a:gd name="T22" fmla="*/ 1 w 198"/>
                      <a:gd name="T23" fmla="*/ 18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264">
                        <a:moveTo>
                          <a:pt x="0" y="70"/>
                        </a:moveTo>
                        <a:cubicBezTo>
                          <a:pt x="0" y="8"/>
                          <a:pt x="0" y="8"/>
                          <a:pt x="0" y="8"/>
                        </a:cubicBezTo>
                        <a:cubicBezTo>
                          <a:pt x="0" y="4"/>
                          <a:pt x="4" y="0"/>
                          <a:pt x="9" y="0"/>
                        </a:cubicBezTo>
                        <a:cubicBezTo>
                          <a:pt x="146" y="0"/>
                          <a:pt x="146" y="0"/>
                          <a:pt x="146" y="0"/>
                        </a:cubicBezTo>
                        <a:cubicBezTo>
                          <a:pt x="148" y="0"/>
                          <a:pt x="150" y="1"/>
                          <a:pt x="151" y="2"/>
                        </a:cubicBezTo>
                        <a:cubicBezTo>
                          <a:pt x="194" y="43"/>
                          <a:pt x="194" y="43"/>
                          <a:pt x="194" y="43"/>
                        </a:cubicBezTo>
                        <a:cubicBezTo>
                          <a:pt x="196" y="44"/>
                          <a:pt x="197" y="46"/>
                          <a:pt x="197" y="49"/>
                        </a:cubicBezTo>
                        <a:cubicBezTo>
                          <a:pt x="198" y="256"/>
                          <a:pt x="198" y="256"/>
                          <a:pt x="198" y="256"/>
                        </a:cubicBezTo>
                        <a:cubicBezTo>
                          <a:pt x="198" y="260"/>
                          <a:pt x="194" y="264"/>
                          <a:pt x="190" y="264"/>
                        </a:cubicBezTo>
                        <a:cubicBezTo>
                          <a:pt x="9" y="264"/>
                          <a:pt x="9" y="264"/>
                          <a:pt x="9" y="264"/>
                        </a:cubicBezTo>
                        <a:cubicBezTo>
                          <a:pt x="4" y="264"/>
                          <a:pt x="0" y="260"/>
                          <a:pt x="1" y="256"/>
                        </a:cubicBezTo>
                        <a:cubicBezTo>
                          <a:pt x="1" y="189"/>
                          <a:pt x="1" y="189"/>
                          <a:pt x="1" y="189"/>
                        </a:cubicBezTo>
                      </a:path>
                    </a:pathLst>
                  </a:custGeom>
                  <a:grpFill/>
                  <a:ln w="15875" cap="rnd">
                    <a:solidFill>
                      <a:schemeClr val="accent5"/>
                    </a:solidFill>
                    <a:prstDash val="solid"/>
                    <a:round/>
                    <a:headEnd/>
                    <a:tailEnd/>
                  </a:ln>
                  <a:extLst/>
                </p:spPr>
                <p:txBody>
                  <a:bodyPr/>
                  <a:lstStyle/>
                  <a:p>
                    <a:pPr defTabSz="775290">
                      <a:defRPr/>
                    </a:pPr>
                    <a:endParaRPr lang="en-GB" sz="1526">
                      <a:solidFill>
                        <a:prstClr val="black"/>
                      </a:solidFill>
                      <a:latin typeface="Arial"/>
                    </a:endParaRPr>
                  </a:p>
                </p:txBody>
              </p:sp>
              <p:sp>
                <p:nvSpPr>
                  <p:cNvPr id="40" name="Line 56">
                    <a:extLst>
                      <a:ext uri="{FF2B5EF4-FFF2-40B4-BE49-F238E27FC236}">
                        <a16:creationId xmlns:a16="http://schemas.microsoft.com/office/drawing/2014/main" id="{BCCF14AB-5F09-4E93-97FB-B7C3F53AAC78}"/>
                      </a:ext>
                    </a:extLst>
                  </p:cNvPr>
                  <p:cNvSpPr>
                    <a:spLocks noChangeShapeType="1"/>
                  </p:cNvSpPr>
                  <p:nvPr/>
                </p:nvSpPr>
                <p:spPr bwMode="auto">
                  <a:xfrm>
                    <a:off x="-1129169" y="3092206"/>
                    <a:ext cx="456068" cy="0"/>
                  </a:xfrm>
                  <a:prstGeom prst="line">
                    <a:avLst/>
                  </a:prstGeom>
                  <a:grpFill/>
                  <a:ln w="15875" cap="rnd">
                    <a:solidFill>
                      <a:schemeClr val="accent5"/>
                    </a:solidFill>
                    <a:prstDash val="solid"/>
                    <a:round/>
                    <a:headEnd/>
                    <a:tailEnd/>
                  </a:ln>
                  <a:extLst/>
                </p:spPr>
                <p:txBody>
                  <a:bodyPr/>
                  <a:lstStyle/>
                  <a:p>
                    <a:pPr defTabSz="775290">
                      <a:defRPr/>
                    </a:pPr>
                    <a:endParaRPr lang="en-GB" sz="1526">
                      <a:solidFill>
                        <a:prstClr val="black"/>
                      </a:solidFill>
                      <a:latin typeface="Arial"/>
                    </a:endParaRPr>
                  </a:p>
                </p:txBody>
              </p:sp>
              <p:sp>
                <p:nvSpPr>
                  <p:cNvPr id="41" name="Line 59">
                    <a:extLst>
                      <a:ext uri="{FF2B5EF4-FFF2-40B4-BE49-F238E27FC236}">
                        <a16:creationId xmlns:a16="http://schemas.microsoft.com/office/drawing/2014/main" id="{92AB2B15-458B-49A2-8D3A-228EDF272527}"/>
                      </a:ext>
                    </a:extLst>
                  </p:cNvPr>
                  <p:cNvSpPr>
                    <a:spLocks noChangeShapeType="1"/>
                  </p:cNvSpPr>
                  <p:nvPr/>
                </p:nvSpPr>
                <p:spPr bwMode="auto">
                  <a:xfrm>
                    <a:off x="-1219201" y="2622550"/>
                    <a:ext cx="0" cy="234950"/>
                  </a:xfrm>
                  <a:prstGeom prst="line">
                    <a:avLst/>
                  </a:prstGeom>
                  <a:grpFill/>
                  <a:ln w="15875" cap="rnd">
                    <a:solidFill>
                      <a:schemeClr val="accent5"/>
                    </a:solidFill>
                    <a:prstDash val="solid"/>
                    <a:round/>
                    <a:headEnd/>
                    <a:tailEnd/>
                  </a:ln>
                  <a:extLst/>
                </p:spPr>
                <p:txBody>
                  <a:bodyPr/>
                  <a:lstStyle/>
                  <a:p>
                    <a:pPr defTabSz="775290">
                      <a:defRPr/>
                    </a:pPr>
                    <a:endParaRPr lang="en-GB" sz="1526">
                      <a:solidFill>
                        <a:prstClr val="black"/>
                      </a:solidFill>
                      <a:latin typeface="Arial"/>
                    </a:endParaRPr>
                  </a:p>
                </p:txBody>
              </p:sp>
              <p:sp>
                <p:nvSpPr>
                  <p:cNvPr id="42" name="Line 60">
                    <a:extLst>
                      <a:ext uri="{FF2B5EF4-FFF2-40B4-BE49-F238E27FC236}">
                        <a16:creationId xmlns:a16="http://schemas.microsoft.com/office/drawing/2014/main" id="{5FD1DDBB-9953-44E1-9E5D-926C0C359078}"/>
                      </a:ext>
                    </a:extLst>
                  </p:cNvPr>
                  <p:cNvSpPr>
                    <a:spLocks noChangeShapeType="1"/>
                  </p:cNvSpPr>
                  <p:nvPr/>
                </p:nvSpPr>
                <p:spPr bwMode="auto">
                  <a:xfrm>
                    <a:off x="-1341438" y="2738438"/>
                    <a:ext cx="246063" cy="0"/>
                  </a:xfrm>
                  <a:prstGeom prst="line">
                    <a:avLst/>
                  </a:prstGeom>
                  <a:grpFill/>
                  <a:ln w="15875" cap="rnd">
                    <a:solidFill>
                      <a:schemeClr val="accent5"/>
                    </a:solidFill>
                    <a:prstDash val="solid"/>
                    <a:round/>
                    <a:headEnd/>
                    <a:tailEnd/>
                  </a:ln>
                  <a:extLst/>
                </p:spPr>
                <p:txBody>
                  <a:bodyPr/>
                  <a:lstStyle/>
                  <a:p>
                    <a:pPr defTabSz="775290">
                      <a:defRPr/>
                    </a:pPr>
                    <a:endParaRPr lang="en-GB" sz="1526">
                      <a:solidFill>
                        <a:prstClr val="black"/>
                      </a:solidFill>
                      <a:latin typeface="Arial"/>
                    </a:endParaRPr>
                  </a:p>
                </p:txBody>
              </p:sp>
              <p:sp>
                <p:nvSpPr>
                  <p:cNvPr id="43" name="Freeform 61">
                    <a:extLst>
                      <a:ext uri="{FF2B5EF4-FFF2-40B4-BE49-F238E27FC236}">
                        <a16:creationId xmlns:a16="http://schemas.microsoft.com/office/drawing/2014/main" id="{61B5D52C-5E94-41C5-A5E5-EC1B12A9B335}"/>
                      </a:ext>
                    </a:extLst>
                  </p:cNvPr>
                  <p:cNvSpPr>
                    <a:spLocks/>
                  </p:cNvSpPr>
                  <p:nvPr/>
                </p:nvSpPr>
                <p:spPr bwMode="auto">
                  <a:xfrm>
                    <a:off x="-747713" y="2324100"/>
                    <a:ext cx="158750" cy="144463"/>
                  </a:xfrm>
                  <a:custGeom>
                    <a:avLst/>
                    <a:gdLst>
                      <a:gd name="T0" fmla="*/ 0 w 49"/>
                      <a:gd name="T1" fmla="*/ 0 h 45"/>
                      <a:gd name="T2" fmla="*/ 0 w 49"/>
                      <a:gd name="T3" fmla="*/ 34 h 45"/>
                      <a:gd name="T4" fmla="*/ 11 w 49"/>
                      <a:gd name="T5" fmla="*/ 45 h 45"/>
                      <a:gd name="T6" fmla="*/ 49 w 49"/>
                      <a:gd name="T7" fmla="*/ 45 h 45"/>
                    </a:gdLst>
                    <a:ahLst/>
                    <a:cxnLst>
                      <a:cxn ang="0">
                        <a:pos x="T0" y="T1"/>
                      </a:cxn>
                      <a:cxn ang="0">
                        <a:pos x="T2" y="T3"/>
                      </a:cxn>
                      <a:cxn ang="0">
                        <a:pos x="T4" y="T5"/>
                      </a:cxn>
                      <a:cxn ang="0">
                        <a:pos x="T6" y="T7"/>
                      </a:cxn>
                    </a:cxnLst>
                    <a:rect l="0" t="0" r="r" b="b"/>
                    <a:pathLst>
                      <a:path w="49" h="45">
                        <a:moveTo>
                          <a:pt x="0" y="0"/>
                        </a:moveTo>
                        <a:cubicBezTo>
                          <a:pt x="0" y="34"/>
                          <a:pt x="0" y="34"/>
                          <a:pt x="0" y="34"/>
                        </a:cubicBezTo>
                        <a:cubicBezTo>
                          <a:pt x="0" y="34"/>
                          <a:pt x="0" y="44"/>
                          <a:pt x="11" y="45"/>
                        </a:cubicBezTo>
                        <a:cubicBezTo>
                          <a:pt x="11" y="44"/>
                          <a:pt x="49" y="45"/>
                          <a:pt x="49" y="45"/>
                        </a:cubicBezTo>
                      </a:path>
                    </a:pathLst>
                  </a:custGeom>
                  <a:grpFill/>
                  <a:ln w="15875" cap="rnd">
                    <a:solidFill>
                      <a:schemeClr val="accent5"/>
                    </a:solidFill>
                    <a:prstDash val="solid"/>
                    <a:round/>
                    <a:headEnd/>
                    <a:tailEnd/>
                  </a:ln>
                  <a:extLst/>
                </p:spPr>
                <p:txBody>
                  <a:bodyPr/>
                  <a:lstStyle/>
                  <a:p>
                    <a:pPr defTabSz="775290">
                      <a:defRPr/>
                    </a:pPr>
                    <a:endParaRPr lang="en-GB" sz="1526">
                      <a:solidFill>
                        <a:prstClr val="black"/>
                      </a:solidFill>
                      <a:latin typeface="Arial"/>
                    </a:endParaRPr>
                  </a:p>
                </p:txBody>
              </p:sp>
            </p:grpSp>
            <p:grpSp>
              <p:nvGrpSpPr>
                <p:cNvPr id="34853" name="Group 37">
                  <a:extLst>
                    <a:ext uri="{FF2B5EF4-FFF2-40B4-BE49-F238E27FC236}">
                      <a16:creationId xmlns:a16="http://schemas.microsoft.com/office/drawing/2014/main" id="{A19E3976-4C68-43A9-92E8-348E3BE661EF}"/>
                    </a:ext>
                  </a:extLst>
                </p:cNvPr>
                <p:cNvGrpSpPr>
                  <a:grpSpLocks/>
                </p:cNvGrpSpPr>
                <p:nvPr/>
              </p:nvGrpSpPr>
              <p:grpSpPr bwMode="auto">
                <a:xfrm>
                  <a:off x="877130" y="2883218"/>
                  <a:ext cx="633128" cy="479601"/>
                  <a:chOff x="877130" y="2883218"/>
                  <a:chExt cx="633128" cy="479601"/>
                </a:xfrm>
              </p:grpSpPr>
              <p:sp>
                <p:nvSpPr>
                  <p:cNvPr id="31" name="Rectangle 30">
                    <a:extLst>
                      <a:ext uri="{FF2B5EF4-FFF2-40B4-BE49-F238E27FC236}">
                        <a16:creationId xmlns:a16="http://schemas.microsoft.com/office/drawing/2014/main" id="{FB576BC7-652B-45B1-8FE2-2585C599C53A}"/>
                      </a:ext>
                    </a:extLst>
                  </p:cNvPr>
                  <p:cNvSpPr/>
                  <p:nvPr/>
                </p:nvSpPr>
                <p:spPr>
                  <a:xfrm>
                    <a:off x="919338" y="2968359"/>
                    <a:ext cx="73704" cy="253304"/>
                  </a:xfrm>
                  <a:prstGeom prst="rect">
                    <a:avLst/>
                  </a:prstGeom>
                  <a:noFill/>
                  <a:ln w="1587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1526">
                      <a:solidFill>
                        <a:srgbClr val="FFFFFF"/>
                      </a:solidFill>
                      <a:cs typeface="Arial" pitchFamily="34" charset="0"/>
                    </a:endParaRPr>
                  </a:p>
                </p:txBody>
              </p:sp>
              <p:sp>
                <p:nvSpPr>
                  <p:cNvPr id="32" name="Rectangle 31">
                    <a:extLst>
                      <a:ext uri="{FF2B5EF4-FFF2-40B4-BE49-F238E27FC236}">
                        <a16:creationId xmlns:a16="http://schemas.microsoft.com/office/drawing/2014/main" id="{133CFD8B-6660-46E6-9AEF-849B19358E02}"/>
                      </a:ext>
                    </a:extLst>
                  </p:cNvPr>
                  <p:cNvSpPr/>
                  <p:nvPr/>
                </p:nvSpPr>
                <p:spPr>
                  <a:xfrm>
                    <a:off x="993043" y="2889285"/>
                    <a:ext cx="71025" cy="332378"/>
                  </a:xfrm>
                  <a:prstGeom prst="rect">
                    <a:avLst/>
                  </a:prstGeom>
                  <a:noFill/>
                  <a:ln w="1587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1526">
                      <a:solidFill>
                        <a:srgbClr val="FFFFFF"/>
                      </a:solidFill>
                      <a:cs typeface="Arial" pitchFamily="34" charset="0"/>
                    </a:endParaRPr>
                  </a:p>
                </p:txBody>
              </p:sp>
              <p:sp>
                <p:nvSpPr>
                  <p:cNvPr id="33" name="Rectangle 32">
                    <a:extLst>
                      <a:ext uri="{FF2B5EF4-FFF2-40B4-BE49-F238E27FC236}">
                        <a16:creationId xmlns:a16="http://schemas.microsoft.com/office/drawing/2014/main" id="{C1EF4A51-55FD-4B9A-A6ED-47E05FE160D0}"/>
                      </a:ext>
                    </a:extLst>
                  </p:cNvPr>
                  <p:cNvSpPr/>
                  <p:nvPr/>
                </p:nvSpPr>
                <p:spPr>
                  <a:xfrm>
                    <a:off x="1064068" y="3097021"/>
                    <a:ext cx="72365" cy="124641"/>
                  </a:xfrm>
                  <a:prstGeom prst="rect">
                    <a:avLst/>
                  </a:prstGeom>
                  <a:noFill/>
                  <a:ln w="1587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1526">
                      <a:solidFill>
                        <a:srgbClr val="FFFFFF"/>
                      </a:solidFill>
                      <a:cs typeface="Arial" pitchFamily="34" charset="0"/>
                    </a:endParaRPr>
                  </a:p>
                </p:txBody>
              </p:sp>
              <p:grpSp>
                <p:nvGrpSpPr>
                  <p:cNvPr id="34" name="Group 33">
                    <a:extLst>
                      <a:ext uri="{FF2B5EF4-FFF2-40B4-BE49-F238E27FC236}">
                        <a16:creationId xmlns:a16="http://schemas.microsoft.com/office/drawing/2014/main" id="{BCB61FBC-E569-4159-B5B9-6B6EA91741D4}"/>
                      </a:ext>
                    </a:extLst>
                  </p:cNvPr>
                  <p:cNvGrpSpPr/>
                  <p:nvPr/>
                </p:nvGrpSpPr>
                <p:grpSpPr>
                  <a:xfrm>
                    <a:off x="877130" y="3018396"/>
                    <a:ext cx="633128" cy="344423"/>
                    <a:chOff x="1082878" y="2560110"/>
                    <a:chExt cx="729121" cy="396643"/>
                  </a:xfrm>
                  <a:solidFill>
                    <a:schemeClr val="bg1"/>
                  </a:solidFill>
                </p:grpSpPr>
                <p:sp>
                  <p:nvSpPr>
                    <p:cNvPr id="37" name="Freeform 55">
                      <a:extLst>
                        <a:ext uri="{FF2B5EF4-FFF2-40B4-BE49-F238E27FC236}">
                          <a16:creationId xmlns:a16="http://schemas.microsoft.com/office/drawing/2014/main" id="{5089B10F-FCF2-4439-AAF9-E96A2519DB83}"/>
                        </a:ext>
                      </a:extLst>
                    </p:cNvPr>
                    <p:cNvSpPr>
                      <a:spLocks/>
                    </p:cNvSpPr>
                    <p:nvPr/>
                  </p:nvSpPr>
                  <p:spPr bwMode="auto">
                    <a:xfrm>
                      <a:off x="1082878" y="2666271"/>
                      <a:ext cx="648626" cy="290482"/>
                    </a:xfrm>
                    <a:custGeom>
                      <a:avLst/>
                      <a:gdLst>
                        <a:gd name="T0" fmla="*/ 233 w 233"/>
                        <a:gd name="T1" fmla="*/ 13 h 104"/>
                        <a:gd name="T2" fmla="*/ 140 w 233"/>
                        <a:gd name="T3" fmla="*/ 101 h 104"/>
                        <a:gd name="T4" fmla="*/ 132 w 233"/>
                        <a:gd name="T5" fmla="*/ 104 h 104"/>
                        <a:gd name="T6" fmla="*/ 125 w 233"/>
                        <a:gd name="T7" fmla="*/ 102 h 104"/>
                        <a:gd name="T8" fmla="*/ 66 w 233"/>
                        <a:gd name="T9" fmla="*/ 46 h 104"/>
                        <a:gd name="T10" fmla="*/ 17 w 233"/>
                        <a:gd name="T11" fmla="*/ 95 h 104"/>
                        <a:gd name="T12" fmla="*/ 9 w 233"/>
                        <a:gd name="T13" fmla="*/ 95 h 104"/>
                        <a:gd name="T14" fmla="*/ 2 w 233"/>
                        <a:gd name="T15" fmla="*/ 88 h 104"/>
                        <a:gd name="T16" fmla="*/ 0 w 233"/>
                        <a:gd name="T17" fmla="*/ 84 h 104"/>
                        <a:gd name="T18" fmla="*/ 2 w 233"/>
                        <a:gd name="T19" fmla="*/ 80 h 104"/>
                        <a:gd name="T20" fmla="*/ 58 w 233"/>
                        <a:gd name="T21" fmla="*/ 25 h 104"/>
                        <a:gd name="T22" fmla="*/ 73 w 233"/>
                        <a:gd name="T23" fmla="*/ 25 h 104"/>
                        <a:gd name="T24" fmla="*/ 132 w 233"/>
                        <a:gd name="T25" fmla="*/ 80 h 104"/>
                        <a:gd name="T26" fmla="*/ 215 w 233"/>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104">
                          <a:moveTo>
                            <a:pt x="233" y="13"/>
                          </a:moveTo>
                          <a:cubicBezTo>
                            <a:pt x="140" y="101"/>
                            <a:pt x="140" y="101"/>
                            <a:pt x="140" y="101"/>
                          </a:cubicBezTo>
                          <a:cubicBezTo>
                            <a:pt x="137" y="103"/>
                            <a:pt x="134" y="104"/>
                            <a:pt x="132" y="104"/>
                          </a:cubicBezTo>
                          <a:cubicBezTo>
                            <a:pt x="129" y="104"/>
                            <a:pt x="127" y="103"/>
                            <a:pt x="125" y="102"/>
                          </a:cubicBezTo>
                          <a:cubicBezTo>
                            <a:pt x="66" y="46"/>
                            <a:pt x="66" y="46"/>
                            <a:pt x="66" y="46"/>
                          </a:cubicBezTo>
                          <a:cubicBezTo>
                            <a:pt x="17" y="95"/>
                            <a:pt x="17" y="95"/>
                            <a:pt x="17" y="95"/>
                          </a:cubicBezTo>
                          <a:cubicBezTo>
                            <a:pt x="15" y="97"/>
                            <a:pt x="11" y="97"/>
                            <a:pt x="9" y="95"/>
                          </a:cubicBezTo>
                          <a:cubicBezTo>
                            <a:pt x="2" y="88"/>
                            <a:pt x="2" y="88"/>
                            <a:pt x="2" y="88"/>
                          </a:cubicBezTo>
                          <a:cubicBezTo>
                            <a:pt x="1" y="87"/>
                            <a:pt x="0" y="85"/>
                            <a:pt x="0" y="84"/>
                          </a:cubicBezTo>
                          <a:cubicBezTo>
                            <a:pt x="0" y="82"/>
                            <a:pt x="1" y="81"/>
                            <a:pt x="2" y="80"/>
                          </a:cubicBezTo>
                          <a:cubicBezTo>
                            <a:pt x="58" y="25"/>
                            <a:pt x="58" y="25"/>
                            <a:pt x="58" y="25"/>
                          </a:cubicBezTo>
                          <a:cubicBezTo>
                            <a:pt x="62" y="21"/>
                            <a:pt x="69" y="21"/>
                            <a:pt x="73" y="25"/>
                          </a:cubicBezTo>
                          <a:cubicBezTo>
                            <a:pt x="132" y="80"/>
                            <a:pt x="132" y="80"/>
                            <a:pt x="132" y="80"/>
                          </a:cubicBezTo>
                          <a:cubicBezTo>
                            <a:pt x="215" y="0"/>
                            <a:pt x="215" y="0"/>
                            <a:pt x="215" y="0"/>
                          </a:cubicBezTo>
                        </a:path>
                      </a:pathLst>
                    </a:custGeom>
                    <a:grpFill/>
                    <a:ln w="15875" cap="rnd">
                      <a:solidFill>
                        <a:schemeClr val="accent5"/>
                      </a:solidFill>
                      <a:prstDash val="solid"/>
                      <a:round/>
                      <a:headEnd/>
                      <a:tailEnd/>
                    </a:ln>
                    <a:extLst/>
                  </p:spPr>
                  <p:txBody>
                    <a:bodyPr/>
                    <a:lstStyle/>
                    <a:p>
                      <a:pPr defTabSz="775290">
                        <a:defRPr/>
                      </a:pPr>
                      <a:endParaRPr lang="en-GB" sz="1526">
                        <a:solidFill>
                          <a:prstClr val="black"/>
                        </a:solidFill>
                        <a:latin typeface="Arial"/>
                      </a:endParaRPr>
                    </a:p>
                  </p:txBody>
                </p:sp>
                <p:sp>
                  <p:nvSpPr>
                    <p:cNvPr id="38" name="Freeform 56">
                      <a:extLst>
                        <a:ext uri="{FF2B5EF4-FFF2-40B4-BE49-F238E27FC236}">
                          <a16:creationId xmlns:a16="http://schemas.microsoft.com/office/drawing/2014/main" id="{07BC7970-D497-423E-8AA0-8140EA553F3C}"/>
                        </a:ext>
                      </a:extLst>
                    </p:cNvPr>
                    <p:cNvSpPr>
                      <a:spLocks/>
                    </p:cNvSpPr>
                    <p:nvPr/>
                  </p:nvSpPr>
                  <p:spPr bwMode="auto">
                    <a:xfrm>
                      <a:off x="1651009" y="2560110"/>
                      <a:ext cx="160990" cy="170323"/>
                    </a:xfrm>
                    <a:custGeom>
                      <a:avLst/>
                      <a:gdLst>
                        <a:gd name="T0" fmla="*/ 12 w 58"/>
                        <a:gd name="T1" fmla="*/ 38 h 61"/>
                        <a:gd name="T2" fmla="*/ 2 w 58"/>
                        <a:gd name="T3" fmla="*/ 29 h 61"/>
                        <a:gd name="T4" fmla="*/ 4 w 58"/>
                        <a:gd name="T5" fmla="*/ 21 h 61"/>
                        <a:gd name="T6" fmla="*/ 51 w 58"/>
                        <a:gd name="T7" fmla="*/ 1 h 61"/>
                        <a:gd name="T8" fmla="*/ 57 w 58"/>
                        <a:gd name="T9" fmla="*/ 6 h 61"/>
                        <a:gd name="T10" fmla="*/ 46 w 58"/>
                        <a:gd name="T11" fmla="*/ 57 h 61"/>
                        <a:gd name="T12" fmla="*/ 39 w 58"/>
                        <a:gd name="T13" fmla="*/ 59 h 61"/>
                        <a:gd name="T14" fmla="*/ 36 w 58"/>
                        <a:gd name="T15" fmla="*/ 56 h 61"/>
                        <a:gd name="T16" fmla="*/ 29 w 58"/>
                        <a:gd name="T17"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61">
                          <a:moveTo>
                            <a:pt x="12" y="38"/>
                          </a:moveTo>
                          <a:cubicBezTo>
                            <a:pt x="2" y="29"/>
                            <a:pt x="2" y="29"/>
                            <a:pt x="2" y="29"/>
                          </a:cubicBezTo>
                          <a:cubicBezTo>
                            <a:pt x="0" y="27"/>
                            <a:pt x="1" y="23"/>
                            <a:pt x="4" y="21"/>
                          </a:cubicBezTo>
                          <a:cubicBezTo>
                            <a:pt x="51" y="1"/>
                            <a:pt x="51" y="1"/>
                            <a:pt x="51" y="1"/>
                          </a:cubicBezTo>
                          <a:cubicBezTo>
                            <a:pt x="54" y="0"/>
                            <a:pt x="58" y="3"/>
                            <a:pt x="57" y="6"/>
                          </a:cubicBezTo>
                          <a:cubicBezTo>
                            <a:pt x="46" y="57"/>
                            <a:pt x="46" y="57"/>
                            <a:pt x="46" y="57"/>
                          </a:cubicBezTo>
                          <a:cubicBezTo>
                            <a:pt x="46" y="60"/>
                            <a:pt x="42" y="61"/>
                            <a:pt x="39" y="59"/>
                          </a:cubicBezTo>
                          <a:cubicBezTo>
                            <a:pt x="36" y="56"/>
                            <a:pt x="36" y="56"/>
                            <a:pt x="36" y="56"/>
                          </a:cubicBezTo>
                          <a:cubicBezTo>
                            <a:pt x="29" y="50"/>
                            <a:pt x="29" y="50"/>
                            <a:pt x="29" y="50"/>
                          </a:cubicBezTo>
                        </a:path>
                      </a:pathLst>
                    </a:custGeom>
                    <a:grpFill/>
                    <a:ln w="15875" cap="rnd">
                      <a:solidFill>
                        <a:schemeClr val="accent5"/>
                      </a:solidFill>
                      <a:prstDash val="solid"/>
                      <a:round/>
                      <a:headEnd/>
                      <a:tailEnd/>
                    </a:ln>
                    <a:extLst/>
                  </p:spPr>
                  <p:txBody>
                    <a:bodyPr/>
                    <a:lstStyle/>
                    <a:p>
                      <a:pPr defTabSz="775290">
                        <a:defRPr/>
                      </a:pPr>
                      <a:endParaRPr lang="en-GB" sz="1526">
                        <a:solidFill>
                          <a:prstClr val="black"/>
                        </a:solidFill>
                        <a:latin typeface="Arial"/>
                      </a:endParaRPr>
                    </a:p>
                  </p:txBody>
                </p:sp>
              </p:grpSp>
              <p:sp>
                <p:nvSpPr>
                  <p:cNvPr id="35" name="Rectangle 34">
                    <a:extLst>
                      <a:ext uri="{FF2B5EF4-FFF2-40B4-BE49-F238E27FC236}">
                        <a16:creationId xmlns:a16="http://schemas.microsoft.com/office/drawing/2014/main" id="{06E59B3C-CF38-45BA-AEB4-7BBA35BD1226}"/>
                      </a:ext>
                    </a:extLst>
                  </p:cNvPr>
                  <p:cNvSpPr/>
                  <p:nvPr/>
                </p:nvSpPr>
                <p:spPr>
                  <a:xfrm>
                    <a:off x="1143132" y="2946915"/>
                    <a:ext cx="72365" cy="274747"/>
                  </a:xfrm>
                  <a:prstGeom prst="rect">
                    <a:avLst/>
                  </a:prstGeom>
                  <a:noFill/>
                  <a:ln w="1587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1526">
                      <a:solidFill>
                        <a:srgbClr val="FFFFFF"/>
                      </a:solidFill>
                      <a:cs typeface="Arial" pitchFamily="34" charset="0"/>
                    </a:endParaRPr>
                  </a:p>
                </p:txBody>
              </p:sp>
              <p:sp>
                <p:nvSpPr>
                  <p:cNvPr id="36" name="Rectangle 35">
                    <a:extLst>
                      <a:ext uri="{FF2B5EF4-FFF2-40B4-BE49-F238E27FC236}">
                        <a16:creationId xmlns:a16="http://schemas.microsoft.com/office/drawing/2014/main" id="{1BA6141F-5511-4C1C-9638-711CC051D54B}"/>
                      </a:ext>
                    </a:extLst>
                  </p:cNvPr>
                  <p:cNvSpPr/>
                  <p:nvPr/>
                </p:nvSpPr>
                <p:spPr>
                  <a:xfrm>
                    <a:off x="1215497" y="3001864"/>
                    <a:ext cx="71025" cy="219798"/>
                  </a:xfrm>
                  <a:prstGeom prst="rect">
                    <a:avLst/>
                  </a:prstGeom>
                  <a:noFill/>
                  <a:ln w="1587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1526">
                      <a:solidFill>
                        <a:srgbClr val="FFFFFF"/>
                      </a:solidFill>
                      <a:cs typeface="Arial" pitchFamily="34" charset="0"/>
                    </a:endParaRPr>
                  </a:p>
                </p:txBody>
              </p:sp>
            </p:grpSp>
          </p:grpSp>
          <p:grpSp>
            <p:nvGrpSpPr>
              <p:cNvPr id="34849" name="Group 33">
                <a:extLst>
                  <a:ext uri="{FF2B5EF4-FFF2-40B4-BE49-F238E27FC236}">
                    <a16:creationId xmlns:a16="http://schemas.microsoft.com/office/drawing/2014/main" id="{E9B39E51-3C68-4A2E-BF5C-7834C2F40696}"/>
                  </a:ext>
                </a:extLst>
              </p:cNvPr>
              <p:cNvGrpSpPr>
                <a:grpSpLocks/>
              </p:cNvGrpSpPr>
              <p:nvPr/>
            </p:nvGrpSpPr>
            <p:grpSpPr bwMode="auto">
              <a:xfrm>
                <a:off x="4037360" y="1360339"/>
                <a:ext cx="560818" cy="561975"/>
                <a:chOff x="257121" y="3057526"/>
                <a:chExt cx="634011" cy="635319"/>
              </a:xfrm>
            </p:grpSpPr>
            <p:sp>
              <p:nvSpPr>
                <p:cNvPr id="27" name="Freeform 27">
                  <a:extLst>
                    <a:ext uri="{FF2B5EF4-FFF2-40B4-BE49-F238E27FC236}">
                      <a16:creationId xmlns:a16="http://schemas.microsoft.com/office/drawing/2014/main" id="{06B994C3-9FF0-423D-B9A9-9031282B8686}"/>
                    </a:ext>
                  </a:extLst>
                </p:cNvPr>
                <p:cNvSpPr>
                  <a:spLocks/>
                </p:cNvSpPr>
                <p:nvPr/>
              </p:nvSpPr>
              <p:spPr bwMode="auto">
                <a:xfrm flipH="1">
                  <a:off x="256761" y="3422433"/>
                  <a:ext cx="270698" cy="270727"/>
                </a:xfrm>
                <a:custGeom>
                  <a:avLst/>
                  <a:gdLst>
                    <a:gd name="T0" fmla="*/ 21 w 108"/>
                    <a:gd name="T1" fmla="*/ 0 h 108"/>
                    <a:gd name="T2" fmla="*/ 12 w 108"/>
                    <a:gd name="T3" fmla="*/ 12 h 108"/>
                    <a:gd name="T4" fmla="*/ 0 w 108"/>
                    <a:gd name="T5" fmla="*/ 21 h 108"/>
                    <a:gd name="T6" fmla="*/ 87 w 108"/>
                    <a:gd name="T7" fmla="*/ 108 h 108"/>
                    <a:gd name="T8" fmla="*/ 108 w 108"/>
                    <a:gd name="T9" fmla="*/ 87 h 108"/>
                    <a:gd name="T10" fmla="*/ 21 w 108"/>
                    <a:gd name="T11" fmla="*/ 0 h 108"/>
                  </a:gdLst>
                  <a:ahLst/>
                  <a:cxnLst>
                    <a:cxn ang="0">
                      <a:pos x="T0" y="T1"/>
                    </a:cxn>
                    <a:cxn ang="0">
                      <a:pos x="T2" y="T3"/>
                    </a:cxn>
                    <a:cxn ang="0">
                      <a:pos x="T4" y="T5"/>
                    </a:cxn>
                    <a:cxn ang="0">
                      <a:pos x="T6" y="T7"/>
                    </a:cxn>
                    <a:cxn ang="0">
                      <a:pos x="T8" y="T9"/>
                    </a:cxn>
                    <a:cxn ang="0">
                      <a:pos x="T10" y="T11"/>
                    </a:cxn>
                  </a:cxnLst>
                  <a:rect l="0" t="0" r="r" b="b"/>
                  <a:pathLst>
                    <a:path w="108" h="108">
                      <a:moveTo>
                        <a:pt x="21" y="0"/>
                      </a:moveTo>
                      <a:cubicBezTo>
                        <a:pt x="18" y="4"/>
                        <a:pt x="15" y="8"/>
                        <a:pt x="12" y="12"/>
                      </a:cubicBezTo>
                      <a:cubicBezTo>
                        <a:pt x="8" y="15"/>
                        <a:pt x="4" y="19"/>
                        <a:pt x="0" y="21"/>
                      </a:cubicBezTo>
                      <a:cubicBezTo>
                        <a:pt x="87" y="108"/>
                        <a:pt x="87" y="108"/>
                        <a:pt x="87" y="108"/>
                      </a:cubicBezTo>
                      <a:cubicBezTo>
                        <a:pt x="108" y="87"/>
                        <a:pt x="108" y="87"/>
                        <a:pt x="108" y="87"/>
                      </a:cubicBezTo>
                      <a:lnTo>
                        <a:pt x="21" y="0"/>
                      </a:lnTo>
                      <a:close/>
                    </a:path>
                  </a:pathLst>
                </a:custGeom>
                <a:solidFill>
                  <a:srgbClr val="FFFFFF"/>
                </a:solidFill>
                <a:ln w="19050" cap="rnd">
                  <a:solidFill>
                    <a:schemeClr val="accent5"/>
                  </a:solidFill>
                  <a:prstDash val="solid"/>
                  <a:round/>
                  <a:headEnd/>
                  <a:tailEnd/>
                </a:ln>
                <a:extLst/>
              </p:spPr>
              <p:txBody>
                <a:bodyPr/>
                <a:lstStyle/>
                <a:p>
                  <a:pPr defTabSz="775290">
                    <a:defRPr/>
                  </a:pPr>
                  <a:endParaRPr lang="en-GB" sz="1526">
                    <a:solidFill>
                      <a:prstClr val="black"/>
                    </a:solidFill>
                    <a:latin typeface="Arial"/>
                  </a:endParaRPr>
                </a:p>
              </p:txBody>
            </p:sp>
            <p:sp>
              <p:nvSpPr>
                <p:cNvPr id="28" name="Freeform 28">
                  <a:extLst>
                    <a:ext uri="{FF2B5EF4-FFF2-40B4-BE49-F238E27FC236}">
                      <a16:creationId xmlns:a16="http://schemas.microsoft.com/office/drawing/2014/main" id="{3F0BF927-7A2E-409E-947B-467DC0F97249}"/>
                    </a:ext>
                  </a:extLst>
                </p:cNvPr>
                <p:cNvSpPr>
                  <a:spLocks/>
                </p:cNvSpPr>
                <p:nvPr/>
              </p:nvSpPr>
              <p:spPr bwMode="auto">
                <a:xfrm flipH="1">
                  <a:off x="456434" y="3057890"/>
                  <a:ext cx="434188" cy="434235"/>
                </a:xfrm>
                <a:custGeom>
                  <a:avLst/>
                  <a:gdLst>
                    <a:gd name="T0" fmla="*/ 156 w 173"/>
                    <a:gd name="T1" fmla="*/ 126 h 173"/>
                    <a:gd name="T2" fmla="*/ 143 w 173"/>
                    <a:gd name="T3" fmla="*/ 31 h 173"/>
                    <a:gd name="T4" fmla="*/ 31 w 173"/>
                    <a:gd name="T5" fmla="*/ 31 h 173"/>
                    <a:gd name="T6" fmla="*/ 31 w 173"/>
                    <a:gd name="T7" fmla="*/ 143 h 173"/>
                    <a:gd name="T8" fmla="*/ 126 w 173"/>
                    <a:gd name="T9" fmla="*/ 156 h 173"/>
                    <a:gd name="T10" fmla="*/ 132 w 173"/>
                    <a:gd name="T11" fmla="*/ 153 h 173"/>
                    <a:gd name="T12" fmla="*/ 143 w 173"/>
                    <a:gd name="T13" fmla="*/ 143 h 173"/>
                    <a:gd name="T14" fmla="*/ 153 w 173"/>
                    <a:gd name="T15" fmla="*/ 132 h 173"/>
                    <a:gd name="T16" fmla="*/ 156 w 173"/>
                    <a:gd name="T17"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73">
                      <a:moveTo>
                        <a:pt x="156" y="126"/>
                      </a:moveTo>
                      <a:cubicBezTo>
                        <a:pt x="173" y="96"/>
                        <a:pt x="169" y="57"/>
                        <a:pt x="143" y="31"/>
                      </a:cubicBezTo>
                      <a:cubicBezTo>
                        <a:pt x="112" y="0"/>
                        <a:pt x="62" y="0"/>
                        <a:pt x="31" y="31"/>
                      </a:cubicBezTo>
                      <a:cubicBezTo>
                        <a:pt x="0" y="62"/>
                        <a:pt x="0" y="112"/>
                        <a:pt x="31" y="143"/>
                      </a:cubicBezTo>
                      <a:cubicBezTo>
                        <a:pt x="57" y="169"/>
                        <a:pt x="96" y="173"/>
                        <a:pt x="126" y="156"/>
                      </a:cubicBezTo>
                      <a:cubicBezTo>
                        <a:pt x="128" y="155"/>
                        <a:pt x="130" y="154"/>
                        <a:pt x="132" y="153"/>
                      </a:cubicBezTo>
                      <a:cubicBezTo>
                        <a:pt x="136" y="150"/>
                        <a:pt x="140" y="147"/>
                        <a:pt x="143" y="143"/>
                      </a:cubicBezTo>
                      <a:cubicBezTo>
                        <a:pt x="147" y="140"/>
                        <a:pt x="150" y="136"/>
                        <a:pt x="153" y="132"/>
                      </a:cubicBezTo>
                      <a:cubicBezTo>
                        <a:pt x="154" y="130"/>
                        <a:pt x="155" y="128"/>
                        <a:pt x="156" y="126"/>
                      </a:cubicBezTo>
                      <a:close/>
                    </a:path>
                  </a:pathLst>
                </a:custGeom>
                <a:solidFill>
                  <a:schemeClr val="bg1">
                    <a:alpha val="70000"/>
                  </a:schemeClr>
                </a:solidFill>
                <a:ln w="19050" cap="rnd">
                  <a:solidFill>
                    <a:schemeClr val="accent5"/>
                  </a:solidFill>
                  <a:prstDash val="solid"/>
                  <a:round/>
                  <a:headEnd/>
                  <a:tailEnd/>
                </a:ln>
                <a:extLst/>
              </p:spPr>
              <p:txBody>
                <a:bodyPr/>
                <a:lstStyle/>
                <a:p>
                  <a:pPr defTabSz="775290">
                    <a:defRPr/>
                  </a:pPr>
                  <a:endParaRPr lang="en-GB" sz="1526">
                    <a:solidFill>
                      <a:prstClr val="black"/>
                    </a:solidFill>
                    <a:latin typeface="Arial"/>
                  </a:endParaRPr>
                </a:p>
              </p:txBody>
            </p:sp>
          </p:grpSp>
        </p:grpSp>
        <p:sp>
          <p:nvSpPr>
            <p:cNvPr id="72" name="Rectangle 71">
              <a:extLst>
                <a:ext uri="{FF2B5EF4-FFF2-40B4-BE49-F238E27FC236}">
                  <a16:creationId xmlns:a16="http://schemas.microsoft.com/office/drawing/2014/main" id="{8BBAAAB6-D6D4-4F6C-8FA6-AFDD86F0208A}"/>
                </a:ext>
              </a:extLst>
            </p:cNvPr>
            <p:cNvSpPr/>
            <p:nvPr/>
          </p:nvSpPr>
          <p:spPr>
            <a:xfrm>
              <a:off x="4434372" y="2976447"/>
              <a:ext cx="700078" cy="377182"/>
            </a:xfrm>
            <a:prstGeom prst="rect">
              <a:avLst/>
            </a:prstGeom>
          </p:spPr>
          <p:txBody>
            <a:bodyPr wrap="none">
              <a:spAutoFit/>
            </a:bodyPr>
            <a:lstStyle/>
            <a:p>
              <a:pPr defTabSz="775290">
                <a:defRPr/>
              </a:pPr>
              <a:r>
                <a:rPr lang="en-GB" sz="1662" b="1" dirty="0">
                  <a:solidFill>
                    <a:schemeClr val="accent5"/>
                  </a:solidFill>
                  <a:latin typeface="Arial" charset="0"/>
                  <a:cs typeface="Arial" charset="0"/>
                </a:rPr>
                <a:t>Data</a:t>
              </a:r>
            </a:p>
          </p:txBody>
        </p:sp>
        <p:sp>
          <p:nvSpPr>
            <p:cNvPr id="75" name="Rectangle 74">
              <a:extLst>
                <a:ext uri="{FF2B5EF4-FFF2-40B4-BE49-F238E27FC236}">
                  <a16:creationId xmlns:a16="http://schemas.microsoft.com/office/drawing/2014/main" id="{F27D2668-543E-485C-A2C5-89F6DACB8F7A}"/>
                </a:ext>
              </a:extLst>
            </p:cNvPr>
            <p:cNvSpPr/>
            <p:nvPr/>
          </p:nvSpPr>
          <p:spPr>
            <a:xfrm>
              <a:off x="3347111" y="3462304"/>
              <a:ext cx="2869732" cy="1677481"/>
            </a:xfrm>
            <a:prstGeom prst="rect">
              <a:avLst/>
            </a:prstGeom>
          </p:spPr>
          <p:txBody>
            <a:bodyPr>
              <a:spAutoFit/>
            </a:bodyPr>
            <a:lstStyle/>
            <a:p>
              <a:pPr marL="263776" indent="-263776" defTabSz="775290">
                <a:spcBef>
                  <a:spcPts val="554"/>
                </a:spcBef>
                <a:spcAft>
                  <a:spcPts val="554"/>
                </a:spcAft>
                <a:buClr>
                  <a:schemeClr val="accent1"/>
                </a:buClr>
                <a:buFont typeface="Arial" panose="020B0604020202020204" pitchFamily="34" charset="0"/>
                <a:buChar char="•"/>
                <a:defRPr/>
              </a:pPr>
              <a:r>
                <a:rPr lang="en-GB" sz="1292" dirty="0">
                  <a:solidFill>
                    <a:schemeClr val="accent5"/>
                  </a:solidFill>
                  <a:latin typeface="Arial" charset="0"/>
                  <a:cs typeface="Arial" charset="0"/>
                </a:rPr>
                <a:t>Is it clean? </a:t>
              </a:r>
            </a:p>
            <a:p>
              <a:pPr marL="263776" indent="-263776" defTabSz="775290">
                <a:spcBef>
                  <a:spcPts val="554"/>
                </a:spcBef>
                <a:spcAft>
                  <a:spcPts val="554"/>
                </a:spcAft>
                <a:buClr>
                  <a:schemeClr val="accent1"/>
                </a:buClr>
                <a:buFont typeface="Arial" panose="020B0604020202020204" pitchFamily="34" charset="0"/>
                <a:buChar char="•"/>
                <a:defRPr/>
              </a:pPr>
              <a:r>
                <a:rPr lang="en-GB" sz="1292" dirty="0">
                  <a:solidFill>
                    <a:schemeClr val="accent5"/>
                  </a:solidFill>
                  <a:latin typeface="Arial" charset="0"/>
                  <a:cs typeface="Arial" charset="0"/>
                </a:rPr>
                <a:t>What is transferring? Opening balance or full history? </a:t>
              </a:r>
            </a:p>
            <a:p>
              <a:pPr marL="263776" indent="-263776" defTabSz="775290">
                <a:spcBef>
                  <a:spcPts val="554"/>
                </a:spcBef>
                <a:spcAft>
                  <a:spcPts val="554"/>
                </a:spcAft>
                <a:buClr>
                  <a:schemeClr val="accent1"/>
                </a:buClr>
                <a:buFont typeface="Arial" panose="020B0604020202020204" pitchFamily="34" charset="0"/>
                <a:buChar char="•"/>
                <a:defRPr/>
              </a:pPr>
              <a:r>
                <a:rPr lang="en-GB" sz="1292" dirty="0">
                  <a:solidFill>
                    <a:schemeClr val="accent5"/>
                  </a:solidFill>
                  <a:latin typeface="Arial" charset="0"/>
                  <a:cs typeface="Arial" charset="0"/>
                </a:rPr>
                <a:t>How will the history be held? </a:t>
              </a:r>
            </a:p>
            <a:p>
              <a:pPr marL="263776" indent="-263776" defTabSz="775290">
                <a:spcBef>
                  <a:spcPts val="554"/>
                </a:spcBef>
                <a:spcAft>
                  <a:spcPts val="554"/>
                </a:spcAft>
                <a:buClr>
                  <a:schemeClr val="accent1"/>
                </a:buClr>
                <a:buFont typeface="Arial" panose="020B0604020202020204" pitchFamily="34" charset="0"/>
                <a:buChar char="•"/>
                <a:defRPr/>
              </a:pPr>
              <a:r>
                <a:rPr lang="en-GB" sz="1292" dirty="0">
                  <a:solidFill>
                    <a:schemeClr val="accent5"/>
                  </a:solidFill>
                  <a:latin typeface="Arial" charset="0"/>
                  <a:cs typeface="Arial" charset="0"/>
                </a:rPr>
                <a:t>Test and test again</a:t>
              </a:r>
            </a:p>
          </p:txBody>
        </p:sp>
      </p:grpSp>
      <p:grpSp>
        <p:nvGrpSpPr>
          <p:cNvPr id="8" name="Group 7">
            <a:extLst>
              <a:ext uri="{FF2B5EF4-FFF2-40B4-BE49-F238E27FC236}">
                <a16:creationId xmlns:a16="http://schemas.microsoft.com/office/drawing/2014/main" id="{AA59F772-F68B-416A-86C6-0A62CCAF85E2}"/>
              </a:ext>
            </a:extLst>
          </p:cNvPr>
          <p:cNvGrpSpPr>
            <a:grpSpLocks/>
          </p:cNvGrpSpPr>
          <p:nvPr/>
        </p:nvGrpSpPr>
        <p:grpSpPr bwMode="auto">
          <a:xfrm>
            <a:off x="5864470" y="1604597"/>
            <a:ext cx="2517531" cy="3602194"/>
            <a:chOff x="6353171" y="1451915"/>
            <a:chExt cx="2727324" cy="3902816"/>
          </a:xfrm>
        </p:grpSpPr>
        <p:grpSp>
          <p:nvGrpSpPr>
            <p:cNvPr id="34824" name="Group 125">
              <a:extLst>
                <a:ext uri="{FF2B5EF4-FFF2-40B4-BE49-F238E27FC236}">
                  <a16:creationId xmlns:a16="http://schemas.microsoft.com/office/drawing/2014/main" id="{B9B17A0A-814F-4AD9-B64F-5325EC243777}"/>
                </a:ext>
              </a:extLst>
            </p:cNvPr>
            <p:cNvGrpSpPr>
              <a:grpSpLocks/>
            </p:cNvGrpSpPr>
            <p:nvPr/>
          </p:nvGrpSpPr>
          <p:grpSpPr bwMode="auto">
            <a:xfrm>
              <a:off x="6965824" y="1451915"/>
              <a:ext cx="1408614" cy="1469133"/>
              <a:chOff x="5931818" y="1028746"/>
              <a:chExt cx="1071020" cy="1117463"/>
            </a:xfrm>
          </p:grpSpPr>
          <p:sp>
            <p:nvSpPr>
              <p:cNvPr id="60" name="Oval 59">
                <a:extLst>
                  <a:ext uri="{FF2B5EF4-FFF2-40B4-BE49-F238E27FC236}">
                    <a16:creationId xmlns:a16="http://schemas.microsoft.com/office/drawing/2014/main" id="{8C72E388-BD80-4340-80D6-A6ED3E73660E}"/>
                  </a:ext>
                </a:extLst>
              </p:cNvPr>
              <p:cNvSpPr/>
              <p:nvPr/>
            </p:nvSpPr>
            <p:spPr>
              <a:xfrm>
                <a:off x="5931818" y="1075462"/>
                <a:ext cx="1070747" cy="1070747"/>
              </a:xfrm>
              <a:prstGeom prst="ellipse">
                <a:avLst/>
              </a:prstGeom>
              <a:noFill/>
              <a:ln w="25400">
                <a:gradFill flip="none" rotWithShape="1">
                  <a:gsLst>
                    <a:gs pos="0">
                      <a:schemeClr val="accent1"/>
                    </a:gs>
                    <a:gs pos="100000">
                      <a:schemeClr val="accent3"/>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5290">
                  <a:defRPr/>
                </a:pPr>
                <a:endParaRPr lang="en-GB" altLang="en-US" sz="738">
                  <a:solidFill>
                    <a:srgbClr val="666666"/>
                  </a:solidFill>
                  <a:cs typeface="Arial" pitchFamily="34" charset="0"/>
                </a:endParaRPr>
              </a:p>
            </p:txBody>
          </p:sp>
          <p:grpSp>
            <p:nvGrpSpPr>
              <p:cNvPr id="34830" name="Group 127">
                <a:extLst>
                  <a:ext uri="{FF2B5EF4-FFF2-40B4-BE49-F238E27FC236}">
                    <a16:creationId xmlns:a16="http://schemas.microsoft.com/office/drawing/2014/main" id="{43E46649-D693-4049-B9E5-F4B63C450760}"/>
                  </a:ext>
                </a:extLst>
              </p:cNvPr>
              <p:cNvGrpSpPr>
                <a:grpSpLocks/>
              </p:cNvGrpSpPr>
              <p:nvPr/>
            </p:nvGrpSpPr>
            <p:grpSpPr bwMode="auto">
              <a:xfrm>
                <a:off x="5935156" y="1028746"/>
                <a:ext cx="1067682" cy="1030062"/>
                <a:chOff x="955676" y="4705350"/>
                <a:chExt cx="946150" cy="912812"/>
              </a:xfrm>
            </p:grpSpPr>
            <p:sp>
              <p:nvSpPr>
                <p:cNvPr id="62" name="Freeform 149">
                  <a:extLst>
                    <a:ext uri="{FF2B5EF4-FFF2-40B4-BE49-F238E27FC236}">
                      <a16:creationId xmlns:a16="http://schemas.microsoft.com/office/drawing/2014/main" id="{38B03980-D4DC-4063-8040-8CF2F4624BBF}"/>
                    </a:ext>
                  </a:extLst>
                </p:cNvPr>
                <p:cNvSpPr>
                  <a:spLocks/>
                </p:cNvSpPr>
                <p:nvPr/>
              </p:nvSpPr>
              <p:spPr bwMode="auto">
                <a:xfrm>
                  <a:off x="1359263" y="4705350"/>
                  <a:ext cx="147610" cy="171227"/>
                </a:xfrm>
                <a:custGeom>
                  <a:avLst/>
                  <a:gdLst>
                    <a:gd name="T0" fmla="*/ 19 w 39"/>
                    <a:gd name="T1" fmla="*/ 45 h 45"/>
                    <a:gd name="T2" fmla="*/ 39 w 39"/>
                    <a:gd name="T3" fmla="*/ 26 h 45"/>
                    <a:gd name="T4" fmla="*/ 39 w 39"/>
                    <a:gd name="T5" fmla="*/ 19 h 45"/>
                    <a:gd name="T6" fmla="*/ 19 w 39"/>
                    <a:gd name="T7" fmla="*/ 0 h 45"/>
                    <a:gd name="T8" fmla="*/ 0 w 39"/>
                    <a:gd name="T9" fmla="*/ 19 h 45"/>
                    <a:gd name="T10" fmla="*/ 0 w 39"/>
                    <a:gd name="T11" fmla="*/ 26 h 45"/>
                    <a:gd name="T12" fmla="*/ 19 w 39"/>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39" h="45">
                      <a:moveTo>
                        <a:pt x="19" y="45"/>
                      </a:moveTo>
                      <a:cubicBezTo>
                        <a:pt x="30" y="45"/>
                        <a:pt x="39" y="36"/>
                        <a:pt x="39" y="26"/>
                      </a:cubicBezTo>
                      <a:cubicBezTo>
                        <a:pt x="39" y="19"/>
                        <a:pt x="39" y="19"/>
                        <a:pt x="39" y="19"/>
                      </a:cubicBezTo>
                      <a:cubicBezTo>
                        <a:pt x="39" y="8"/>
                        <a:pt x="30" y="0"/>
                        <a:pt x="19" y="0"/>
                      </a:cubicBezTo>
                      <a:cubicBezTo>
                        <a:pt x="9" y="0"/>
                        <a:pt x="0" y="8"/>
                        <a:pt x="0" y="19"/>
                      </a:cubicBezTo>
                      <a:cubicBezTo>
                        <a:pt x="0" y="26"/>
                        <a:pt x="0" y="26"/>
                        <a:pt x="0" y="26"/>
                      </a:cubicBezTo>
                      <a:cubicBezTo>
                        <a:pt x="0" y="36"/>
                        <a:pt x="9" y="45"/>
                        <a:pt x="19" y="45"/>
                      </a:cubicBezTo>
                      <a:close/>
                    </a:path>
                  </a:pathLst>
                </a:custGeom>
                <a:solidFill>
                  <a:srgbClr val="FFFFFF"/>
                </a:solidFill>
                <a:ln w="19050" cap="rnd">
                  <a:solidFill>
                    <a:schemeClr val="accent5"/>
                  </a:solidFill>
                  <a:prstDash val="solid"/>
                  <a:round/>
                  <a:headEnd/>
                  <a:tailEnd/>
                </a:ln>
                <a:extLst/>
              </p:spPr>
              <p:txBody>
                <a:bodyPr/>
                <a:lstStyle/>
                <a:p>
                  <a:pPr defTabSz="775290">
                    <a:defRPr/>
                  </a:pPr>
                  <a:endParaRPr lang="en-GB" sz="1526">
                    <a:solidFill>
                      <a:prstClr val="black"/>
                    </a:solidFill>
                    <a:latin typeface="Arial"/>
                  </a:endParaRPr>
                </a:p>
              </p:txBody>
            </p:sp>
            <p:sp>
              <p:nvSpPr>
                <p:cNvPr id="63" name="Freeform 150">
                  <a:extLst>
                    <a:ext uri="{FF2B5EF4-FFF2-40B4-BE49-F238E27FC236}">
                      <a16:creationId xmlns:a16="http://schemas.microsoft.com/office/drawing/2014/main" id="{0720DF43-A7D3-45C3-BCE8-8D6B0BDCBC25}"/>
                    </a:ext>
                  </a:extLst>
                </p:cNvPr>
                <p:cNvSpPr>
                  <a:spLocks/>
                </p:cNvSpPr>
                <p:nvPr/>
              </p:nvSpPr>
              <p:spPr bwMode="auto">
                <a:xfrm>
                  <a:off x="1310060" y="4876577"/>
                  <a:ext cx="242808" cy="123069"/>
                </a:xfrm>
                <a:custGeom>
                  <a:avLst/>
                  <a:gdLst>
                    <a:gd name="T0" fmla="*/ 64 w 64"/>
                    <a:gd name="T1" fmla="*/ 32 h 32"/>
                    <a:gd name="T2" fmla="*/ 64 w 64"/>
                    <a:gd name="T3" fmla="*/ 19 h 32"/>
                    <a:gd name="T4" fmla="*/ 32 w 64"/>
                    <a:gd name="T5" fmla="*/ 0 h 32"/>
                    <a:gd name="T6" fmla="*/ 0 w 64"/>
                    <a:gd name="T7" fmla="*/ 19 h 32"/>
                    <a:gd name="T8" fmla="*/ 0 w 64"/>
                    <a:gd name="T9" fmla="*/ 32 h 32"/>
                  </a:gdLst>
                  <a:ahLst/>
                  <a:cxnLst>
                    <a:cxn ang="0">
                      <a:pos x="T0" y="T1"/>
                    </a:cxn>
                    <a:cxn ang="0">
                      <a:pos x="T2" y="T3"/>
                    </a:cxn>
                    <a:cxn ang="0">
                      <a:pos x="T4" y="T5"/>
                    </a:cxn>
                    <a:cxn ang="0">
                      <a:pos x="T6" y="T7"/>
                    </a:cxn>
                    <a:cxn ang="0">
                      <a:pos x="T8" y="T9"/>
                    </a:cxn>
                  </a:cxnLst>
                  <a:rect l="0" t="0" r="r" b="b"/>
                  <a:pathLst>
                    <a:path w="64" h="32">
                      <a:moveTo>
                        <a:pt x="64" y="32"/>
                      </a:moveTo>
                      <a:cubicBezTo>
                        <a:pt x="64" y="19"/>
                        <a:pt x="64" y="19"/>
                        <a:pt x="64" y="19"/>
                      </a:cubicBezTo>
                      <a:cubicBezTo>
                        <a:pt x="64" y="5"/>
                        <a:pt x="43" y="0"/>
                        <a:pt x="32" y="0"/>
                      </a:cubicBezTo>
                      <a:cubicBezTo>
                        <a:pt x="21" y="0"/>
                        <a:pt x="0" y="5"/>
                        <a:pt x="0" y="19"/>
                      </a:cubicBezTo>
                      <a:cubicBezTo>
                        <a:pt x="0" y="32"/>
                        <a:pt x="0" y="32"/>
                        <a:pt x="0" y="32"/>
                      </a:cubicBezTo>
                    </a:path>
                  </a:pathLst>
                </a:cu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775290">
                    <a:defRPr/>
                  </a:pPr>
                  <a:endParaRPr lang="en-GB" sz="1526">
                    <a:solidFill>
                      <a:prstClr val="black"/>
                    </a:solidFill>
                    <a:latin typeface="Arial"/>
                  </a:endParaRPr>
                </a:p>
              </p:txBody>
            </p:sp>
            <p:sp>
              <p:nvSpPr>
                <p:cNvPr id="64" name="Freeform 151">
                  <a:extLst>
                    <a:ext uri="{FF2B5EF4-FFF2-40B4-BE49-F238E27FC236}">
                      <a16:creationId xmlns:a16="http://schemas.microsoft.com/office/drawing/2014/main" id="{5C9938B7-CCC5-4208-9B95-64C31D3023DD}"/>
                    </a:ext>
                  </a:extLst>
                </p:cNvPr>
                <p:cNvSpPr>
                  <a:spLocks/>
                </p:cNvSpPr>
                <p:nvPr/>
              </p:nvSpPr>
              <p:spPr bwMode="auto">
                <a:xfrm>
                  <a:off x="1006282" y="5321768"/>
                  <a:ext cx="147610" cy="171227"/>
                </a:xfrm>
                <a:custGeom>
                  <a:avLst/>
                  <a:gdLst>
                    <a:gd name="T0" fmla="*/ 20 w 39"/>
                    <a:gd name="T1" fmla="*/ 45 h 45"/>
                    <a:gd name="T2" fmla="*/ 39 w 39"/>
                    <a:gd name="T3" fmla="*/ 26 h 45"/>
                    <a:gd name="T4" fmla="*/ 39 w 39"/>
                    <a:gd name="T5" fmla="*/ 20 h 45"/>
                    <a:gd name="T6" fmla="*/ 20 w 39"/>
                    <a:gd name="T7" fmla="*/ 0 h 45"/>
                    <a:gd name="T8" fmla="*/ 0 w 39"/>
                    <a:gd name="T9" fmla="*/ 20 h 45"/>
                    <a:gd name="T10" fmla="*/ 0 w 39"/>
                    <a:gd name="T11" fmla="*/ 26 h 45"/>
                    <a:gd name="T12" fmla="*/ 20 w 39"/>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39" h="45">
                      <a:moveTo>
                        <a:pt x="20" y="45"/>
                      </a:moveTo>
                      <a:cubicBezTo>
                        <a:pt x="30" y="45"/>
                        <a:pt x="39" y="37"/>
                        <a:pt x="39" y="26"/>
                      </a:cubicBezTo>
                      <a:cubicBezTo>
                        <a:pt x="39" y="20"/>
                        <a:pt x="39" y="20"/>
                        <a:pt x="39" y="20"/>
                      </a:cubicBezTo>
                      <a:cubicBezTo>
                        <a:pt x="39" y="9"/>
                        <a:pt x="30" y="0"/>
                        <a:pt x="20" y="0"/>
                      </a:cubicBezTo>
                      <a:cubicBezTo>
                        <a:pt x="9" y="0"/>
                        <a:pt x="0" y="9"/>
                        <a:pt x="0" y="20"/>
                      </a:cubicBezTo>
                      <a:cubicBezTo>
                        <a:pt x="0" y="26"/>
                        <a:pt x="0" y="26"/>
                        <a:pt x="0" y="26"/>
                      </a:cubicBezTo>
                      <a:cubicBezTo>
                        <a:pt x="0" y="37"/>
                        <a:pt x="9" y="45"/>
                        <a:pt x="20" y="45"/>
                      </a:cubicBezTo>
                      <a:close/>
                    </a:path>
                  </a:pathLst>
                </a:cu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775290">
                    <a:defRPr/>
                  </a:pPr>
                  <a:endParaRPr lang="en-GB" sz="1526">
                    <a:solidFill>
                      <a:prstClr val="black"/>
                    </a:solidFill>
                    <a:latin typeface="Arial"/>
                  </a:endParaRPr>
                </a:p>
              </p:txBody>
            </p:sp>
            <p:sp>
              <p:nvSpPr>
                <p:cNvPr id="65" name="Freeform 152">
                  <a:extLst>
                    <a:ext uri="{FF2B5EF4-FFF2-40B4-BE49-F238E27FC236}">
                      <a16:creationId xmlns:a16="http://schemas.microsoft.com/office/drawing/2014/main" id="{DED04DC4-BA19-422A-A912-A7FD5AD47E40}"/>
                    </a:ext>
                  </a:extLst>
                </p:cNvPr>
                <p:cNvSpPr>
                  <a:spLocks/>
                </p:cNvSpPr>
                <p:nvPr/>
              </p:nvSpPr>
              <p:spPr bwMode="auto">
                <a:xfrm>
                  <a:off x="956010" y="5492995"/>
                  <a:ext cx="247086" cy="125210"/>
                </a:xfrm>
                <a:custGeom>
                  <a:avLst/>
                  <a:gdLst>
                    <a:gd name="T0" fmla="*/ 65 w 65"/>
                    <a:gd name="T1" fmla="*/ 33 h 33"/>
                    <a:gd name="T2" fmla="*/ 65 w 65"/>
                    <a:gd name="T3" fmla="*/ 20 h 33"/>
                    <a:gd name="T4" fmla="*/ 33 w 65"/>
                    <a:gd name="T5" fmla="*/ 0 h 33"/>
                    <a:gd name="T6" fmla="*/ 0 w 65"/>
                    <a:gd name="T7" fmla="*/ 20 h 33"/>
                    <a:gd name="T8" fmla="*/ 0 w 65"/>
                    <a:gd name="T9" fmla="*/ 33 h 33"/>
                  </a:gdLst>
                  <a:ahLst/>
                  <a:cxnLst>
                    <a:cxn ang="0">
                      <a:pos x="T0" y="T1"/>
                    </a:cxn>
                    <a:cxn ang="0">
                      <a:pos x="T2" y="T3"/>
                    </a:cxn>
                    <a:cxn ang="0">
                      <a:pos x="T4" y="T5"/>
                    </a:cxn>
                    <a:cxn ang="0">
                      <a:pos x="T6" y="T7"/>
                    </a:cxn>
                    <a:cxn ang="0">
                      <a:pos x="T8" y="T9"/>
                    </a:cxn>
                  </a:cxnLst>
                  <a:rect l="0" t="0" r="r" b="b"/>
                  <a:pathLst>
                    <a:path w="65" h="33">
                      <a:moveTo>
                        <a:pt x="65" y="33"/>
                      </a:moveTo>
                      <a:cubicBezTo>
                        <a:pt x="65" y="20"/>
                        <a:pt x="65" y="20"/>
                        <a:pt x="65" y="20"/>
                      </a:cubicBezTo>
                      <a:cubicBezTo>
                        <a:pt x="65" y="6"/>
                        <a:pt x="43" y="0"/>
                        <a:pt x="33" y="0"/>
                      </a:cubicBezTo>
                      <a:cubicBezTo>
                        <a:pt x="22" y="0"/>
                        <a:pt x="0" y="6"/>
                        <a:pt x="0" y="20"/>
                      </a:cubicBezTo>
                      <a:cubicBezTo>
                        <a:pt x="0" y="33"/>
                        <a:pt x="0" y="33"/>
                        <a:pt x="0" y="33"/>
                      </a:cubicBezTo>
                    </a:path>
                  </a:pathLst>
                </a:custGeom>
                <a:solidFill>
                  <a:srgbClr val="FFFFFF"/>
                </a:solidFill>
                <a:ln w="19050" cap="rnd">
                  <a:solidFill>
                    <a:schemeClr val="accent5"/>
                  </a:solidFill>
                  <a:prstDash val="solid"/>
                  <a:round/>
                  <a:headEnd/>
                  <a:tailEnd/>
                </a:ln>
                <a:extLst/>
              </p:spPr>
              <p:txBody>
                <a:bodyPr/>
                <a:lstStyle/>
                <a:p>
                  <a:pPr defTabSz="775290">
                    <a:defRPr/>
                  </a:pPr>
                  <a:endParaRPr lang="en-GB" sz="1526">
                    <a:solidFill>
                      <a:prstClr val="black"/>
                    </a:solidFill>
                    <a:latin typeface="Arial"/>
                  </a:endParaRPr>
                </a:p>
              </p:txBody>
            </p:sp>
            <p:sp>
              <p:nvSpPr>
                <p:cNvPr id="66" name="Freeform 153">
                  <a:extLst>
                    <a:ext uri="{FF2B5EF4-FFF2-40B4-BE49-F238E27FC236}">
                      <a16:creationId xmlns:a16="http://schemas.microsoft.com/office/drawing/2014/main" id="{9A4D6C4F-B040-41E0-B8BC-201F966B9CB8}"/>
                    </a:ext>
                  </a:extLst>
                </p:cNvPr>
                <p:cNvSpPr>
                  <a:spLocks/>
                </p:cNvSpPr>
                <p:nvPr/>
              </p:nvSpPr>
              <p:spPr bwMode="auto">
                <a:xfrm>
                  <a:off x="1707965" y="5321768"/>
                  <a:ext cx="144402" cy="171227"/>
                </a:xfrm>
                <a:custGeom>
                  <a:avLst/>
                  <a:gdLst>
                    <a:gd name="T0" fmla="*/ 19 w 38"/>
                    <a:gd name="T1" fmla="*/ 45 h 45"/>
                    <a:gd name="T2" fmla="*/ 38 w 38"/>
                    <a:gd name="T3" fmla="*/ 26 h 45"/>
                    <a:gd name="T4" fmla="*/ 38 w 38"/>
                    <a:gd name="T5" fmla="*/ 20 h 45"/>
                    <a:gd name="T6" fmla="*/ 19 w 38"/>
                    <a:gd name="T7" fmla="*/ 0 h 45"/>
                    <a:gd name="T8" fmla="*/ 0 w 38"/>
                    <a:gd name="T9" fmla="*/ 20 h 45"/>
                    <a:gd name="T10" fmla="*/ 0 w 38"/>
                    <a:gd name="T11" fmla="*/ 26 h 45"/>
                    <a:gd name="T12" fmla="*/ 19 w 38"/>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38" h="45">
                      <a:moveTo>
                        <a:pt x="19" y="45"/>
                      </a:moveTo>
                      <a:cubicBezTo>
                        <a:pt x="30" y="45"/>
                        <a:pt x="38" y="37"/>
                        <a:pt x="38" y="26"/>
                      </a:cubicBezTo>
                      <a:cubicBezTo>
                        <a:pt x="38" y="20"/>
                        <a:pt x="38" y="20"/>
                        <a:pt x="38" y="20"/>
                      </a:cubicBezTo>
                      <a:cubicBezTo>
                        <a:pt x="38" y="9"/>
                        <a:pt x="30" y="0"/>
                        <a:pt x="19" y="0"/>
                      </a:cubicBezTo>
                      <a:cubicBezTo>
                        <a:pt x="8" y="0"/>
                        <a:pt x="0" y="9"/>
                        <a:pt x="0" y="20"/>
                      </a:cubicBezTo>
                      <a:cubicBezTo>
                        <a:pt x="0" y="26"/>
                        <a:pt x="0" y="26"/>
                        <a:pt x="0" y="26"/>
                      </a:cubicBezTo>
                      <a:cubicBezTo>
                        <a:pt x="0" y="37"/>
                        <a:pt x="8" y="45"/>
                        <a:pt x="19" y="45"/>
                      </a:cubicBezTo>
                      <a:close/>
                    </a:path>
                  </a:pathLst>
                </a:cu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775290">
                    <a:defRPr/>
                  </a:pPr>
                  <a:endParaRPr lang="en-GB" sz="1526">
                    <a:solidFill>
                      <a:prstClr val="black"/>
                    </a:solidFill>
                    <a:latin typeface="Arial"/>
                  </a:endParaRPr>
                </a:p>
              </p:txBody>
            </p:sp>
            <p:sp>
              <p:nvSpPr>
                <p:cNvPr id="67" name="Freeform 154">
                  <a:extLst>
                    <a:ext uri="{FF2B5EF4-FFF2-40B4-BE49-F238E27FC236}">
                      <a16:creationId xmlns:a16="http://schemas.microsoft.com/office/drawing/2014/main" id="{3B98E02F-3B75-491A-8EAB-DEDBEB0B2DBE}"/>
                    </a:ext>
                  </a:extLst>
                </p:cNvPr>
                <p:cNvSpPr>
                  <a:spLocks/>
                </p:cNvSpPr>
                <p:nvPr/>
              </p:nvSpPr>
              <p:spPr bwMode="auto">
                <a:xfrm>
                  <a:off x="1658762" y="5492995"/>
                  <a:ext cx="242808" cy="125210"/>
                </a:xfrm>
                <a:custGeom>
                  <a:avLst/>
                  <a:gdLst>
                    <a:gd name="T0" fmla="*/ 64 w 64"/>
                    <a:gd name="T1" fmla="*/ 33 h 33"/>
                    <a:gd name="T2" fmla="*/ 64 w 64"/>
                    <a:gd name="T3" fmla="*/ 20 h 33"/>
                    <a:gd name="T4" fmla="*/ 32 w 64"/>
                    <a:gd name="T5" fmla="*/ 0 h 33"/>
                    <a:gd name="T6" fmla="*/ 0 w 64"/>
                    <a:gd name="T7" fmla="*/ 20 h 33"/>
                    <a:gd name="T8" fmla="*/ 0 w 64"/>
                    <a:gd name="T9" fmla="*/ 33 h 33"/>
                  </a:gdLst>
                  <a:ahLst/>
                  <a:cxnLst>
                    <a:cxn ang="0">
                      <a:pos x="T0" y="T1"/>
                    </a:cxn>
                    <a:cxn ang="0">
                      <a:pos x="T2" y="T3"/>
                    </a:cxn>
                    <a:cxn ang="0">
                      <a:pos x="T4" y="T5"/>
                    </a:cxn>
                    <a:cxn ang="0">
                      <a:pos x="T6" y="T7"/>
                    </a:cxn>
                    <a:cxn ang="0">
                      <a:pos x="T8" y="T9"/>
                    </a:cxn>
                  </a:cxnLst>
                  <a:rect l="0" t="0" r="r" b="b"/>
                  <a:pathLst>
                    <a:path w="64" h="33">
                      <a:moveTo>
                        <a:pt x="64" y="33"/>
                      </a:moveTo>
                      <a:cubicBezTo>
                        <a:pt x="64" y="20"/>
                        <a:pt x="64" y="20"/>
                        <a:pt x="64" y="20"/>
                      </a:cubicBezTo>
                      <a:cubicBezTo>
                        <a:pt x="64" y="6"/>
                        <a:pt x="43" y="0"/>
                        <a:pt x="32" y="0"/>
                      </a:cubicBezTo>
                      <a:cubicBezTo>
                        <a:pt x="21" y="0"/>
                        <a:pt x="0" y="6"/>
                        <a:pt x="0" y="20"/>
                      </a:cubicBezTo>
                      <a:cubicBezTo>
                        <a:pt x="0" y="33"/>
                        <a:pt x="0" y="33"/>
                        <a:pt x="0" y="33"/>
                      </a:cubicBezTo>
                    </a:path>
                  </a:pathLst>
                </a:custGeom>
                <a:solidFill>
                  <a:srgbClr val="FFFFFF"/>
                </a:solidFill>
                <a:ln w="19050" cap="rnd">
                  <a:solidFill>
                    <a:schemeClr val="accent5"/>
                  </a:solidFill>
                  <a:prstDash val="solid"/>
                  <a:round/>
                  <a:headEnd/>
                  <a:tailEnd/>
                </a:ln>
                <a:extLst/>
              </p:spPr>
              <p:txBody>
                <a:bodyPr/>
                <a:lstStyle/>
                <a:p>
                  <a:pPr defTabSz="775290">
                    <a:defRPr/>
                  </a:pPr>
                  <a:endParaRPr lang="en-GB" sz="1526">
                    <a:solidFill>
                      <a:prstClr val="black"/>
                    </a:solidFill>
                    <a:latin typeface="Arial"/>
                  </a:endParaRPr>
                </a:p>
              </p:txBody>
            </p:sp>
            <p:sp>
              <p:nvSpPr>
                <p:cNvPr id="68" name="Freeform 155">
                  <a:extLst>
                    <a:ext uri="{FF2B5EF4-FFF2-40B4-BE49-F238E27FC236}">
                      <a16:creationId xmlns:a16="http://schemas.microsoft.com/office/drawing/2014/main" id="{1F7E9979-4C48-4488-8D11-C649CF68413D}"/>
                    </a:ext>
                  </a:extLst>
                </p:cNvPr>
                <p:cNvSpPr>
                  <a:spLocks/>
                </p:cNvSpPr>
                <p:nvPr/>
              </p:nvSpPr>
              <p:spPr bwMode="auto">
                <a:xfrm>
                  <a:off x="1044789" y="4854103"/>
                  <a:ext cx="246017" cy="422717"/>
                </a:xfrm>
                <a:custGeom>
                  <a:avLst/>
                  <a:gdLst>
                    <a:gd name="T0" fmla="*/ 1 w 65"/>
                    <a:gd name="T1" fmla="*/ 111 h 111"/>
                    <a:gd name="T2" fmla="*/ 0 w 65"/>
                    <a:gd name="T3" fmla="*/ 94 h 111"/>
                    <a:gd name="T4" fmla="*/ 65 w 65"/>
                    <a:gd name="T5" fmla="*/ 0 h 111"/>
                  </a:gdLst>
                  <a:ahLst/>
                  <a:cxnLst>
                    <a:cxn ang="0">
                      <a:pos x="T0" y="T1"/>
                    </a:cxn>
                    <a:cxn ang="0">
                      <a:pos x="T2" y="T3"/>
                    </a:cxn>
                    <a:cxn ang="0">
                      <a:pos x="T4" y="T5"/>
                    </a:cxn>
                  </a:cxnLst>
                  <a:rect l="0" t="0" r="r" b="b"/>
                  <a:pathLst>
                    <a:path w="65" h="111">
                      <a:moveTo>
                        <a:pt x="1" y="111"/>
                      </a:moveTo>
                      <a:cubicBezTo>
                        <a:pt x="0" y="106"/>
                        <a:pt x="0" y="100"/>
                        <a:pt x="0" y="94"/>
                      </a:cubicBezTo>
                      <a:cubicBezTo>
                        <a:pt x="0" y="51"/>
                        <a:pt x="27" y="14"/>
                        <a:pt x="65" y="0"/>
                      </a:cubicBezTo>
                    </a:path>
                  </a:pathLst>
                </a:custGeom>
                <a:noFill/>
                <a:ln w="19050" cap="rnd">
                  <a:solidFill>
                    <a:schemeClr val="accent5"/>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a:lstStyle/>
                <a:p>
                  <a:pPr defTabSz="775290">
                    <a:defRPr/>
                  </a:pPr>
                  <a:endParaRPr lang="en-GB" sz="1526" dirty="0">
                    <a:solidFill>
                      <a:prstClr val="black"/>
                    </a:solidFill>
                    <a:latin typeface="Arial"/>
                  </a:endParaRPr>
                </a:p>
              </p:txBody>
            </p:sp>
            <p:sp>
              <p:nvSpPr>
                <p:cNvPr id="69" name="Freeform 156">
                  <a:extLst>
                    <a:ext uri="{FF2B5EF4-FFF2-40B4-BE49-F238E27FC236}">
                      <a16:creationId xmlns:a16="http://schemas.microsoft.com/office/drawing/2014/main" id="{EFCDE49F-7B20-454B-8F75-73E34FE2E48A}"/>
                    </a:ext>
                  </a:extLst>
                </p:cNvPr>
                <p:cNvSpPr>
                  <a:spLocks/>
                </p:cNvSpPr>
                <p:nvPr/>
              </p:nvSpPr>
              <p:spPr bwMode="auto">
                <a:xfrm>
                  <a:off x="1252299" y="5558275"/>
                  <a:ext cx="354051" cy="40666"/>
                </a:xfrm>
                <a:custGeom>
                  <a:avLst/>
                  <a:gdLst>
                    <a:gd name="T0" fmla="*/ 93 w 93"/>
                    <a:gd name="T1" fmla="*/ 0 h 11"/>
                    <a:gd name="T2" fmla="*/ 46 w 93"/>
                    <a:gd name="T3" fmla="*/ 11 h 11"/>
                    <a:gd name="T4" fmla="*/ 0 w 93"/>
                    <a:gd name="T5" fmla="*/ 0 h 11"/>
                  </a:gdLst>
                  <a:ahLst/>
                  <a:cxnLst>
                    <a:cxn ang="0">
                      <a:pos x="T0" y="T1"/>
                    </a:cxn>
                    <a:cxn ang="0">
                      <a:pos x="T2" y="T3"/>
                    </a:cxn>
                    <a:cxn ang="0">
                      <a:pos x="T4" y="T5"/>
                    </a:cxn>
                  </a:cxnLst>
                  <a:rect l="0" t="0" r="r" b="b"/>
                  <a:pathLst>
                    <a:path w="93" h="11">
                      <a:moveTo>
                        <a:pt x="93" y="0"/>
                      </a:moveTo>
                      <a:cubicBezTo>
                        <a:pt x="79" y="7"/>
                        <a:pt x="63" y="11"/>
                        <a:pt x="46" y="11"/>
                      </a:cubicBezTo>
                      <a:cubicBezTo>
                        <a:pt x="30" y="11"/>
                        <a:pt x="14" y="7"/>
                        <a:pt x="0" y="0"/>
                      </a:cubicBezTo>
                    </a:path>
                  </a:pathLst>
                </a:custGeom>
                <a:noFill/>
                <a:ln w="19050" cap="rnd">
                  <a:solidFill>
                    <a:schemeClr val="accent5"/>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a:lstStyle/>
                <a:p>
                  <a:pPr defTabSz="775290">
                    <a:defRPr/>
                  </a:pPr>
                  <a:endParaRPr lang="en-GB" sz="1526">
                    <a:solidFill>
                      <a:prstClr val="black"/>
                    </a:solidFill>
                    <a:latin typeface="Arial"/>
                  </a:endParaRPr>
                </a:p>
              </p:txBody>
            </p:sp>
            <p:sp>
              <p:nvSpPr>
                <p:cNvPr id="70" name="Freeform 157">
                  <a:extLst>
                    <a:ext uri="{FF2B5EF4-FFF2-40B4-BE49-F238E27FC236}">
                      <a16:creationId xmlns:a16="http://schemas.microsoft.com/office/drawing/2014/main" id="{56D13470-21B5-486B-93A4-92EA9D0E1176}"/>
                    </a:ext>
                  </a:extLst>
                </p:cNvPr>
                <p:cNvSpPr>
                  <a:spLocks/>
                </p:cNvSpPr>
                <p:nvPr/>
              </p:nvSpPr>
              <p:spPr bwMode="auto">
                <a:xfrm>
                  <a:off x="1568912" y="4854103"/>
                  <a:ext cx="246017" cy="357437"/>
                </a:xfrm>
                <a:custGeom>
                  <a:avLst/>
                  <a:gdLst>
                    <a:gd name="T0" fmla="*/ 0 w 65"/>
                    <a:gd name="T1" fmla="*/ 0 h 94"/>
                    <a:gd name="T2" fmla="*/ 65 w 65"/>
                    <a:gd name="T3" fmla="*/ 94 h 94"/>
                  </a:gdLst>
                  <a:ahLst/>
                  <a:cxnLst>
                    <a:cxn ang="0">
                      <a:pos x="T0" y="T1"/>
                    </a:cxn>
                    <a:cxn ang="0">
                      <a:pos x="T2" y="T3"/>
                    </a:cxn>
                  </a:cxnLst>
                  <a:rect l="0" t="0" r="r" b="b"/>
                  <a:pathLst>
                    <a:path w="65" h="94">
                      <a:moveTo>
                        <a:pt x="0" y="0"/>
                      </a:moveTo>
                      <a:cubicBezTo>
                        <a:pt x="38" y="14"/>
                        <a:pt x="65" y="51"/>
                        <a:pt x="65" y="94"/>
                      </a:cubicBezTo>
                    </a:path>
                  </a:pathLst>
                </a:custGeom>
                <a:noFill/>
                <a:ln w="19050" cap="rnd">
                  <a:solidFill>
                    <a:schemeClr val="accent5"/>
                  </a:solidFill>
                  <a:prstDash val="solid"/>
                  <a:round/>
                  <a:headEnd/>
                  <a:tailEnd type="triangle" w="lg" len="lg"/>
                </a:ln>
                <a:extLst>
                  <a:ext uri="{909E8E84-426E-40DD-AFC4-6F175D3DCCD1}">
                    <a14:hiddenFill xmlns:a14="http://schemas.microsoft.com/office/drawing/2010/main">
                      <a:solidFill>
                        <a:srgbClr val="FFFFFF"/>
                      </a:solidFill>
                    </a14:hiddenFill>
                  </a:ext>
                </a:extLst>
              </p:spPr>
              <p:txBody>
                <a:bodyPr/>
                <a:lstStyle/>
                <a:p>
                  <a:pPr defTabSz="775290">
                    <a:defRPr/>
                  </a:pPr>
                  <a:endParaRPr lang="en-GB" sz="1526">
                    <a:solidFill>
                      <a:prstClr val="black"/>
                    </a:solidFill>
                    <a:latin typeface="Arial"/>
                  </a:endParaRPr>
                </a:p>
              </p:txBody>
            </p:sp>
          </p:grpSp>
        </p:grpSp>
        <p:sp>
          <p:nvSpPr>
            <p:cNvPr id="73" name="Rectangle 72">
              <a:extLst>
                <a:ext uri="{FF2B5EF4-FFF2-40B4-BE49-F238E27FC236}">
                  <a16:creationId xmlns:a16="http://schemas.microsoft.com/office/drawing/2014/main" id="{19C52D64-CC2D-4A73-8C4B-F5192AB6F1CB}"/>
                </a:ext>
              </a:extLst>
            </p:cNvPr>
            <p:cNvSpPr/>
            <p:nvPr/>
          </p:nvSpPr>
          <p:spPr>
            <a:xfrm>
              <a:off x="6513509" y="2976087"/>
              <a:ext cx="2558338" cy="377161"/>
            </a:xfrm>
            <a:prstGeom prst="rect">
              <a:avLst/>
            </a:prstGeom>
          </p:spPr>
          <p:txBody>
            <a:bodyPr wrap="none">
              <a:spAutoFit/>
            </a:bodyPr>
            <a:lstStyle/>
            <a:p>
              <a:pPr defTabSz="775290">
                <a:defRPr/>
              </a:pPr>
              <a:r>
                <a:rPr lang="en-GB" sz="1662" b="1" dirty="0">
                  <a:solidFill>
                    <a:schemeClr val="accent5"/>
                  </a:solidFill>
                  <a:latin typeface="Arial" charset="0"/>
                  <a:cs typeface="Arial" charset="0"/>
                </a:rPr>
                <a:t>Administration teams</a:t>
              </a:r>
            </a:p>
          </p:txBody>
        </p:sp>
        <p:sp>
          <p:nvSpPr>
            <p:cNvPr id="77" name="Rectangle 76">
              <a:extLst>
                <a:ext uri="{FF2B5EF4-FFF2-40B4-BE49-F238E27FC236}">
                  <a16:creationId xmlns:a16="http://schemas.microsoft.com/office/drawing/2014/main" id="{CBFC4113-FC97-45E8-984B-0899D8323BDE}"/>
                </a:ext>
              </a:extLst>
            </p:cNvPr>
            <p:cNvSpPr/>
            <p:nvPr/>
          </p:nvSpPr>
          <p:spPr>
            <a:xfrm>
              <a:off x="6353171" y="3461916"/>
              <a:ext cx="2727324" cy="1892815"/>
            </a:xfrm>
            <a:prstGeom prst="rect">
              <a:avLst/>
            </a:prstGeom>
          </p:spPr>
          <p:txBody>
            <a:bodyPr>
              <a:spAutoFit/>
            </a:bodyPr>
            <a:lstStyle/>
            <a:p>
              <a:pPr marL="263776" indent="-263776" defTabSz="775290">
                <a:spcBef>
                  <a:spcPts val="554"/>
                </a:spcBef>
                <a:spcAft>
                  <a:spcPts val="554"/>
                </a:spcAft>
                <a:buClr>
                  <a:schemeClr val="accent1"/>
                </a:buClr>
                <a:buFont typeface="Arial" panose="020B0604020202020204" pitchFamily="34" charset="0"/>
                <a:buChar char="•"/>
                <a:defRPr/>
              </a:pPr>
              <a:r>
                <a:rPr lang="en-GB" sz="1292" dirty="0">
                  <a:solidFill>
                    <a:schemeClr val="accent5"/>
                  </a:solidFill>
                  <a:latin typeface="Arial" charset="0"/>
                  <a:cs typeface="Arial" charset="0"/>
                </a:rPr>
                <a:t>Ringfenced? </a:t>
              </a:r>
            </a:p>
            <a:p>
              <a:pPr marL="263776" indent="-263776" defTabSz="775290">
                <a:spcBef>
                  <a:spcPts val="554"/>
                </a:spcBef>
                <a:spcAft>
                  <a:spcPts val="554"/>
                </a:spcAft>
                <a:buClr>
                  <a:schemeClr val="accent1"/>
                </a:buClr>
                <a:buFont typeface="Arial" panose="020B0604020202020204" pitchFamily="34" charset="0"/>
                <a:buChar char="•"/>
                <a:defRPr/>
              </a:pPr>
              <a:r>
                <a:rPr lang="en-GB" sz="1292" dirty="0">
                  <a:solidFill>
                    <a:schemeClr val="accent5"/>
                  </a:solidFill>
                  <a:latin typeface="Arial" charset="0"/>
                  <a:cs typeface="Arial" charset="0"/>
                </a:rPr>
                <a:t>Part of a bigger team – how is knowledge trained in? </a:t>
              </a:r>
            </a:p>
            <a:p>
              <a:pPr marL="263776" indent="-263776" defTabSz="775290">
                <a:spcBef>
                  <a:spcPts val="554"/>
                </a:spcBef>
                <a:spcAft>
                  <a:spcPts val="554"/>
                </a:spcAft>
                <a:buClr>
                  <a:schemeClr val="accent1"/>
                </a:buClr>
                <a:buFont typeface="Arial" panose="020B0604020202020204" pitchFamily="34" charset="0"/>
                <a:buChar char="•"/>
                <a:defRPr/>
              </a:pPr>
              <a:r>
                <a:rPr lang="en-GB" sz="1292" dirty="0">
                  <a:solidFill>
                    <a:schemeClr val="accent5"/>
                  </a:solidFill>
                  <a:latin typeface="Arial" charset="0"/>
                  <a:cs typeface="Arial" charset="0"/>
                </a:rPr>
                <a:t>Bespoke helpline? </a:t>
              </a:r>
            </a:p>
            <a:p>
              <a:pPr marL="263776" indent="-263776" defTabSz="775290">
                <a:spcBef>
                  <a:spcPts val="554"/>
                </a:spcBef>
                <a:spcAft>
                  <a:spcPts val="554"/>
                </a:spcAft>
                <a:buClr>
                  <a:schemeClr val="accent1"/>
                </a:buClr>
                <a:buFont typeface="Arial" panose="020B0604020202020204" pitchFamily="34" charset="0"/>
                <a:buChar char="•"/>
                <a:defRPr/>
              </a:pPr>
              <a:r>
                <a:rPr lang="en-GB" sz="1292" dirty="0">
                  <a:solidFill>
                    <a:schemeClr val="accent5"/>
                  </a:solidFill>
                  <a:latin typeface="Arial" charset="0"/>
                  <a:cs typeface="Arial" charset="0"/>
                </a:rPr>
                <a:t>Points of contact for </a:t>
              </a:r>
              <a:br>
                <a:rPr lang="en-GB" sz="1292" dirty="0">
                  <a:solidFill>
                    <a:schemeClr val="accent5"/>
                  </a:solidFill>
                  <a:latin typeface="Arial" charset="0"/>
                  <a:cs typeface="Arial" charset="0"/>
                </a:rPr>
              </a:br>
              <a:r>
                <a:rPr lang="en-GB" sz="1292" dirty="0">
                  <a:solidFill>
                    <a:schemeClr val="accent5"/>
                  </a:solidFill>
                  <a:latin typeface="Arial" charset="0"/>
                  <a:cs typeface="Arial" charset="0"/>
                </a:rPr>
                <a:t>in-house teams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4">
            <a:extLst>
              <a:ext uri="{FF2B5EF4-FFF2-40B4-BE49-F238E27FC236}">
                <a16:creationId xmlns:a16="http://schemas.microsoft.com/office/drawing/2014/main" id="{D4D1FEB6-1D27-498F-93B4-FF068797A3C7}"/>
              </a:ext>
            </a:extLst>
          </p:cNvPr>
          <p:cNvSpPr>
            <a:spLocks noGrp="1"/>
          </p:cNvSpPr>
          <p:nvPr>
            <p:ph type="title"/>
          </p:nvPr>
        </p:nvSpPr>
        <p:spPr>
          <a:xfrm>
            <a:off x="260839" y="594947"/>
            <a:ext cx="8622323" cy="278423"/>
          </a:xfrm>
        </p:spPr>
        <p:txBody>
          <a:bodyPr>
            <a:normAutofit fontScale="90000"/>
          </a:bodyPr>
          <a:lstStyle/>
          <a:p>
            <a:pPr eaLnBrk="1" hangingPunct="1"/>
            <a:r>
              <a:rPr lang="en-GB" altLang="en-US"/>
              <a:t> </a:t>
            </a:r>
          </a:p>
        </p:txBody>
      </p:sp>
      <p:sp>
        <p:nvSpPr>
          <p:cNvPr id="2" name="Rectangle: Rounded Corners 1">
            <a:extLst>
              <a:ext uri="{FF2B5EF4-FFF2-40B4-BE49-F238E27FC236}">
                <a16:creationId xmlns:a16="http://schemas.microsoft.com/office/drawing/2014/main" id="{07618847-6C7C-479C-A7C0-0920BC0F81C8}"/>
              </a:ext>
            </a:extLst>
          </p:cNvPr>
          <p:cNvSpPr/>
          <p:nvPr/>
        </p:nvSpPr>
        <p:spPr>
          <a:xfrm>
            <a:off x="2324159" y="734158"/>
            <a:ext cx="4363798" cy="5218587"/>
          </a:xfrm>
          <a:prstGeom prst="roundRect">
            <a:avLst>
              <a:gd name="adj" fmla="val 6029"/>
            </a:avLst>
          </a:prstGeom>
          <a:blipFill>
            <a:blip r:embed="rId4"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a:blipFill>
          <a:ln w="2540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a:p>
        </p:txBody>
      </p:sp>
      <p:sp>
        <p:nvSpPr>
          <p:cNvPr id="3" name="TextBox 2">
            <a:extLst>
              <a:ext uri="{FF2B5EF4-FFF2-40B4-BE49-F238E27FC236}">
                <a16:creationId xmlns:a16="http://schemas.microsoft.com/office/drawing/2014/main" id="{392982CA-09FD-4F89-8BF9-0A1318F26AA6}"/>
              </a:ext>
            </a:extLst>
          </p:cNvPr>
          <p:cNvSpPr txBox="1"/>
          <p:nvPr/>
        </p:nvSpPr>
        <p:spPr>
          <a:xfrm>
            <a:off x="2349012" y="1238250"/>
            <a:ext cx="4271596" cy="3331361"/>
          </a:xfrm>
          <a:prstGeom prst="rect">
            <a:avLst/>
          </a:prstGeom>
          <a:noFill/>
        </p:spPr>
        <p:txBody>
          <a:bodyPr>
            <a:spAutoFit/>
          </a:bodyPr>
          <a:lstStyle/>
          <a:p>
            <a:pPr algn="ctr">
              <a:defRPr/>
            </a:pPr>
            <a:r>
              <a:rPr lang="en-GB" sz="2954" b="1" dirty="0">
                <a:solidFill>
                  <a:schemeClr val="tx1">
                    <a:lumMod val="95000"/>
                    <a:lumOff val="5000"/>
                  </a:schemeClr>
                </a:solidFill>
                <a:effectLst>
                  <a:outerShdw blurRad="38100" dist="38100" dir="2700000" algn="tl">
                    <a:srgbClr val="000000">
                      <a:alpha val="43137"/>
                    </a:srgbClr>
                  </a:outerShdw>
                </a:effectLst>
                <a:latin typeface="Adobe Garamond Pro Bold" panose="02020702060506020403" pitchFamily="18" charset="0"/>
              </a:rPr>
              <a:t>The successful </a:t>
            </a:r>
            <a:br>
              <a:rPr lang="en-GB" sz="2954" b="1" dirty="0">
                <a:solidFill>
                  <a:schemeClr val="tx1">
                    <a:lumMod val="95000"/>
                    <a:lumOff val="5000"/>
                  </a:schemeClr>
                </a:solidFill>
                <a:effectLst>
                  <a:outerShdw blurRad="38100" dist="38100" dir="2700000" algn="tl">
                    <a:srgbClr val="000000">
                      <a:alpha val="43137"/>
                    </a:srgbClr>
                  </a:outerShdw>
                </a:effectLst>
                <a:latin typeface="Adobe Garamond Pro Bold" panose="02020702060506020403" pitchFamily="18" charset="0"/>
              </a:rPr>
            </a:br>
            <a:r>
              <a:rPr lang="en-GB" sz="2954" b="1" dirty="0">
                <a:solidFill>
                  <a:schemeClr val="tx1">
                    <a:lumMod val="95000"/>
                    <a:lumOff val="5000"/>
                  </a:schemeClr>
                </a:solidFill>
                <a:effectLst>
                  <a:outerShdw blurRad="38100" dist="38100" dir="2700000" algn="tl">
                    <a:srgbClr val="000000">
                      <a:alpha val="43137"/>
                    </a:srgbClr>
                  </a:outerShdw>
                </a:effectLst>
                <a:latin typeface="Adobe Garamond Pro Bold" panose="02020702060506020403" pitchFamily="18" charset="0"/>
              </a:rPr>
              <a:t>Master Trusts will </a:t>
            </a:r>
            <a:br>
              <a:rPr lang="en-GB" sz="2954" b="1" dirty="0">
                <a:solidFill>
                  <a:schemeClr val="tx1">
                    <a:lumMod val="95000"/>
                    <a:lumOff val="5000"/>
                  </a:schemeClr>
                </a:solidFill>
                <a:effectLst>
                  <a:outerShdw blurRad="38100" dist="38100" dir="2700000" algn="tl">
                    <a:srgbClr val="000000">
                      <a:alpha val="43137"/>
                    </a:srgbClr>
                  </a:outerShdw>
                </a:effectLst>
                <a:latin typeface="Adobe Garamond Pro Bold" panose="02020702060506020403" pitchFamily="18" charset="0"/>
              </a:rPr>
            </a:br>
            <a:r>
              <a:rPr lang="en-GB" sz="2954" b="1" dirty="0">
                <a:solidFill>
                  <a:schemeClr val="tx1">
                    <a:lumMod val="95000"/>
                    <a:lumOff val="5000"/>
                  </a:schemeClr>
                </a:solidFill>
                <a:effectLst>
                  <a:outerShdw blurRad="38100" dist="38100" dir="2700000" algn="tl">
                    <a:srgbClr val="000000">
                      <a:alpha val="43137"/>
                    </a:srgbClr>
                  </a:outerShdw>
                </a:effectLst>
                <a:latin typeface="Adobe Garamond Pro Bold" panose="02020702060506020403" pitchFamily="18" charset="0"/>
              </a:rPr>
              <a:t>be able to incorporate the best of the </a:t>
            </a:r>
            <a:br>
              <a:rPr lang="en-GB" sz="2954" b="1" dirty="0">
                <a:solidFill>
                  <a:schemeClr val="tx1">
                    <a:lumMod val="95000"/>
                    <a:lumOff val="5000"/>
                  </a:schemeClr>
                </a:solidFill>
                <a:effectLst>
                  <a:outerShdw blurRad="38100" dist="38100" dir="2700000" algn="tl">
                    <a:srgbClr val="000000">
                      <a:alpha val="43137"/>
                    </a:srgbClr>
                  </a:outerShdw>
                </a:effectLst>
                <a:latin typeface="Adobe Garamond Pro Bold" panose="02020702060506020403" pitchFamily="18" charset="0"/>
              </a:rPr>
            </a:br>
            <a:r>
              <a:rPr lang="en-GB" sz="2954" b="1" dirty="0">
                <a:solidFill>
                  <a:schemeClr val="tx1">
                    <a:lumMod val="95000"/>
                    <a:lumOff val="5000"/>
                  </a:schemeClr>
                </a:solidFill>
                <a:effectLst>
                  <a:outerShdw blurRad="38100" dist="38100" dir="2700000" algn="tl">
                    <a:srgbClr val="000000">
                      <a:alpha val="43137"/>
                    </a:srgbClr>
                  </a:outerShdw>
                </a:effectLst>
                <a:latin typeface="Adobe Garamond Pro Bold" panose="02020702060506020403" pitchFamily="18" charset="0"/>
              </a:rPr>
              <a:t>Provider and TPA approach to administration</a:t>
            </a:r>
            <a:r>
              <a:rPr lang="en-GB" sz="3323" b="1" dirty="0">
                <a:solidFill>
                  <a:schemeClr val="tx1">
                    <a:lumMod val="95000"/>
                    <a:lumOff val="5000"/>
                  </a:schemeClr>
                </a:solidFill>
                <a:effectLst>
                  <a:outerShdw blurRad="38100" dist="38100" dir="2700000" algn="tl">
                    <a:srgbClr val="000000">
                      <a:alpha val="43137"/>
                    </a:srgbClr>
                  </a:outerShdw>
                </a:effectLst>
                <a:latin typeface="Adobe Garamond Pro Bold" panose="02020702060506020403" pitchFamily="18" charset="0"/>
              </a:rPr>
              <a:t> </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02366C02-69A7-4AB1-97F0-CD6B60FBCC06}"/>
              </a:ext>
            </a:extLst>
          </p:cNvPr>
          <p:cNvSpPr>
            <a:spLocks noGrp="1"/>
          </p:cNvSpPr>
          <p:nvPr>
            <p:ph type="title"/>
          </p:nvPr>
        </p:nvSpPr>
        <p:spPr>
          <a:xfrm>
            <a:off x="260839" y="594947"/>
            <a:ext cx="8622323" cy="328246"/>
          </a:xfrm>
        </p:spPr>
        <p:txBody>
          <a:bodyPr>
            <a:normAutofit fontScale="90000"/>
          </a:bodyPr>
          <a:lstStyle/>
          <a:p>
            <a:pPr eaLnBrk="1" hangingPunct="1"/>
            <a:r>
              <a:rPr lang="en-GB" altLang="en-US" sz="2800" dirty="0">
                <a:cs typeface="Arial" panose="020B0604020202020204" pitchFamily="34" charset="0"/>
              </a:rPr>
              <a:t>Legal &amp; General Investment Management</a:t>
            </a:r>
            <a:endParaRPr lang="en-GB" altLang="en-US" sz="2800" dirty="0"/>
          </a:p>
        </p:txBody>
      </p:sp>
      <p:sp>
        <p:nvSpPr>
          <p:cNvPr id="36867" name="Slide Number Placeholder 10">
            <a:extLst>
              <a:ext uri="{FF2B5EF4-FFF2-40B4-BE49-F238E27FC236}">
                <a16:creationId xmlns:a16="http://schemas.microsoft.com/office/drawing/2014/main" id="{BF9C5228-293C-40A0-9F99-74BD678DFC71}"/>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15"/>
              </a:spcBef>
              <a:buClr>
                <a:schemeClr val="accent1"/>
              </a:buClr>
              <a:buFont typeface="Arial" panose="020B0604020202020204" pitchFamily="34" charset="0"/>
              <a:buChar char="•"/>
              <a:defRPr sz="1477">
                <a:solidFill>
                  <a:schemeClr val="tx1"/>
                </a:solidFill>
                <a:latin typeface="Arial" panose="020B0604020202020204" pitchFamily="34" charset="0"/>
              </a:defRPr>
            </a:lvl1pPr>
            <a:lvl2pPr marL="685817" indent="-263776" eaLnBrk="0" hangingPunct="0">
              <a:lnSpc>
                <a:spcPct val="90000"/>
              </a:lnSpc>
              <a:spcBef>
                <a:spcPts val="508"/>
              </a:spcBef>
              <a:buClr>
                <a:schemeClr val="accent1"/>
              </a:buClr>
              <a:buFont typeface="Arial" panose="020B0604020202020204" pitchFamily="34" charset="0"/>
              <a:buChar char="•"/>
              <a:defRPr sz="1292">
                <a:solidFill>
                  <a:schemeClr val="tx1"/>
                </a:solidFill>
                <a:latin typeface="Arial" panose="020B0604020202020204" pitchFamily="34" charset="0"/>
              </a:defRPr>
            </a:lvl2pPr>
            <a:lvl3pPr marL="1055103" indent="-211021" eaLnBrk="0" hangingPunct="0">
              <a:lnSpc>
                <a:spcPct val="90000"/>
              </a:lnSpc>
              <a:spcBef>
                <a:spcPts val="508"/>
              </a:spcBef>
              <a:buClr>
                <a:schemeClr val="accent1"/>
              </a:buClr>
              <a:buFont typeface="Arial" panose="020B0604020202020204" pitchFamily="34" charset="0"/>
              <a:buChar char="•"/>
              <a:defRPr sz="1108">
                <a:solidFill>
                  <a:schemeClr val="tx1"/>
                </a:solidFill>
                <a:latin typeface="Arial" panose="020B0604020202020204" pitchFamily="34" charset="0"/>
              </a:defRPr>
            </a:lvl3pPr>
            <a:lvl4pPr marL="1477145" indent="-211021" eaLnBrk="0" hangingPunct="0">
              <a:lnSpc>
                <a:spcPct val="90000"/>
              </a:lnSpc>
              <a:spcBef>
                <a:spcPts val="508"/>
              </a:spcBef>
              <a:buClr>
                <a:schemeClr val="accent1"/>
              </a:buClr>
              <a:buFont typeface="Arial" panose="020B0604020202020204" pitchFamily="34" charset="0"/>
              <a:buChar char="•"/>
              <a:defRPr sz="923">
                <a:solidFill>
                  <a:schemeClr val="tx1"/>
                </a:solidFill>
                <a:latin typeface="Arial" panose="020B0604020202020204" pitchFamily="34" charset="0"/>
              </a:defRPr>
            </a:lvl4pPr>
            <a:lvl5pPr marL="1899186" indent="-211021" eaLnBrk="0" hangingPunct="0">
              <a:lnSpc>
                <a:spcPct val="90000"/>
              </a:lnSpc>
              <a:spcBef>
                <a:spcPts val="508"/>
              </a:spcBef>
              <a:buClr>
                <a:schemeClr val="accent1"/>
              </a:buClr>
              <a:buFont typeface="Arial" panose="020B0604020202020204" pitchFamily="34" charset="0"/>
              <a:buChar char="•"/>
              <a:defRPr sz="738">
                <a:solidFill>
                  <a:schemeClr val="tx1"/>
                </a:solidFill>
                <a:latin typeface="Arial" panose="020B0604020202020204" pitchFamily="34" charset="0"/>
              </a:defRPr>
            </a:lvl5pPr>
            <a:lvl6pPr marL="2321227"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6pPr>
            <a:lvl7pPr marL="2743269"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7pPr>
            <a:lvl8pPr marL="3165310"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8pPr>
            <a:lvl9pPr marL="3587351" indent="-211021" defTabSz="775208" eaLnBrk="0" fontAlgn="base" hangingPunct="0">
              <a:lnSpc>
                <a:spcPct val="90000"/>
              </a:lnSpc>
              <a:spcBef>
                <a:spcPts val="508"/>
              </a:spcBef>
              <a:spcAft>
                <a:spcPct val="0"/>
              </a:spcAft>
              <a:buClr>
                <a:schemeClr val="accent1"/>
              </a:buClr>
              <a:buFont typeface="Arial" panose="020B0604020202020204" pitchFamily="34" charset="0"/>
              <a:buChar char="•"/>
              <a:defRPr sz="738">
                <a:solidFill>
                  <a:schemeClr val="tx1"/>
                </a:solidFill>
                <a:latin typeface="Arial" panose="020B0604020202020204" pitchFamily="34" charset="0"/>
              </a:defRPr>
            </a:lvl9pPr>
          </a:lstStyle>
          <a:p>
            <a:pPr eaLnBrk="1" hangingPunct="1">
              <a:lnSpc>
                <a:spcPct val="100000"/>
              </a:lnSpc>
              <a:spcBef>
                <a:spcPct val="0"/>
              </a:spcBef>
              <a:buClrTx/>
              <a:buFontTx/>
              <a:buNone/>
            </a:pPr>
            <a:fld id="{957703D4-21D4-4F2F-9518-D39B6A2B84D6}" type="slidenum">
              <a:rPr lang="en-GB" altLang="en-US" sz="1015">
                <a:solidFill>
                  <a:schemeClr val="accent1"/>
                </a:solidFill>
              </a:rPr>
              <a:pPr eaLnBrk="1" hangingPunct="1">
                <a:lnSpc>
                  <a:spcPct val="100000"/>
                </a:lnSpc>
                <a:spcBef>
                  <a:spcPct val="0"/>
                </a:spcBef>
                <a:buClrTx/>
                <a:buFontTx/>
                <a:buNone/>
              </a:pPr>
              <a:t>28</a:t>
            </a:fld>
            <a:endParaRPr lang="en-GB" altLang="en-US" sz="1015">
              <a:solidFill>
                <a:schemeClr val="accent1"/>
              </a:solidFill>
            </a:endParaRPr>
          </a:p>
        </p:txBody>
      </p:sp>
      <p:sp>
        <p:nvSpPr>
          <p:cNvPr id="2" name="Text Placeholder 1">
            <a:extLst>
              <a:ext uri="{FF2B5EF4-FFF2-40B4-BE49-F238E27FC236}">
                <a16:creationId xmlns:a16="http://schemas.microsoft.com/office/drawing/2014/main" id="{748836A8-3669-4A50-A1F9-CDB7D6A63D57}"/>
              </a:ext>
            </a:extLst>
          </p:cNvPr>
          <p:cNvSpPr>
            <a:spLocks noGrp="1"/>
          </p:cNvSpPr>
          <p:nvPr>
            <p:ph type="body" sz="quarter" idx="13"/>
          </p:nvPr>
        </p:nvSpPr>
        <p:spPr>
          <a:xfrm>
            <a:off x="260839" y="873369"/>
            <a:ext cx="8622323" cy="328246"/>
          </a:xfrm>
        </p:spPr>
        <p:txBody>
          <a:bodyPr rtlCol="0"/>
          <a:lstStyle/>
          <a:p>
            <a:pPr defTabSz="930432">
              <a:spcBef>
                <a:spcPts val="1017"/>
              </a:spcBef>
              <a:defRPr/>
            </a:pPr>
            <a:r>
              <a:rPr lang="en-GB" dirty="0">
                <a:solidFill>
                  <a:schemeClr val="accent5"/>
                </a:solidFill>
                <a:cs typeface="Arial" charset="0"/>
              </a:rPr>
              <a:t>LGIM Disclaimer and important legal notice</a:t>
            </a:r>
            <a:endParaRPr lang="en-US" dirty="0"/>
          </a:p>
        </p:txBody>
      </p:sp>
      <p:sp>
        <p:nvSpPr>
          <p:cNvPr id="36869" name="TextBox 14" descr="[DISCLAIMER]">
            <a:extLst>
              <a:ext uri="{FF2B5EF4-FFF2-40B4-BE49-F238E27FC236}">
                <a16:creationId xmlns:a16="http://schemas.microsoft.com/office/drawing/2014/main" id="{C267D1FD-C4D7-47D1-B45D-36DFCF96BB27}"/>
              </a:ext>
            </a:extLst>
          </p:cNvPr>
          <p:cNvSpPr txBox="1">
            <a:spLocks noChangeArrowheads="1"/>
          </p:cNvSpPr>
          <p:nvPr/>
        </p:nvSpPr>
        <p:spPr bwMode="auto">
          <a:xfrm>
            <a:off x="260839" y="1439008"/>
            <a:ext cx="8622323" cy="431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90000"/>
              </a:lnSpc>
              <a:spcBef>
                <a:spcPts val="1100"/>
              </a:spcBef>
              <a:buClr>
                <a:schemeClr val="accent1"/>
              </a:buClr>
              <a:buFont typeface="Arial" panose="020B0604020202020204" pitchFamily="34" charset="0"/>
              <a:buChar char="•"/>
              <a:defRPr sz="1600">
                <a:solidFill>
                  <a:schemeClr val="tx1"/>
                </a:solidFill>
                <a:latin typeface="Arial" panose="020B0604020202020204" pitchFamily="34" charset="0"/>
              </a:defRPr>
            </a:lvl1pPr>
            <a:lvl2pPr marL="742950" indent="-285750" eaLnBrk="0" hangingPunct="0">
              <a:lnSpc>
                <a:spcPct val="90000"/>
              </a:lnSpc>
              <a:spcBef>
                <a:spcPts val="550"/>
              </a:spcBef>
              <a:buClr>
                <a:schemeClr val="accent1"/>
              </a:buClr>
              <a:buFont typeface="Arial" panose="020B0604020202020204" pitchFamily="34" charset="0"/>
              <a:buChar char="•"/>
              <a:defRPr sz="1400">
                <a:solidFill>
                  <a:schemeClr val="tx1"/>
                </a:solidFill>
                <a:latin typeface="Arial" panose="020B0604020202020204" pitchFamily="34" charset="0"/>
              </a:defRPr>
            </a:lvl2pPr>
            <a:lvl3pPr marL="1143000" indent="-228600" eaLnBrk="0" hangingPunct="0">
              <a:lnSpc>
                <a:spcPct val="90000"/>
              </a:lnSpc>
              <a:spcBef>
                <a:spcPts val="550"/>
              </a:spcBef>
              <a:buClr>
                <a:schemeClr val="accent1"/>
              </a:buClr>
              <a:buFont typeface="Arial" panose="020B0604020202020204" pitchFamily="34" charset="0"/>
              <a:buChar char="•"/>
              <a:defRPr sz="1200">
                <a:solidFill>
                  <a:schemeClr val="tx1"/>
                </a:solidFill>
                <a:latin typeface="Arial" panose="020B0604020202020204" pitchFamily="34" charset="0"/>
              </a:defRPr>
            </a:lvl3pPr>
            <a:lvl4pPr marL="1600200" indent="-228600" eaLnBrk="0" hangingPunct="0">
              <a:lnSpc>
                <a:spcPct val="90000"/>
              </a:lnSpc>
              <a:spcBef>
                <a:spcPts val="550"/>
              </a:spcBef>
              <a:buClr>
                <a:schemeClr val="accent1"/>
              </a:buClr>
              <a:buFont typeface="Arial" panose="020B0604020202020204" pitchFamily="34" charset="0"/>
              <a:buChar char="•"/>
              <a:defRPr sz="1000">
                <a:solidFill>
                  <a:schemeClr val="tx1"/>
                </a:solidFill>
                <a:latin typeface="Arial" panose="020B0604020202020204" pitchFamily="34" charset="0"/>
              </a:defRPr>
            </a:lvl4pPr>
            <a:lvl5pPr marL="2057400" indent="-228600" eaLnBrk="0" hangingPunct="0">
              <a:lnSpc>
                <a:spcPct val="90000"/>
              </a:lnSpc>
              <a:spcBef>
                <a:spcPts val="550"/>
              </a:spcBef>
              <a:buClr>
                <a:schemeClr val="accent1"/>
              </a:buClr>
              <a:buFont typeface="Arial" panose="020B0604020202020204" pitchFamily="34" charset="0"/>
              <a:buChar char="•"/>
              <a:defRPr sz="800">
                <a:solidFill>
                  <a:schemeClr val="tx1"/>
                </a:solidFill>
                <a:latin typeface="Arial" panose="020B0604020202020204" pitchFamily="34" charset="0"/>
              </a:defRPr>
            </a:lvl5pPr>
            <a:lvl6pPr marL="25146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6pPr>
            <a:lvl7pPr marL="29718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7pPr>
            <a:lvl8pPr marL="34290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8pPr>
            <a:lvl9pPr marL="3886200" indent="-228600" defTabSz="839788" eaLnBrk="0" fontAlgn="base" hangingPunct="0">
              <a:lnSpc>
                <a:spcPct val="90000"/>
              </a:lnSpc>
              <a:spcBef>
                <a:spcPts val="550"/>
              </a:spcBef>
              <a:spcAft>
                <a:spcPct val="0"/>
              </a:spcAft>
              <a:buClr>
                <a:schemeClr val="accent1"/>
              </a:buClr>
              <a:buFont typeface="Arial" panose="020B0604020202020204" pitchFamily="34" charset="0"/>
              <a:buChar char="•"/>
              <a:defRPr sz="800">
                <a:solidFill>
                  <a:schemeClr val="tx1"/>
                </a:solidFill>
                <a:latin typeface="Arial" panose="020B0604020202020204" pitchFamily="34" charset="0"/>
              </a:defRPr>
            </a:lvl9pPr>
          </a:lstStyle>
          <a:p>
            <a:pPr eaLnBrk="1" hangingPunct="1">
              <a:lnSpc>
                <a:spcPts val="554"/>
              </a:lnSpc>
              <a:spcBef>
                <a:spcPct val="0"/>
              </a:spcBef>
              <a:buClrTx/>
              <a:buNone/>
            </a:pPr>
            <a:r>
              <a:rPr lang="en-GB" altLang="en-US" sz="738" dirty="0">
                <a:solidFill>
                  <a:srgbClr val="000000"/>
                </a:solidFill>
              </a:rPr>
              <a:t>The information contained in this document (the ‘Information’) has been prepared by Legal &amp; General Investment Management Limited, or by Legal and General Assurance (Pensions Management) Limited and/or their affiliates (‘Legal &amp; General’, ‘we’ or ‘us’). Such Information is the property and/or confidential information of Legal &amp; General and may not be disclosed by you to any other person without the prior written consent of Legal &amp; General. </a:t>
            </a:r>
          </a:p>
          <a:p>
            <a:pPr eaLnBrk="1" hangingPunct="1">
              <a:lnSpc>
                <a:spcPts val="554"/>
              </a:lnSpc>
              <a:spcBef>
                <a:spcPct val="0"/>
              </a:spcBef>
              <a:buClrTx/>
              <a:buNone/>
            </a:pPr>
            <a:r>
              <a:rPr lang="en-GB" altLang="en-US" sz="738" dirty="0">
                <a:solidFill>
                  <a:srgbClr val="000000"/>
                </a:solidFill>
              </a:rPr>
              <a:t> </a:t>
            </a:r>
          </a:p>
          <a:p>
            <a:pPr eaLnBrk="1" hangingPunct="1">
              <a:lnSpc>
                <a:spcPts val="554"/>
              </a:lnSpc>
              <a:spcBef>
                <a:spcPct val="0"/>
              </a:spcBef>
              <a:buClrTx/>
              <a:buNone/>
            </a:pPr>
            <a:r>
              <a:rPr lang="en-GB" altLang="en-US" sz="738" dirty="0">
                <a:solidFill>
                  <a:srgbClr val="000000"/>
                </a:solidFill>
              </a:rPr>
              <a:t>No party shall have any right of action against Legal &amp; General in relation to the accuracy or completeness of the Information, or any other written or oral information made available in connection with this publication. Any investment advice that we provide to you is based solely on the limited initial information which you have provided to us. No part of this or any other document or presentation provided by us shall be deemed to constitute ‘proper advice’ for the purposes of the Pensions Act 1995 (as amended). Any limited initial advice given relating to professional services will be further discussed and negotiated in order to agree formal investment guidelines which will form part of written contractual terms between the parties.</a:t>
            </a:r>
          </a:p>
          <a:p>
            <a:pPr eaLnBrk="1" hangingPunct="1">
              <a:lnSpc>
                <a:spcPts val="554"/>
              </a:lnSpc>
              <a:spcBef>
                <a:spcPct val="0"/>
              </a:spcBef>
              <a:buClrTx/>
              <a:buNone/>
            </a:pPr>
            <a:r>
              <a:rPr lang="en-GB" altLang="en-US" sz="738" dirty="0">
                <a:solidFill>
                  <a:srgbClr val="000000"/>
                </a:solidFill>
              </a:rPr>
              <a:t> </a:t>
            </a:r>
          </a:p>
          <a:p>
            <a:pPr eaLnBrk="1" hangingPunct="1">
              <a:lnSpc>
                <a:spcPts val="554"/>
              </a:lnSpc>
              <a:spcBef>
                <a:spcPct val="0"/>
              </a:spcBef>
              <a:buClrTx/>
              <a:buNone/>
            </a:pPr>
            <a:r>
              <a:rPr lang="en-GB" altLang="en-US" sz="738" dirty="0">
                <a:solidFill>
                  <a:srgbClr val="000000"/>
                </a:solidFill>
              </a:rPr>
              <a:t>Past performance is no guarantee of future results. The value of an investment and any income taken from it is not guaranteed and can go down as well as up, you may not get back the amount you originally invested. </a:t>
            </a:r>
          </a:p>
          <a:p>
            <a:pPr eaLnBrk="1" hangingPunct="1">
              <a:lnSpc>
                <a:spcPts val="554"/>
              </a:lnSpc>
              <a:spcBef>
                <a:spcPct val="0"/>
              </a:spcBef>
              <a:buClrTx/>
              <a:buNone/>
            </a:pPr>
            <a:r>
              <a:rPr lang="en-GB" altLang="en-US" sz="738" dirty="0">
                <a:solidFill>
                  <a:srgbClr val="000000"/>
                </a:solidFill>
              </a:rPr>
              <a:t> </a:t>
            </a:r>
          </a:p>
          <a:p>
            <a:pPr eaLnBrk="1" hangingPunct="1">
              <a:lnSpc>
                <a:spcPts val="554"/>
              </a:lnSpc>
              <a:spcBef>
                <a:spcPct val="0"/>
              </a:spcBef>
              <a:buClrTx/>
              <a:buNone/>
            </a:pPr>
            <a:r>
              <a:rPr lang="en-GB" altLang="en-US" sz="738" dirty="0">
                <a:solidFill>
                  <a:srgbClr val="000000"/>
                </a:solidFill>
              </a:rPr>
              <a:t>The Information has been produced for use by a professional investor and their advisors only.  It should not be distributed without our permission.</a:t>
            </a:r>
          </a:p>
          <a:p>
            <a:pPr eaLnBrk="1" hangingPunct="1">
              <a:lnSpc>
                <a:spcPts val="554"/>
              </a:lnSpc>
              <a:spcBef>
                <a:spcPct val="0"/>
              </a:spcBef>
              <a:buClrTx/>
              <a:buNone/>
            </a:pPr>
            <a:r>
              <a:rPr lang="en-GB" altLang="en-US" sz="738" dirty="0">
                <a:solidFill>
                  <a:srgbClr val="000000"/>
                </a:solidFill>
              </a:rPr>
              <a:t>The risks associated with each fund or investment strategy are set out in this publication, the relevant prospectus or investment management agreement (as applicable) and these should be read and understood before making any investment decisions. A copy of the relevant documentation can be obtained from your Client Relationship Manager.</a:t>
            </a:r>
          </a:p>
          <a:p>
            <a:pPr eaLnBrk="1" hangingPunct="1">
              <a:lnSpc>
                <a:spcPts val="554"/>
              </a:lnSpc>
              <a:spcBef>
                <a:spcPct val="0"/>
              </a:spcBef>
              <a:buClrTx/>
              <a:buNone/>
            </a:pPr>
            <a:r>
              <a:rPr lang="en-GB" altLang="en-US" sz="738" dirty="0">
                <a:solidFill>
                  <a:srgbClr val="000000"/>
                </a:solidFill>
              </a:rPr>
              <a:t> </a:t>
            </a:r>
          </a:p>
          <a:p>
            <a:pPr eaLnBrk="1" hangingPunct="1">
              <a:lnSpc>
                <a:spcPts val="554"/>
              </a:lnSpc>
              <a:spcBef>
                <a:spcPct val="0"/>
              </a:spcBef>
              <a:buClrTx/>
              <a:buNone/>
            </a:pPr>
            <a:r>
              <a:rPr lang="en-GB" altLang="en-US" sz="738" b="1" dirty="0">
                <a:solidFill>
                  <a:srgbClr val="0099CC"/>
                </a:solidFill>
              </a:rPr>
              <a:t>Confidentiality and Limitations:</a:t>
            </a:r>
          </a:p>
          <a:p>
            <a:pPr eaLnBrk="1" hangingPunct="1">
              <a:lnSpc>
                <a:spcPts val="554"/>
              </a:lnSpc>
              <a:spcBef>
                <a:spcPct val="0"/>
              </a:spcBef>
              <a:buClrTx/>
              <a:buNone/>
            </a:pPr>
            <a:r>
              <a:rPr lang="en-GB" altLang="en-US" sz="738" dirty="0">
                <a:solidFill>
                  <a:srgbClr val="000000"/>
                </a:solidFill>
              </a:rPr>
              <a:t>Unless otherwise agreed by Legal &amp; General in writing, the Information in this document (a) is for information purposes only and we are not soliciting any action based on it, and (b) is not a recommendation to buy or sell securities or pursue a particular investment strategy; and (c) is not investment, legal, regulatory or tax advice. Any trading or investment decisions taken by you should be based on your own analysis and judgment (and/or that of your professional advisors) and not in reliance on us or the Information. To the fullest extent permitted by law, we exclude all representations, warranties, conditions, undertakings and all other terms of any kind, implied by statute or common law, with respect to the Information including (without limitation) any representations as to the quality, suitability, accuracy or completeness of the Information.</a:t>
            </a:r>
          </a:p>
          <a:p>
            <a:pPr eaLnBrk="1" hangingPunct="1">
              <a:lnSpc>
                <a:spcPts val="554"/>
              </a:lnSpc>
              <a:spcBef>
                <a:spcPct val="0"/>
              </a:spcBef>
              <a:buClrTx/>
              <a:buNone/>
            </a:pPr>
            <a:r>
              <a:rPr lang="en-GB" altLang="en-US" sz="738" dirty="0">
                <a:solidFill>
                  <a:srgbClr val="000000"/>
                </a:solidFill>
              </a:rPr>
              <a:t> </a:t>
            </a:r>
          </a:p>
          <a:p>
            <a:pPr eaLnBrk="1" hangingPunct="1">
              <a:lnSpc>
                <a:spcPts val="554"/>
              </a:lnSpc>
              <a:spcBef>
                <a:spcPct val="0"/>
              </a:spcBef>
              <a:buClrTx/>
              <a:buNone/>
            </a:pPr>
            <a:r>
              <a:rPr lang="en-GB" altLang="en-US" sz="738" dirty="0">
                <a:solidFill>
                  <a:srgbClr val="000000"/>
                </a:solidFill>
              </a:rPr>
              <a:t>Any projections, estimates or forecasts included in the Information (a) shall not constitute a guarantee of future events, (b) may not consider or reflect all possible future events or conditions relevant to you (for example, market disruption events); and (c) may be based on assumptions or simplifications that may not be relevant to you. </a:t>
            </a:r>
          </a:p>
          <a:p>
            <a:pPr eaLnBrk="1" hangingPunct="1">
              <a:lnSpc>
                <a:spcPts val="554"/>
              </a:lnSpc>
              <a:spcBef>
                <a:spcPct val="0"/>
              </a:spcBef>
              <a:buClrTx/>
              <a:buNone/>
            </a:pPr>
            <a:r>
              <a:rPr lang="en-GB" altLang="en-US" sz="738" dirty="0">
                <a:solidFill>
                  <a:srgbClr val="000000"/>
                </a:solidFill>
              </a:rPr>
              <a:t> </a:t>
            </a:r>
          </a:p>
          <a:p>
            <a:pPr eaLnBrk="1" hangingPunct="1">
              <a:lnSpc>
                <a:spcPts val="554"/>
              </a:lnSpc>
              <a:spcBef>
                <a:spcPct val="0"/>
              </a:spcBef>
              <a:buClrTx/>
              <a:buNone/>
            </a:pPr>
            <a:r>
              <a:rPr lang="en-GB" altLang="en-US" sz="738" dirty="0">
                <a:solidFill>
                  <a:srgbClr val="000000"/>
                </a:solidFill>
              </a:rPr>
              <a:t>The Information is provided ‘as is' and 'as available’. </a:t>
            </a:r>
            <a:r>
              <a:rPr lang="en-GB" altLang="en-US" sz="738" u="sng" dirty="0">
                <a:solidFill>
                  <a:srgbClr val="000000"/>
                </a:solidFill>
              </a:rPr>
              <a:t> To the fullest extent permitted by law, Legal &amp; General accepts no liability to you or any other recipient of the Information for any loss, damage or cost arising from, or in connection with, any use or reliance on the Information. Without limiting the generality of the foregoing, Legal &amp; General does not accept any liability for any indirect, special or consequential loss howsoever caused and on any theory or liability, whether in contract or tort (including negligence) or otherwise, even if Legal &amp; General has been advised of the possibility of such loss.</a:t>
            </a:r>
            <a:endParaRPr lang="en-GB" altLang="en-US" sz="738" dirty="0">
              <a:solidFill>
                <a:srgbClr val="000000"/>
              </a:solidFill>
            </a:endParaRPr>
          </a:p>
          <a:p>
            <a:pPr eaLnBrk="1" hangingPunct="1">
              <a:lnSpc>
                <a:spcPts val="554"/>
              </a:lnSpc>
              <a:spcBef>
                <a:spcPct val="0"/>
              </a:spcBef>
              <a:buClrTx/>
              <a:buNone/>
            </a:pPr>
            <a:r>
              <a:rPr lang="en-GB" altLang="en-US" sz="738" dirty="0">
                <a:solidFill>
                  <a:srgbClr val="000000"/>
                </a:solidFill>
              </a:rPr>
              <a:t> </a:t>
            </a:r>
          </a:p>
          <a:p>
            <a:pPr eaLnBrk="1" hangingPunct="1">
              <a:lnSpc>
                <a:spcPts val="554"/>
              </a:lnSpc>
              <a:spcBef>
                <a:spcPct val="0"/>
              </a:spcBef>
              <a:buClrTx/>
              <a:buNone/>
            </a:pPr>
            <a:r>
              <a:rPr lang="en-GB" altLang="en-US" sz="738" b="1" dirty="0">
                <a:solidFill>
                  <a:srgbClr val="0099CC"/>
                </a:solidFill>
              </a:rPr>
              <a:t>Third Party Data:</a:t>
            </a:r>
          </a:p>
          <a:p>
            <a:pPr eaLnBrk="1" hangingPunct="1">
              <a:lnSpc>
                <a:spcPts val="554"/>
              </a:lnSpc>
              <a:spcBef>
                <a:spcPct val="0"/>
              </a:spcBef>
              <a:buClrTx/>
              <a:buNone/>
            </a:pPr>
            <a:r>
              <a:rPr lang="en-GB" altLang="en-US" sz="738" dirty="0">
                <a:solidFill>
                  <a:srgbClr val="000000"/>
                </a:solidFill>
              </a:rPr>
              <a:t>Where this document contains third party data ('Third Party Data’), we cannot guarantee the accuracy, completeness or reliability of such Third Party Data and accept no responsibility or liability whatsoever in respect of such Third Party Data. </a:t>
            </a:r>
          </a:p>
          <a:p>
            <a:pPr eaLnBrk="1" hangingPunct="1">
              <a:lnSpc>
                <a:spcPts val="554"/>
              </a:lnSpc>
              <a:spcBef>
                <a:spcPct val="0"/>
              </a:spcBef>
              <a:buClrTx/>
              <a:buNone/>
            </a:pPr>
            <a:r>
              <a:rPr lang="en-GB" altLang="en-US" sz="738" dirty="0">
                <a:solidFill>
                  <a:srgbClr val="000000"/>
                </a:solidFill>
              </a:rPr>
              <a:t> </a:t>
            </a:r>
          </a:p>
          <a:p>
            <a:pPr eaLnBrk="1" hangingPunct="1">
              <a:lnSpc>
                <a:spcPts val="554"/>
              </a:lnSpc>
              <a:spcBef>
                <a:spcPct val="0"/>
              </a:spcBef>
              <a:buClrTx/>
              <a:buNone/>
            </a:pPr>
            <a:r>
              <a:rPr lang="en-GB" altLang="en-US" sz="738" b="1" dirty="0">
                <a:solidFill>
                  <a:srgbClr val="0099CC"/>
                </a:solidFill>
              </a:rPr>
              <a:t>Publication, Amendments and Updates:</a:t>
            </a:r>
            <a:r>
              <a:rPr lang="en-GB" altLang="en-US" sz="738" b="1" dirty="0">
                <a:solidFill>
                  <a:srgbClr val="000000"/>
                </a:solidFill>
              </a:rPr>
              <a:t> </a:t>
            </a:r>
            <a:endParaRPr lang="en-GB" altLang="en-US" sz="738" dirty="0">
              <a:solidFill>
                <a:srgbClr val="000000"/>
              </a:solidFill>
            </a:endParaRPr>
          </a:p>
          <a:p>
            <a:pPr eaLnBrk="1" hangingPunct="1">
              <a:lnSpc>
                <a:spcPts val="554"/>
              </a:lnSpc>
              <a:spcBef>
                <a:spcPct val="0"/>
              </a:spcBef>
              <a:buClrTx/>
              <a:buNone/>
            </a:pPr>
            <a:r>
              <a:rPr lang="en-GB" altLang="en-US" sz="738" dirty="0">
                <a:solidFill>
                  <a:srgbClr val="000000"/>
                </a:solidFill>
              </a:rPr>
              <a:t>We are under no obligation to update or amend the Information or correct any errors in the Information following the date it was delivered to you.  Legal &amp; General reserves the right to update this document and/or the Information at any time and without notice. </a:t>
            </a:r>
          </a:p>
          <a:p>
            <a:pPr eaLnBrk="1" hangingPunct="1">
              <a:lnSpc>
                <a:spcPts val="554"/>
              </a:lnSpc>
              <a:spcBef>
                <a:spcPct val="0"/>
              </a:spcBef>
              <a:buClrTx/>
              <a:buNone/>
            </a:pPr>
            <a:r>
              <a:rPr lang="en-GB" altLang="en-US" sz="738" dirty="0">
                <a:solidFill>
                  <a:srgbClr val="000000"/>
                </a:solidFill>
              </a:rPr>
              <a:t> </a:t>
            </a:r>
          </a:p>
          <a:p>
            <a:pPr eaLnBrk="1" hangingPunct="1">
              <a:lnSpc>
                <a:spcPts val="554"/>
              </a:lnSpc>
              <a:spcBef>
                <a:spcPct val="0"/>
              </a:spcBef>
              <a:buClrTx/>
              <a:buNone/>
            </a:pPr>
            <a:r>
              <a:rPr lang="en-GB" altLang="en-US" sz="738" dirty="0">
                <a:solidFill>
                  <a:srgbClr val="000000"/>
                </a:solidFill>
              </a:rPr>
              <a:t>Although the Information contained in this document is believed to be correct as at the time of printing or publication, no assurance can be given to you that this document is complete or accurate in the light of information that may become available after its publication.  The Information may not take into account any relevant events, facts or conditions that have occurred after the publication or printing of this document.</a:t>
            </a:r>
          </a:p>
          <a:p>
            <a:pPr eaLnBrk="1" hangingPunct="1">
              <a:lnSpc>
                <a:spcPts val="554"/>
              </a:lnSpc>
              <a:spcBef>
                <a:spcPct val="0"/>
              </a:spcBef>
              <a:buClrTx/>
              <a:buNone/>
            </a:pPr>
            <a:r>
              <a:rPr lang="en-GB" altLang="en-US" sz="738" dirty="0">
                <a:solidFill>
                  <a:srgbClr val="000000"/>
                </a:solidFill>
              </a:rPr>
              <a:t> </a:t>
            </a:r>
          </a:p>
          <a:p>
            <a:pPr eaLnBrk="1" hangingPunct="1">
              <a:lnSpc>
                <a:spcPts val="554"/>
              </a:lnSpc>
              <a:spcBef>
                <a:spcPct val="0"/>
              </a:spcBef>
              <a:buClrTx/>
              <a:buNone/>
            </a:pPr>
            <a:r>
              <a:rPr lang="en-GB" altLang="en-US" sz="738" b="1" dirty="0">
                <a:solidFill>
                  <a:srgbClr val="0099CC"/>
                </a:solidFill>
              </a:rPr>
              <a:t>Telephone Recording</a:t>
            </a:r>
          </a:p>
          <a:p>
            <a:pPr eaLnBrk="1" hangingPunct="1">
              <a:lnSpc>
                <a:spcPts val="554"/>
              </a:lnSpc>
              <a:spcBef>
                <a:spcPct val="0"/>
              </a:spcBef>
              <a:buClrTx/>
              <a:buNone/>
            </a:pPr>
            <a:r>
              <a:rPr lang="en-GB" altLang="en-US" sz="738" dirty="0">
                <a:solidFill>
                  <a:srgbClr val="000000"/>
                </a:solidFill>
              </a:rPr>
              <a:t>As required under applicable laws Legal &amp; General will record all telephone and electronic communications and conversations with you that result or may result in the undertaking of transactions in financial instruments on your behalf.  Such records will be kept for a period of five years (or up to seven years upon request from the Financial Conduct Authority (or such successor from time to time)) and will be provided to you upon request.</a:t>
            </a:r>
          </a:p>
          <a:p>
            <a:pPr eaLnBrk="1" hangingPunct="1">
              <a:lnSpc>
                <a:spcPts val="554"/>
              </a:lnSpc>
              <a:spcBef>
                <a:spcPct val="0"/>
              </a:spcBef>
              <a:buClrTx/>
              <a:buNone/>
            </a:pPr>
            <a:r>
              <a:rPr lang="en-GB" altLang="en-US" sz="738" dirty="0">
                <a:solidFill>
                  <a:srgbClr val="000000"/>
                </a:solidFill>
              </a:rPr>
              <a:t> </a:t>
            </a:r>
          </a:p>
          <a:p>
            <a:pPr eaLnBrk="1" hangingPunct="1">
              <a:lnSpc>
                <a:spcPts val="554"/>
              </a:lnSpc>
              <a:spcBef>
                <a:spcPct val="0"/>
              </a:spcBef>
              <a:buClrTx/>
              <a:buNone/>
            </a:pPr>
            <a:r>
              <a:rPr lang="en-GB" altLang="en-US" sz="738" dirty="0">
                <a:solidFill>
                  <a:srgbClr val="000000"/>
                </a:solidFill>
              </a:rPr>
              <a:t>Legal &amp; General Investment Management Limited.  Registered in England and Wales No. 02091894.  Registered Office: One Coleman Street, London, EC2R 5AA. Authorised and regulated by the Financial Conduct Authority, No. 119272.</a:t>
            </a:r>
          </a:p>
          <a:p>
            <a:pPr eaLnBrk="1" hangingPunct="1">
              <a:lnSpc>
                <a:spcPts val="554"/>
              </a:lnSpc>
              <a:spcBef>
                <a:spcPct val="0"/>
              </a:spcBef>
              <a:buClrTx/>
              <a:buNone/>
            </a:pPr>
            <a:r>
              <a:rPr lang="en-GB" altLang="en-US" sz="738" dirty="0">
                <a:solidFill>
                  <a:srgbClr val="000000"/>
                </a:solidFill>
              </a:rPr>
              <a:t> </a:t>
            </a:r>
          </a:p>
          <a:p>
            <a:pPr eaLnBrk="1" hangingPunct="1">
              <a:lnSpc>
                <a:spcPts val="554"/>
              </a:lnSpc>
              <a:spcBef>
                <a:spcPct val="0"/>
              </a:spcBef>
              <a:buClrTx/>
              <a:buNone/>
            </a:pPr>
            <a:r>
              <a:rPr lang="en-GB" altLang="en-US" sz="738" dirty="0">
                <a:solidFill>
                  <a:srgbClr val="000000"/>
                </a:solidFill>
              </a:rPr>
              <a:t>Legal and General Assurance (Pensions Management) Limited.  Registered in England and Wales No. 01006112.  Registered Office: One Coleman Street, London, EC2R 5AA. Authorised by the Prudential Regulation Authority and regulated by the Financial Conduct Authority and the Prudential Regulation Authority, No. 202202.</a:t>
            </a:r>
          </a:p>
          <a:p>
            <a:pPr eaLnBrk="1" hangingPunct="1">
              <a:lnSpc>
                <a:spcPts val="554"/>
              </a:lnSpc>
              <a:spcBef>
                <a:spcPct val="0"/>
              </a:spcBef>
              <a:buClrTx/>
              <a:buNone/>
            </a:pPr>
            <a:r>
              <a:rPr lang="en-GB" altLang="en-US" sz="738" dirty="0">
                <a:solidFill>
                  <a:srgbClr val="000000"/>
                </a:solidFill>
              </a:rPr>
              <a:t> </a:t>
            </a:r>
          </a:p>
          <a:p>
            <a:pPr eaLnBrk="1" hangingPunct="1">
              <a:lnSpc>
                <a:spcPts val="554"/>
              </a:lnSpc>
              <a:spcBef>
                <a:spcPct val="0"/>
              </a:spcBef>
              <a:buClrTx/>
              <a:buNone/>
            </a:pPr>
            <a:r>
              <a:rPr lang="en-GB" altLang="en-US" sz="738" dirty="0">
                <a:solidFill>
                  <a:srgbClr val="000000"/>
                </a:solidFill>
              </a:rPr>
              <a:t>The LGIM Workplace Savings division on behalf of both Legal and General Assurance Limited.  Registered in England and Wales No. 00166055.  Authorised by the Prudential Regulation Authority and regulated by the Financial Conduct Authority and the Prudential Regulation Authority. As well as Legal &amp; General (Portfolio Management Services) Limited.  Registered in England and Wales No. 02457525.  Authorised and regulated by the Financial Conduct Authority, No. 146786. Registered Offices: One Coleman Street, London, EC2R 5AA.</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7417-C751-42DA-9DAF-7E40B00E6D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481156-5D2F-487A-A19C-F226CE1B00BF}"/>
              </a:ext>
            </a:extLst>
          </p:cNvPr>
          <p:cNvSpPr>
            <a:spLocks noGrp="1"/>
          </p:cNvSpPr>
          <p:nvPr>
            <p:ph idx="1"/>
          </p:nvPr>
        </p:nvSpPr>
        <p:spPr/>
        <p:txBody>
          <a:bodyPr>
            <a:normAutofit/>
          </a:bodyPr>
          <a:lstStyle/>
          <a:p>
            <a:pPr marL="0" indent="0" algn="ctr">
              <a:buNone/>
            </a:pPr>
            <a:endParaRPr lang="en-GB" sz="4000" dirty="0">
              <a:solidFill>
                <a:srgbClr val="A40044"/>
              </a:solidFill>
            </a:endParaRPr>
          </a:p>
          <a:p>
            <a:pPr marL="0" indent="0" algn="ctr">
              <a:buNone/>
            </a:pPr>
            <a:endParaRPr lang="en-GB" sz="4000" dirty="0">
              <a:solidFill>
                <a:srgbClr val="A40044"/>
              </a:solidFill>
            </a:endParaRPr>
          </a:p>
          <a:p>
            <a:pPr marL="0" indent="0" algn="ctr">
              <a:buNone/>
            </a:pPr>
            <a:r>
              <a:rPr lang="en-GB" sz="4000" dirty="0">
                <a:solidFill>
                  <a:srgbClr val="A40044"/>
                </a:solidFill>
                <a:latin typeface="Calibri Light" panose="020F0302020204030204" pitchFamily="34" charset="0"/>
                <a:cs typeface="Calibri Light" panose="020F0302020204030204" pitchFamily="34" charset="0"/>
              </a:rPr>
              <a:t>Coffee break</a:t>
            </a:r>
            <a:br>
              <a:rPr lang="en-GB" sz="4000" dirty="0">
                <a:solidFill>
                  <a:srgbClr val="A40044"/>
                </a:solidFill>
                <a:latin typeface="Calibri Light" panose="020F0302020204030204" pitchFamily="34" charset="0"/>
                <a:cs typeface="Calibri Light" panose="020F0302020204030204" pitchFamily="34" charset="0"/>
              </a:rPr>
            </a:br>
            <a:br>
              <a:rPr lang="en-GB" sz="4000" dirty="0">
                <a:solidFill>
                  <a:srgbClr val="A40044"/>
                </a:solidFill>
                <a:latin typeface="Calibri Light" panose="020F0302020204030204" pitchFamily="34" charset="0"/>
                <a:cs typeface="Calibri Light" panose="020F0302020204030204" pitchFamily="34" charset="0"/>
              </a:rPr>
            </a:br>
            <a:r>
              <a:rPr lang="en-GB" sz="4000" dirty="0">
                <a:solidFill>
                  <a:srgbClr val="A40044"/>
                </a:solidFill>
                <a:latin typeface="Calibri Light" panose="020F0302020204030204" pitchFamily="34" charset="0"/>
                <a:cs typeface="Calibri Light" panose="020F0302020204030204" pitchFamily="34" charset="0"/>
              </a:rPr>
              <a:t>be back for 15.00</a:t>
            </a:r>
            <a:endParaRPr lang="en-GB" sz="4000"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59A974A0-F2C2-41DD-9EE1-A7F52335177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05937" y="0"/>
            <a:ext cx="2238063" cy="2095022"/>
          </a:xfrm>
          <a:prstGeom prst="rect">
            <a:avLst/>
          </a:prstGeom>
        </p:spPr>
      </p:pic>
      <p:sp>
        <p:nvSpPr>
          <p:cNvPr id="5" name="TextBox 4">
            <a:extLst>
              <a:ext uri="{FF2B5EF4-FFF2-40B4-BE49-F238E27FC236}">
                <a16:creationId xmlns:a16="http://schemas.microsoft.com/office/drawing/2014/main" id="{DDC69C28-DF0F-4C76-9A24-3513FD12A05D}"/>
              </a:ext>
            </a:extLst>
          </p:cNvPr>
          <p:cNvSpPr txBox="1"/>
          <p:nvPr/>
        </p:nvSpPr>
        <p:spPr>
          <a:xfrm>
            <a:off x="7965346" y="5603758"/>
            <a:ext cx="1283516" cy="300082"/>
          </a:xfrm>
          <a:prstGeom prst="rect">
            <a:avLst/>
          </a:prstGeom>
          <a:noFill/>
        </p:spPr>
        <p:txBody>
          <a:bodyPr wrap="square" rtlCol="0">
            <a:spAutoFit/>
          </a:bodyPr>
          <a:lstStyle/>
          <a:p>
            <a:r>
              <a:rPr lang="en-GB" sz="1350" b="1" dirty="0">
                <a:solidFill>
                  <a:srgbClr val="F39200"/>
                </a:solidFill>
                <a:latin typeface="Raleway" panose="020B0503030101060003" pitchFamily="34" charset="0"/>
              </a:rPr>
              <a:t>#PASA2020</a:t>
            </a:r>
          </a:p>
        </p:txBody>
      </p:sp>
    </p:spTree>
    <p:extLst>
      <p:ext uri="{BB962C8B-B14F-4D97-AF65-F5344CB8AC3E}">
        <p14:creationId xmlns:p14="http://schemas.microsoft.com/office/powerpoint/2010/main" val="287350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7417-C751-42DA-9DAF-7E40B00E6D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481156-5D2F-487A-A19C-F226CE1B00BF}"/>
              </a:ext>
            </a:extLst>
          </p:cNvPr>
          <p:cNvSpPr>
            <a:spLocks noGrp="1"/>
          </p:cNvSpPr>
          <p:nvPr>
            <p:ph idx="1"/>
          </p:nvPr>
        </p:nvSpPr>
        <p:spPr/>
        <p:txBody>
          <a:bodyPr>
            <a:normAutofit/>
          </a:bodyPr>
          <a:lstStyle/>
          <a:p>
            <a:pPr marL="0" indent="0">
              <a:buNone/>
            </a:pPr>
            <a:r>
              <a:rPr lang="en-GB" sz="4000" dirty="0">
                <a:solidFill>
                  <a:srgbClr val="A4003C"/>
                </a:solidFill>
                <a:latin typeface="Calibri Light" panose="020F0302020204030204" pitchFamily="34" charset="0"/>
                <a:cs typeface="Calibri Light" panose="020F0302020204030204" pitchFamily="34" charset="0"/>
              </a:rPr>
              <a:t>Keynote speaker</a:t>
            </a:r>
          </a:p>
          <a:p>
            <a:pPr marL="0" indent="0">
              <a:buNone/>
            </a:pPr>
            <a:endParaRPr lang="en-GB" sz="2000" dirty="0">
              <a:solidFill>
                <a:srgbClr val="A4003C"/>
              </a:solidFill>
              <a:latin typeface="Calibri Light" panose="020F0302020204030204" pitchFamily="34" charset="0"/>
              <a:cs typeface="Calibri Light" panose="020F0302020204030204" pitchFamily="34" charset="0"/>
            </a:endParaRPr>
          </a:p>
          <a:p>
            <a:pPr marL="0" indent="0">
              <a:buNone/>
            </a:pPr>
            <a:endParaRPr lang="en-GB" sz="2000" dirty="0">
              <a:solidFill>
                <a:srgbClr val="A4003C"/>
              </a:solidFill>
              <a:latin typeface="Calibri Light" panose="020F0302020204030204" pitchFamily="34" charset="0"/>
              <a:cs typeface="Calibri Light" panose="020F0302020204030204" pitchFamily="34" charset="0"/>
            </a:endParaRPr>
          </a:p>
          <a:p>
            <a:pPr marL="0" indent="0">
              <a:buNone/>
            </a:pPr>
            <a:endParaRPr lang="en-GB" sz="2000" dirty="0">
              <a:solidFill>
                <a:srgbClr val="A4003C"/>
              </a:solidFill>
              <a:latin typeface="Calibri Light" panose="020F0302020204030204" pitchFamily="34" charset="0"/>
              <a:cs typeface="Calibri Light" panose="020F0302020204030204" pitchFamily="34" charset="0"/>
            </a:endParaRPr>
          </a:p>
          <a:p>
            <a:pPr marL="0" indent="0">
              <a:buNone/>
            </a:pPr>
            <a:endParaRPr lang="en-GB" sz="2000" dirty="0">
              <a:solidFill>
                <a:schemeClr val="bg2">
                  <a:lumMod val="50000"/>
                </a:schemeClr>
              </a:solidFill>
              <a:latin typeface="Calibri Light" panose="020F0302020204030204" pitchFamily="34" charset="0"/>
              <a:cs typeface="Calibri Light" panose="020F0302020204030204" pitchFamily="34" charset="0"/>
            </a:endParaRPr>
          </a:p>
          <a:p>
            <a:pPr marL="0" indent="0">
              <a:buNone/>
            </a:pPr>
            <a:endParaRPr lang="en-GB" sz="2000" dirty="0">
              <a:solidFill>
                <a:schemeClr val="bg2">
                  <a:lumMod val="50000"/>
                </a:schemeClr>
              </a:solidFill>
              <a:latin typeface="Calibri Light" panose="020F0302020204030204" pitchFamily="34" charset="0"/>
              <a:cs typeface="Calibri Light" panose="020F0302020204030204" pitchFamily="34" charset="0"/>
            </a:endParaRPr>
          </a:p>
          <a:p>
            <a:pPr marL="0" indent="0">
              <a:buNone/>
            </a:pPr>
            <a:endParaRPr lang="en-GB" sz="2000" dirty="0">
              <a:solidFill>
                <a:schemeClr val="bg2">
                  <a:lumMod val="50000"/>
                </a:schemeClr>
              </a:solidFill>
              <a:latin typeface="Calibri Light" panose="020F0302020204030204" pitchFamily="34" charset="0"/>
              <a:cs typeface="Calibri Light" panose="020F0302020204030204" pitchFamily="34" charset="0"/>
            </a:endParaRPr>
          </a:p>
          <a:p>
            <a:pPr marL="0" indent="0">
              <a:buNone/>
            </a:pPr>
            <a:endParaRPr lang="en-GB" sz="2000" dirty="0">
              <a:solidFill>
                <a:schemeClr val="bg2">
                  <a:lumMod val="50000"/>
                </a:schemeClr>
              </a:solidFill>
              <a:latin typeface="Calibri Light" panose="020F0302020204030204" pitchFamily="34" charset="0"/>
              <a:cs typeface="Calibri Light" panose="020F0302020204030204" pitchFamily="34" charset="0"/>
            </a:endParaRPr>
          </a:p>
          <a:p>
            <a:pPr marL="0" indent="0">
              <a:buNone/>
            </a:pPr>
            <a:r>
              <a:rPr lang="en-GB" sz="2000" dirty="0">
                <a:solidFill>
                  <a:schemeClr val="bg2">
                    <a:lumMod val="50000"/>
                  </a:schemeClr>
                </a:solidFill>
                <a:latin typeface="Calibri Light" panose="020F0302020204030204" pitchFamily="34" charset="0"/>
                <a:cs typeface="Calibri Light" panose="020F0302020204030204" pitchFamily="34" charset="0"/>
              </a:rPr>
              <a:t>David Fairs</a:t>
            </a:r>
            <a:br>
              <a:rPr lang="en-GB" sz="2000" dirty="0">
                <a:solidFill>
                  <a:schemeClr val="bg2">
                    <a:lumMod val="50000"/>
                  </a:schemeClr>
                </a:solidFill>
                <a:latin typeface="Calibri Light" panose="020F0302020204030204" pitchFamily="34" charset="0"/>
                <a:cs typeface="Calibri Light" panose="020F0302020204030204" pitchFamily="34" charset="0"/>
              </a:rPr>
            </a:br>
            <a:r>
              <a:rPr lang="en-GB" sz="2000" dirty="0">
                <a:solidFill>
                  <a:schemeClr val="bg2">
                    <a:lumMod val="50000"/>
                  </a:schemeClr>
                </a:solidFill>
                <a:latin typeface="Calibri Light" panose="020F0302020204030204" pitchFamily="34" charset="0"/>
                <a:cs typeface="Calibri Light" panose="020F0302020204030204" pitchFamily="34" charset="0"/>
              </a:rPr>
              <a:t>Executive Director for Regulatory Policy, Analysis and Advice </a:t>
            </a:r>
          </a:p>
        </p:txBody>
      </p:sp>
      <p:pic>
        <p:nvPicPr>
          <p:cNvPr id="4" name="Picture 3">
            <a:extLst>
              <a:ext uri="{FF2B5EF4-FFF2-40B4-BE49-F238E27FC236}">
                <a16:creationId xmlns:a16="http://schemas.microsoft.com/office/drawing/2014/main" id="{59A974A0-F2C2-41DD-9EE1-A7F52335177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05937" y="0"/>
            <a:ext cx="2238063" cy="2095022"/>
          </a:xfrm>
          <a:prstGeom prst="rect">
            <a:avLst/>
          </a:prstGeom>
        </p:spPr>
      </p:pic>
      <p:sp>
        <p:nvSpPr>
          <p:cNvPr id="5" name="TextBox 4">
            <a:extLst>
              <a:ext uri="{FF2B5EF4-FFF2-40B4-BE49-F238E27FC236}">
                <a16:creationId xmlns:a16="http://schemas.microsoft.com/office/drawing/2014/main" id="{DDC69C28-DF0F-4C76-9A24-3513FD12A05D}"/>
              </a:ext>
            </a:extLst>
          </p:cNvPr>
          <p:cNvSpPr txBox="1"/>
          <p:nvPr/>
        </p:nvSpPr>
        <p:spPr>
          <a:xfrm>
            <a:off x="7965346" y="5603758"/>
            <a:ext cx="1283516" cy="300082"/>
          </a:xfrm>
          <a:prstGeom prst="rect">
            <a:avLst/>
          </a:prstGeom>
          <a:noFill/>
        </p:spPr>
        <p:txBody>
          <a:bodyPr wrap="square" rtlCol="0">
            <a:spAutoFit/>
          </a:bodyPr>
          <a:lstStyle/>
          <a:p>
            <a:r>
              <a:rPr lang="en-GB" sz="1350" b="1" dirty="0">
                <a:solidFill>
                  <a:srgbClr val="F39200"/>
                </a:solidFill>
                <a:latin typeface="Raleway" panose="020B0503030101060003" pitchFamily="34" charset="0"/>
              </a:rPr>
              <a:t>#PASA2020</a:t>
            </a:r>
          </a:p>
        </p:txBody>
      </p:sp>
    </p:spTree>
    <p:extLst>
      <p:ext uri="{BB962C8B-B14F-4D97-AF65-F5344CB8AC3E}">
        <p14:creationId xmlns:p14="http://schemas.microsoft.com/office/powerpoint/2010/main" val="1105019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2E96CE-C77E-4469-864F-08267218B747}"/>
              </a:ext>
            </a:extLst>
          </p:cNvPr>
          <p:cNvSpPr/>
          <p:nvPr/>
        </p:nvSpPr>
        <p:spPr>
          <a:xfrm>
            <a:off x="810706" y="1906666"/>
            <a:ext cx="7522589" cy="1038746"/>
          </a:xfrm>
          <a:prstGeom prst="rect">
            <a:avLst/>
          </a:prstGeom>
        </p:spPr>
        <p:txBody>
          <a:bodyPr wrap="square">
            <a:spAutoFit/>
          </a:bodyPr>
          <a:lstStyle/>
          <a:p>
            <a:pPr algn="ctr">
              <a:spcAft>
                <a:spcPts val="900"/>
              </a:spcAft>
            </a:pPr>
            <a:r>
              <a:rPr lang="en-US" sz="2700" b="1" dirty="0">
                <a:solidFill>
                  <a:srgbClr val="1B429A"/>
                </a:solidFill>
                <a:ea typeface="Times New Roman" panose="02020603050405020304" pitchFamily="18" charset="0"/>
                <a:cs typeface="Arial" panose="020B0604020202020204" pitchFamily="34" charset="0"/>
              </a:rPr>
              <a:t>KNOW YOUR CUSTOMER </a:t>
            </a:r>
          </a:p>
          <a:p>
            <a:pPr algn="ctr">
              <a:spcAft>
                <a:spcPts val="900"/>
              </a:spcAft>
            </a:pPr>
            <a:r>
              <a:rPr lang="en-US" sz="2700" b="1" dirty="0">
                <a:solidFill>
                  <a:srgbClr val="1B429A"/>
                </a:solidFill>
                <a:ea typeface="Times New Roman" panose="02020603050405020304" pitchFamily="18" charset="0"/>
                <a:cs typeface="Arial" panose="020B0604020202020204" pitchFamily="34" charset="0"/>
              </a:rPr>
              <a:t>Be Accurate. Be Compliant. Be Innovative. </a:t>
            </a:r>
          </a:p>
        </p:txBody>
      </p:sp>
      <p:sp>
        <p:nvSpPr>
          <p:cNvPr id="12" name="TextBox 11">
            <a:extLst>
              <a:ext uri="{FF2B5EF4-FFF2-40B4-BE49-F238E27FC236}">
                <a16:creationId xmlns:a16="http://schemas.microsoft.com/office/drawing/2014/main" id="{7E60FFD1-2170-4EBF-9D8C-2FB300E2C1D3}"/>
              </a:ext>
            </a:extLst>
          </p:cNvPr>
          <p:cNvSpPr txBox="1"/>
          <p:nvPr/>
        </p:nvSpPr>
        <p:spPr>
          <a:xfrm>
            <a:off x="7154648" y="5272568"/>
            <a:ext cx="1282766" cy="300082"/>
          </a:xfrm>
          <a:prstGeom prst="rect">
            <a:avLst/>
          </a:prstGeom>
          <a:noFill/>
        </p:spPr>
        <p:txBody>
          <a:bodyPr wrap="square" rtlCol="0">
            <a:spAutoFit/>
          </a:bodyPr>
          <a:lstStyle/>
          <a:p>
            <a:r>
              <a:rPr lang="en-GB" sz="1350" dirty="0">
                <a:solidFill>
                  <a:schemeClr val="tx1">
                    <a:lumMod val="65000"/>
                    <a:lumOff val="35000"/>
                  </a:schemeClr>
                </a:solidFill>
              </a:rPr>
              <a:t>Incorporating</a:t>
            </a:r>
            <a:endParaRPr lang="en-GB" sz="1350" dirty="0"/>
          </a:p>
        </p:txBody>
      </p:sp>
      <p:pic>
        <p:nvPicPr>
          <p:cNvPr id="13" name="Picture 12">
            <a:extLst>
              <a:ext uri="{FF2B5EF4-FFF2-40B4-BE49-F238E27FC236}">
                <a16:creationId xmlns:a16="http://schemas.microsoft.com/office/drawing/2014/main" id="{013C51BA-35F3-478C-BCE5-B9E683FE70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1792" y="5549567"/>
            <a:ext cx="1778991" cy="388163"/>
          </a:xfrm>
          <a:prstGeom prst="rect">
            <a:avLst/>
          </a:prstGeom>
        </p:spPr>
      </p:pic>
      <p:pic>
        <p:nvPicPr>
          <p:cNvPr id="15" name="Picture 14">
            <a:extLst>
              <a:ext uri="{FF2B5EF4-FFF2-40B4-BE49-F238E27FC236}">
                <a16:creationId xmlns:a16="http://schemas.microsoft.com/office/drawing/2014/main" id="{28E93F62-D178-4C16-ABE5-5EDE5B53CB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794" y="712647"/>
            <a:ext cx="1725405" cy="614881"/>
          </a:xfrm>
          <a:prstGeom prst="rect">
            <a:avLst/>
          </a:prstGeom>
        </p:spPr>
      </p:pic>
      <p:sp>
        <p:nvSpPr>
          <p:cNvPr id="7" name="Rectangle 6">
            <a:extLst>
              <a:ext uri="{FF2B5EF4-FFF2-40B4-BE49-F238E27FC236}">
                <a16:creationId xmlns:a16="http://schemas.microsoft.com/office/drawing/2014/main" id="{4E3148FF-2B4B-4A39-92E7-90AF73BBE412}"/>
              </a:ext>
            </a:extLst>
          </p:cNvPr>
          <p:cNvSpPr/>
          <p:nvPr/>
        </p:nvSpPr>
        <p:spPr>
          <a:xfrm>
            <a:off x="914825" y="3310492"/>
            <a:ext cx="7522589" cy="323165"/>
          </a:xfrm>
          <a:prstGeom prst="rect">
            <a:avLst/>
          </a:prstGeom>
        </p:spPr>
        <p:txBody>
          <a:bodyPr wrap="square">
            <a:spAutoFit/>
          </a:bodyPr>
          <a:lstStyle/>
          <a:p>
            <a:pPr algn="ctr"/>
            <a:r>
              <a:rPr lang="en-US" sz="1500" b="1" dirty="0">
                <a:solidFill>
                  <a:srgbClr val="1B429A"/>
                </a:solidFill>
                <a:latin typeface="Arial" panose="020B0604020202020204" pitchFamily="34" charset="0"/>
                <a:ea typeface="Times New Roman" panose="02020603050405020304" pitchFamily="18" charset="0"/>
                <a:cs typeface="Arial" panose="020B0604020202020204" pitchFamily="34" charset="0"/>
              </a:rPr>
              <a:t>Lisa Lyon, Managing Director, Target Professional Services</a:t>
            </a:r>
          </a:p>
        </p:txBody>
      </p:sp>
      <p:sp>
        <p:nvSpPr>
          <p:cNvPr id="8" name="Rectangle 7">
            <a:extLst>
              <a:ext uri="{FF2B5EF4-FFF2-40B4-BE49-F238E27FC236}">
                <a16:creationId xmlns:a16="http://schemas.microsoft.com/office/drawing/2014/main" id="{0F7FEA65-AE74-4B25-967C-58AF09BCC233}"/>
              </a:ext>
            </a:extLst>
          </p:cNvPr>
          <p:cNvSpPr/>
          <p:nvPr/>
        </p:nvSpPr>
        <p:spPr>
          <a:xfrm>
            <a:off x="153217" y="5406815"/>
            <a:ext cx="4003964" cy="553998"/>
          </a:xfrm>
          <a:prstGeom prst="rect">
            <a:avLst/>
          </a:prstGeom>
        </p:spPr>
        <p:txBody>
          <a:bodyPr wrap="square">
            <a:spAutoFit/>
          </a:bodyPr>
          <a:lstStyle/>
          <a:p>
            <a:r>
              <a:rPr lang="en-GB" sz="1500" b="1" dirty="0">
                <a:solidFill>
                  <a:srgbClr val="1B429A"/>
                </a:solidFill>
              </a:rPr>
              <a:t>PASA Annual Conference</a:t>
            </a:r>
          </a:p>
          <a:p>
            <a:r>
              <a:rPr lang="en-GB" sz="1500" b="1" dirty="0">
                <a:solidFill>
                  <a:srgbClr val="1B429A"/>
                </a:solidFill>
                <a:latin typeface="Arial" panose="020B0604020202020204" pitchFamily="34" charset="0"/>
                <a:ea typeface="Times New Roman" panose="02020603050405020304" pitchFamily="18" charset="0"/>
                <a:cs typeface="Arial" panose="020B0604020202020204" pitchFamily="34" charset="0"/>
              </a:rPr>
              <a:t>11</a:t>
            </a:r>
            <a:r>
              <a:rPr lang="en-GB" sz="1500" b="1" baseline="30000" dirty="0">
                <a:solidFill>
                  <a:srgbClr val="1B429A"/>
                </a:solidFill>
                <a:latin typeface="Arial" panose="020B0604020202020204" pitchFamily="34" charset="0"/>
                <a:ea typeface="Times New Roman" panose="02020603050405020304" pitchFamily="18" charset="0"/>
                <a:cs typeface="Arial" panose="020B0604020202020204" pitchFamily="34" charset="0"/>
              </a:rPr>
              <a:t>th</a:t>
            </a:r>
            <a:r>
              <a:rPr lang="en-GB" sz="1500" b="1" dirty="0">
                <a:solidFill>
                  <a:srgbClr val="1B429A"/>
                </a:solidFill>
                <a:latin typeface="Arial" panose="020B0604020202020204" pitchFamily="34" charset="0"/>
                <a:ea typeface="Times New Roman" panose="02020603050405020304" pitchFamily="18" charset="0"/>
                <a:cs typeface="Arial" panose="020B0604020202020204" pitchFamily="34" charset="0"/>
              </a:rPr>
              <a:t> February 2020</a:t>
            </a:r>
            <a:endParaRPr lang="en-GB" sz="1500" dirty="0">
              <a:solidFill>
                <a:srgbClr val="1B429A"/>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836C39E-2082-4BF9-BBB1-F83EA784A6D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905937" y="0"/>
            <a:ext cx="2238063" cy="2095022"/>
          </a:xfrm>
          <a:prstGeom prst="rect">
            <a:avLst/>
          </a:prstGeom>
        </p:spPr>
      </p:pic>
    </p:spTree>
    <p:extLst>
      <p:ext uri="{BB962C8B-B14F-4D97-AF65-F5344CB8AC3E}">
        <p14:creationId xmlns:p14="http://schemas.microsoft.com/office/powerpoint/2010/main" val="2288362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787E9B0-0718-4972-A0A3-2EB740D46C8E}"/>
              </a:ext>
            </a:extLst>
          </p:cNvPr>
          <p:cNvSpPr txBox="1"/>
          <p:nvPr/>
        </p:nvSpPr>
        <p:spPr>
          <a:xfrm>
            <a:off x="145954" y="1797764"/>
            <a:ext cx="6576180" cy="3370153"/>
          </a:xfrm>
          <a:prstGeom prst="rect">
            <a:avLst/>
          </a:prstGeom>
          <a:noFill/>
        </p:spPr>
        <p:txBody>
          <a:bodyPr wrap="square" rtlCol="0">
            <a:spAutoFit/>
          </a:bodyPr>
          <a:lstStyle/>
          <a:p>
            <a:pPr algn="ctr">
              <a:spcAft>
                <a:spcPts val="450"/>
              </a:spcAft>
            </a:pPr>
            <a:r>
              <a:rPr lang="en-GB" sz="2400" b="1" dirty="0">
                <a:solidFill>
                  <a:srgbClr val="343A3F"/>
                </a:solidFill>
              </a:rPr>
              <a:t>Market leading global tracing and </a:t>
            </a:r>
          </a:p>
          <a:p>
            <a:pPr algn="ctr">
              <a:spcAft>
                <a:spcPts val="3150"/>
              </a:spcAft>
            </a:pPr>
            <a:r>
              <a:rPr lang="en-GB" sz="2400" b="1" dirty="0">
                <a:solidFill>
                  <a:srgbClr val="343A3F"/>
                </a:solidFill>
              </a:rPr>
              <a:t>data verification specialists</a:t>
            </a:r>
          </a:p>
          <a:p>
            <a:pPr algn="ctr">
              <a:spcAft>
                <a:spcPts val="3150"/>
              </a:spcAft>
            </a:pPr>
            <a:r>
              <a:rPr lang="en-GB" sz="2400" b="1" dirty="0">
                <a:solidFill>
                  <a:srgbClr val="343A3F"/>
                </a:solidFill>
              </a:rPr>
              <a:t>Over 15 million records within the pensions sector</a:t>
            </a:r>
          </a:p>
          <a:p>
            <a:pPr algn="ctr">
              <a:spcAft>
                <a:spcPts val="3150"/>
              </a:spcAft>
            </a:pPr>
            <a:r>
              <a:rPr lang="en-GB" sz="2400" b="1" dirty="0">
                <a:solidFill>
                  <a:srgbClr val="343A3F"/>
                </a:solidFill>
              </a:rPr>
              <a:t>Achieve 95% accuracy of data or above</a:t>
            </a:r>
          </a:p>
          <a:p>
            <a:pPr algn="ctr">
              <a:spcBef>
                <a:spcPts val="675"/>
              </a:spcBef>
            </a:pPr>
            <a:r>
              <a:rPr lang="en-GB" sz="2700" b="1" dirty="0">
                <a:solidFill>
                  <a:srgbClr val="15AF09"/>
                </a:solidFill>
              </a:rPr>
              <a:t>Respect</a:t>
            </a:r>
            <a:r>
              <a:rPr lang="en-GB" sz="2700" b="1" dirty="0">
                <a:solidFill>
                  <a:srgbClr val="595958"/>
                </a:solidFill>
              </a:rPr>
              <a:t>	 </a:t>
            </a:r>
            <a:r>
              <a:rPr lang="en-GB" sz="2700" b="1" dirty="0">
                <a:solidFill>
                  <a:srgbClr val="1B429A"/>
                </a:solidFill>
              </a:rPr>
              <a:t>Integrity</a:t>
            </a:r>
            <a:r>
              <a:rPr lang="en-GB" sz="2700" b="1" dirty="0">
                <a:solidFill>
                  <a:srgbClr val="474970"/>
                </a:solidFill>
              </a:rPr>
              <a:t>	   </a:t>
            </a:r>
            <a:r>
              <a:rPr lang="en-GB" sz="2700" b="1" dirty="0">
                <a:solidFill>
                  <a:srgbClr val="FFC000"/>
                </a:solidFill>
              </a:rPr>
              <a:t>Passion</a:t>
            </a:r>
            <a:r>
              <a:rPr lang="en-GB" sz="2700" b="1" dirty="0">
                <a:solidFill>
                  <a:srgbClr val="474970"/>
                </a:solidFill>
              </a:rPr>
              <a:t>	  </a:t>
            </a:r>
            <a:r>
              <a:rPr lang="en-GB" sz="2700" b="1" dirty="0">
                <a:solidFill>
                  <a:srgbClr val="C00000"/>
                </a:solidFill>
              </a:rPr>
              <a:t>Innovation</a:t>
            </a:r>
            <a:r>
              <a:rPr lang="en-GB" sz="2400" b="1" dirty="0"/>
              <a:t>	</a:t>
            </a:r>
            <a:endParaRPr lang="en-GB" sz="2100" b="1" dirty="0">
              <a:solidFill>
                <a:srgbClr val="474970"/>
              </a:solidFill>
            </a:endParaRPr>
          </a:p>
        </p:txBody>
      </p:sp>
      <p:sp>
        <p:nvSpPr>
          <p:cNvPr id="19" name="TextBox 18">
            <a:extLst>
              <a:ext uri="{FF2B5EF4-FFF2-40B4-BE49-F238E27FC236}">
                <a16:creationId xmlns:a16="http://schemas.microsoft.com/office/drawing/2014/main" id="{9D44AF5C-5130-4918-96BC-E531BBF9B1A8}"/>
              </a:ext>
            </a:extLst>
          </p:cNvPr>
          <p:cNvSpPr txBox="1"/>
          <p:nvPr/>
        </p:nvSpPr>
        <p:spPr>
          <a:xfrm>
            <a:off x="204182" y="1024445"/>
            <a:ext cx="5620871" cy="461665"/>
          </a:xfrm>
          <a:prstGeom prst="rect">
            <a:avLst/>
          </a:prstGeom>
          <a:solidFill>
            <a:schemeClr val="bg1"/>
          </a:solidFill>
        </p:spPr>
        <p:txBody>
          <a:bodyPr wrap="square" rtlCol="0">
            <a:spAutoFit/>
          </a:bodyPr>
          <a:lstStyle/>
          <a:p>
            <a:r>
              <a:rPr lang="en-GB" sz="2400" b="1" dirty="0">
                <a:solidFill>
                  <a:srgbClr val="343A3F"/>
                </a:solidFill>
              </a:rPr>
              <a:t>Target Professional Services</a:t>
            </a:r>
            <a:endParaRPr lang="en-GB" sz="1350" dirty="0">
              <a:solidFill>
                <a:srgbClr val="343A3F"/>
              </a:solidFill>
            </a:endParaRPr>
          </a:p>
        </p:txBody>
      </p:sp>
      <p:pic>
        <p:nvPicPr>
          <p:cNvPr id="23" name="Picture 22">
            <a:extLst>
              <a:ext uri="{FF2B5EF4-FFF2-40B4-BE49-F238E27FC236}">
                <a16:creationId xmlns:a16="http://schemas.microsoft.com/office/drawing/2014/main" id="{339449ED-7830-49F0-B4ED-73BF47B0C5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6802" y="5479219"/>
            <a:ext cx="949810" cy="339275"/>
          </a:xfrm>
          <a:prstGeom prst="rect">
            <a:avLst/>
          </a:prstGeom>
        </p:spPr>
      </p:pic>
      <p:pic>
        <p:nvPicPr>
          <p:cNvPr id="27" name="Picture 26">
            <a:extLst>
              <a:ext uri="{FF2B5EF4-FFF2-40B4-BE49-F238E27FC236}">
                <a16:creationId xmlns:a16="http://schemas.microsoft.com/office/drawing/2014/main" id="{D7C5B41C-30E8-4B2B-8A90-C59198CA3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8857" y="5511492"/>
            <a:ext cx="941714" cy="336383"/>
          </a:xfrm>
          <a:prstGeom prst="rect">
            <a:avLst/>
          </a:prstGeom>
        </p:spPr>
      </p:pic>
      <p:pic>
        <p:nvPicPr>
          <p:cNvPr id="1026" name="Picture 2" descr="Related image">
            <a:extLst>
              <a:ext uri="{FF2B5EF4-FFF2-40B4-BE49-F238E27FC236}">
                <a16:creationId xmlns:a16="http://schemas.microsoft.com/office/drawing/2014/main" id="{54EF1B58-249A-44BF-8351-033F2BADA28F}"/>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6885018" y="857250"/>
            <a:ext cx="2258983" cy="5141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541FBD-0B46-49C4-8DB3-7CBA5261E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56551" y="5566189"/>
            <a:ext cx="1031052" cy="339275"/>
          </a:xfrm>
          <a:prstGeom prst="rect">
            <a:avLst/>
          </a:prstGeom>
        </p:spPr>
      </p:pic>
      <p:pic>
        <p:nvPicPr>
          <p:cNvPr id="8" name="Picture 7">
            <a:extLst>
              <a:ext uri="{FF2B5EF4-FFF2-40B4-BE49-F238E27FC236}">
                <a16:creationId xmlns:a16="http://schemas.microsoft.com/office/drawing/2014/main" id="{4F9F98AD-66EB-412C-823D-CC741A1345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8692" y="5576293"/>
            <a:ext cx="1554935" cy="339275"/>
          </a:xfrm>
          <a:prstGeom prst="rect">
            <a:avLst/>
          </a:prstGeom>
        </p:spPr>
      </p:pic>
    </p:spTree>
    <p:extLst>
      <p:ext uri="{BB962C8B-B14F-4D97-AF65-F5344CB8AC3E}">
        <p14:creationId xmlns:p14="http://schemas.microsoft.com/office/powerpoint/2010/main" val="4130360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E4CFDE-1C4F-4D51-B330-E1D385B8FD6B}"/>
              </a:ext>
            </a:extLst>
          </p:cNvPr>
          <p:cNvSpPr txBox="1"/>
          <p:nvPr/>
        </p:nvSpPr>
        <p:spPr>
          <a:xfrm>
            <a:off x="5027768" y="2240104"/>
            <a:ext cx="3604497" cy="2377793"/>
          </a:xfrm>
          <a:prstGeom prst="rect">
            <a:avLst/>
          </a:prstGeom>
        </p:spPr>
        <p:txBody>
          <a:bodyPr vert="horz" lIns="68580" tIns="34290" rIns="68580" bIns="34290" rtlCol="0" anchor="t">
            <a:normAutofit lnSpcReduction="10000"/>
          </a:bodyPr>
          <a:lstStyle/>
          <a:p>
            <a:pPr algn="ctr" defTabSz="685800">
              <a:lnSpc>
                <a:spcPct val="90000"/>
              </a:lnSpc>
              <a:spcBef>
                <a:spcPct val="0"/>
              </a:spcBef>
              <a:spcAft>
                <a:spcPts val="450"/>
              </a:spcAft>
            </a:pPr>
            <a:r>
              <a:rPr lang="en-US" sz="3000" b="1" dirty="0">
                <a:solidFill>
                  <a:srgbClr val="343A3F"/>
                </a:solidFill>
                <a:ea typeface="+mj-ea"/>
                <a:cs typeface="+mj-cs"/>
              </a:rPr>
              <a:t>Data accuracy &gt;95%</a:t>
            </a:r>
          </a:p>
          <a:p>
            <a:pPr algn="ctr" defTabSz="685800">
              <a:lnSpc>
                <a:spcPct val="90000"/>
              </a:lnSpc>
              <a:spcBef>
                <a:spcPct val="0"/>
              </a:spcBef>
              <a:spcAft>
                <a:spcPts val="450"/>
              </a:spcAft>
            </a:pPr>
            <a:endParaRPr lang="en-US" sz="3000" b="1" dirty="0">
              <a:solidFill>
                <a:srgbClr val="343A3F"/>
              </a:solidFill>
              <a:ea typeface="+mj-ea"/>
              <a:cs typeface="+mj-cs"/>
            </a:endParaRPr>
          </a:p>
          <a:p>
            <a:pPr algn="ctr" defTabSz="685800">
              <a:lnSpc>
                <a:spcPct val="90000"/>
              </a:lnSpc>
              <a:spcBef>
                <a:spcPct val="0"/>
              </a:spcBef>
              <a:spcAft>
                <a:spcPts val="450"/>
              </a:spcAft>
            </a:pPr>
            <a:r>
              <a:rPr lang="en-US" sz="3000" b="1" dirty="0">
                <a:solidFill>
                  <a:srgbClr val="343A3F"/>
                </a:solidFill>
                <a:ea typeface="+mj-ea"/>
                <a:cs typeface="+mj-cs"/>
              </a:rPr>
              <a:t>Verification of data</a:t>
            </a:r>
          </a:p>
          <a:p>
            <a:pPr algn="ctr" defTabSz="685800">
              <a:lnSpc>
                <a:spcPct val="90000"/>
              </a:lnSpc>
              <a:spcBef>
                <a:spcPct val="0"/>
              </a:spcBef>
              <a:spcAft>
                <a:spcPts val="450"/>
              </a:spcAft>
            </a:pPr>
            <a:endParaRPr lang="en-US" sz="3000" b="1" dirty="0">
              <a:solidFill>
                <a:srgbClr val="343A3F"/>
              </a:solidFill>
              <a:ea typeface="+mj-ea"/>
              <a:cs typeface="+mj-cs"/>
            </a:endParaRPr>
          </a:p>
          <a:p>
            <a:pPr algn="ctr" defTabSz="685800">
              <a:lnSpc>
                <a:spcPct val="90000"/>
              </a:lnSpc>
              <a:spcBef>
                <a:spcPct val="0"/>
              </a:spcBef>
              <a:spcAft>
                <a:spcPts val="450"/>
              </a:spcAft>
            </a:pPr>
            <a:r>
              <a:rPr lang="en-US" sz="3000" b="1" dirty="0">
                <a:solidFill>
                  <a:srgbClr val="343A3F"/>
                </a:solidFill>
                <a:ea typeface="+mj-ea"/>
                <a:cs typeface="+mj-cs"/>
              </a:rPr>
              <a:t>Member engagement</a:t>
            </a:r>
            <a:endParaRPr lang="en-US" sz="3000" dirty="0">
              <a:solidFill>
                <a:srgbClr val="343A3F"/>
              </a:solidFill>
              <a:ea typeface="+mj-ea"/>
              <a:cs typeface="+mj-cs"/>
            </a:endParaRPr>
          </a:p>
        </p:txBody>
      </p:sp>
      <p:pic>
        <p:nvPicPr>
          <p:cNvPr id="3" name="Picture 2">
            <a:extLst>
              <a:ext uri="{FF2B5EF4-FFF2-40B4-BE49-F238E27FC236}">
                <a16:creationId xmlns:a16="http://schemas.microsoft.com/office/drawing/2014/main" id="{6ACCE66D-4782-478F-AD44-532B40CD644C}"/>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 y="1434778"/>
            <a:ext cx="3974012" cy="4573079"/>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pic>
        <p:nvPicPr>
          <p:cNvPr id="7" name="Picture 6">
            <a:extLst>
              <a:ext uri="{FF2B5EF4-FFF2-40B4-BE49-F238E27FC236}">
                <a16:creationId xmlns:a16="http://schemas.microsoft.com/office/drawing/2014/main" id="{9209674C-2968-4FB1-AD05-ECF1880009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8692" y="5576293"/>
            <a:ext cx="1554935" cy="339275"/>
          </a:xfrm>
          <a:prstGeom prst="rect">
            <a:avLst/>
          </a:prstGeom>
        </p:spPr>
      </p:pic>
      <p:pic>
        <p:nvPicPr>
          <p:cNvPr id="9" name="Picture 8">
            <a:extLst>
              <a:ext uri="{FF2B5EF4-FFF2-40B4-BE49-F238E27FC236}">
                <a16:creationId xmlns:a16="http://schemas.microsoft.com/office/drawing/2014/main" id="{6A6DAE89-909C-4CBB-A4A6-21F6FDB251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5600" y="5569009"/>
            <a:ext cx="1024829" cy="349652"/>
          </a:xfrm>
          <a:prstGeom prst="rect">
            <a:avLst/>
          </a:prstGeom>
        </p:spPr>
      </p:pic>
    </p:spTree>
    <p:extLst>
      <p:ext uri="{BB962C8B-B14F-4D97-AF65-F5344CB8AC3E}">
        <p14:creationId xmlns:p14="http://schemas.microsoft.com/office/powerpoint/2010/main" val="2612739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966EC5-9A0A-4526-9391-097CD92F97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4123709" y="1833235"/>
            <a:ext cx="2166358" cy="1897457"/>
          </a:xfrm>
          <a:custGeom>
            <a:avLst/>
            <a:gdLst>
              <a:gd name="connsiteX0" fmla="*/ 655742 w 2298408"/>
              <a:gd name="connsiteY0" fmla="*/ 0 h 2013116"/>
              <a:gd name="connsiteX1" fmla="*/ 1644875 w 2298408"/>
              <a:gd name="connsiteY1" fmla="*/ 0 h 2013116"/>
              <a:gd name="connsiteX2" fmla="*/ 1786179 w 2298408"/>
              <a:gd name="connsiteY2" fmla="*/ 78547 h 2013116"/>
              <a:gd name="connsiteX3" fmla="*/ 2280745 w 2298408"/>
              <a:gd name="connsiteY3" fmla="*/ 925103 h 2013116"/>
              <a:gd name="connsiteX4" fmla="*/ 2280745 w 2298408"/>
              <a:gd name="connsiteY4" fmla="*/ 1088014 h 2013116"/>
              <a:gd name="connsiteX5" fmla="*/ 1786179 w 2298408"/>
              <a:gd name="connsiteY5" fmla="*/ 1934570 h 2013116"/>
              <a:gd name="connsiteX6" fmla="*/ 1644875 w 2298408"/>
              <a:gd name="connsiteY6" fmla="*/ 2013116 h 2013116"/>
              <a:gd name="connsiteX7" fmla="*/ 655742 w 2298408"/>
              <a:gd name="connsiteY7" fmla="*/ 2013116 h 2013116"/>
              <a:gd name="connsiteX8" fmla="*/ 514438 w 2298408"/>
              <a:gd name="connsiteY8" fmla="*/ 1934570 h 2013116"/>
              <a:gd name="connsiteX9" fmla="*/ 19872 w 2298408"/>
              <a:gd name="connsiteY9" fmla="*/ 1088014 h 2013116"/>
              <a:gd name="connsiteX10" fmla="*/ 19872 w 2298408"/>
              <a:gd name="connsiteY10" fmla="*/ 925103 h 2013116"/>
              <a:gd name="connsiteX11" fmla="*/ 514438 w 2298408"/>
              <a:gd name="connsiteY11" fmla="*/ 78547 h 2013116"/>
              <a:gd name="connsiteX12" fmla="*/ 655742 w 2298408"/>
              <a:gd name="connsiteY12" fmla="*/ 0 h 201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8408" h="2013116">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p:spPr>
      </p:pic>
      <p:pic>
        <p:nvPicPr>
          <p:cNvPr id="5" name="Picture 4">
            <a:extLst>
              <a:ext uri="{FF2B5EF4-FFF2-40B4-BE49-F238E27FC236}">
                <a16:creationId xmlns:a16="http://schemas.microsoft.com/office/drawing/2014/main" id="{6225B5FE-913C-4F54-9638-B92DB798C4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2" y="857251"/>
            <a:ext cx="5211125" cy="1842509"/>
          </a:xfrm>
          <a:custGeom>
            <a:avLst/>
            <a:gdLst>
              <a:gd name="connsiteX0" fmla="*/ 6948167 w 6948167"/>
              <a:gd name="connsiteY0" fmla="*/ 603033 h 2456679"/>
              <a:gd name="connsiteX1" fmla="*/ 6948167 w 6948167"/>
              <a:gd name="connsiteY1" fmla="*/ 617220 h 2456679"/>
              <a:gd name="connsiteX2" fmla="*/ 6946213 w 6948167"/>
              <a:gd name="connsiteY2" fmla="*/ 610127 h 2456679"/>
              <a:gd name="connsiteX3" fmla="*/ 0 w 6948167"/>
              <a:gd name="connsiteY3" fmla="*/ 0 h 2456679"/>
              <a:gd name="connsiteX4" fmla="*/ 6766605 w 6948167"/>
              <a:gd name="connsiteY4" fmla="*/ 0 h 2456679"/>
              <a:gd name="connsiteX5" fmla="*/ 6638979 w 6948167"/>
              <a:gd name="connsiteY5" fmla="*/ 219780 h 2456679"/>
              <a:gd name="connsiteX6" fmla="*/ 5552228 w 6948167"/>
              <a:gd name="connsiteY6" fmla="*/ 2091240 h 2456679"/>
              <a:gd name="connsiteX7" fmla="*/ 4932171 w 6948167"/>
              <a:gd name="connsiteY7" fmla="*/ 2456679 h 2456679"/>
              <a:gd name="connsiteX8" fmla="*/ 888708 w 6948167"/>
              <a:gd name="connsiteY8" fmla="*/ 2456679 h 2456679"/>
              <a:gd name="connsiteX9" fmla="*/ 259919 w 6948167"/>
              <a:gd name="connsiteY9" fmla="*/ 2091240 h 2456679"/>
              <a:gd name="connsiteX10" fmla="*/ 76640 w 6948167"/>
              <a:gd name="connsiteY10" fmla="*/ 1774254 h 2456679"/>
              <a:gd name="connsiteX11" fmla="*/ 0 w 6948167"/>
              <a:gd name="connsiteY11" fmla="*/ 1641704 h 245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8167" h="2456679">
                <a:moveTo>
                  <a:pt x="6948167" y="603033"/>
                </a:moveTo>
                <a:lnTo>
                  <a:pt x="6948167" y="617220"/>
                </a:lnTo>
                <a:lnTo>
                  <a:pt x="6946213" y="610127"/>
                </a:lnTo>
                <a:close/>
                <a:moveTo>
                  <a:pt x="0" y="0"/>
                </a:moveTo>
                <a:lnTo>
                  <a:pt x="6766605" y="0"/>
                </a:lnTo>
                <a:lnTo>
                  <a:pt x="6638979" y="219780"/>
                </a:lnTo>
                <a:cubicBezTo>
                  <a:pt x="5552228" y="2091240"/>
                  <a:pt x="5552228" y="2091240"/>
                  <a:pt x="5552228" y="2091240"/>
                </a:cubicBezTo>
                <a:cubicBezTo>
                  <a:pt x="5429962" y="2317464"/>
                  <a:pt x="5185434" y="2456679"/>
                  <a:pt x="4932171" y="2456679"/>
                </a:cubicBezTo>
                <a:cubicBezTo>
                  <a:pt x="888708" y="2456679"/>
                  <a:pt x="888708" y="2456679"/>
                  <a:pt x="888708" y="2456679"/>
                </a:cubicBezTo>
                <a:cubicBezTo>
                  <a:pt x="626713" y="2456679"/>
                  <a:pt x="390917" y="2317464"/>
                  <a:pt x="259919" y="2091240"/>
                </a:cubicBezTo>
                <a:cubicBezTo>
                  <a:pt x="196877" y="1982206"/>
                  <a:pt x="135804" y="1876580"/>
                  <a:pt x="76640" y="1774254"/>
                </a:cubicBezTo>
                <a:lnTo>
                  <a:pt x="0" y="1641704"/>
                </a:lnTo>
                <a:close/>
              </a:path>
            </a:pathLst>
          </a:custGeom>
        </p:spPr>
      </p:pic>
      <p:pic>
        <p:nvPicPr>
          <p:cNvPr id="15" name="Picture 14" descr="A person using a computer&#10;&#10;Description automatically generated">
            <a:extLst>
              <a:ext uri="{FF2B5EF4-FFF2-40B4-BE49-F238E27FC236}">
                <a16:creationId xmlns:a16="http://schemas.microsoft.com/office/drawing/2014/main" id="{05E335BA-359C-4A09-B516-4012893C3D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2" y="2821959"/>
            <a:ext cx="5757430" cy="3178792"/>
          </a:xfrm>
          <a:custGeom>
            <a:avLst/>
            <a:gdLst>
              <a:gd name="connsiteX0" fmla="*/ 6948167 w 7676573"/>
              <a:gd name="connsiteY0" fmla="*/ 1839459 h 4238389"/>
              <a:gd name="connsiteX1" fmla="*/ 6948167 w 7676573"/>
              <a:gd name="connsiteY1" fmla="*/ 1853646 h 4238389"/>
              <a:gd name="connsiteX2" fmla="*/ 6946213 w 7676573"/>
              <a:gd name="connsiteY2" fmla="*/ 1846552 h 4238389"/>
              <a:gd name="connsiteX3" fmla="*/ 888708 w 7676573"/>
              <a:gd name="connsiteY3" fmla="*/ 0 h 4238389"/>
              <a:gd name="connsiteX4" fmla="*/ 4932171 w 7676573"/>
              <a:gd name="connsiteY4" fmla="*/ 0 h 4238389"/>
              <a:gd name="connsiteX5" fmla="*/ 5552228 w 7676573"/>
              <a:gd name="connsiteY5" fmla="*/ 365439 h 4238389"/>
              <a:gd name="connsiteX6" fmla="*/ 7578324 w 7676573"/>
              <a:gd name="connsiteY6" fmla="*/ 3854515 h 4238389"/>
              <a:gd name="connsiteX7" fmla="*/ 7676573 w 7676573"/>
              <a:gd name="connsiteY7" fmla="*/ 4211255 h 4238389"/>
              <a:gd name="connsiteX8" fmla="*/ 7672952 w 7676573"/>
              <a:gd name="connsiteY8" fmla="*/ 4238389 h 4238389"/>
              <a:gd name="connsiteX9" fmla="*/ 0 w 7676573"/>
              <a:gd name="connsiteY9" fmla="*/ 4238389 h 4238389"/>
              <a:gd name="connsiteX10" fmla="*/ 0 w 7676573"/>
              <a:gd name="connsiteY10" fmla="*/ 814976 h 4238389"/>
              <a:gd name="connsiteX11" fmla="*/ 76640 w 7676573"/>
              <a:gd name="connsiteY11" fmla="*/ 682425 h 4238389"/>
              <a:gd name="connsiteX12" fmla="*/ 259919 w 7676573"/>
              <a:gd name="connsiteY12" fmla="*/ 365439 h 4238389"/>
              <a:gd name="connsiteX13" fmla="*/ 888708 w 7676573"/>
              <a:gd name="connsiteY13" fmla="*/ 0 h 423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76573" h="4238389">
                <a:moveTo>
                  <a:pt x="6948167" y="1839459"/>
                </a:moveTo>
                <a:lnTo>
                  <a:pt x="6948167" y="1853646"/>
                </a:lnTo>
                <a:lnTo>
                  <a:pt x="6946213" y="1846552"/>
                </a:lnTo>
                <a:close/>
                <a:moveTo>
                  <a:pt x="888708" y="0"/>
                </a:moveTo>
                <a:cubicBezTo>
                  <a:pt x="888708" y="0"/>
                  <a:pt x="888708" y="0"/>
                  <a:pt x="4932171" y="0"/>
                </a:cubicBezTo>
                <a:cubicBezTo>
                  <a:pt x="5185434" y="0"/>
                  <a:pt x="5429962" y="139215"/>
                  <a:pt x="5552228" y="365439"/>
                </a:cubicBezTo>
                <a:cubicBezTo>
                  <a:pt x="5552228" y="365439"/>
                  <a:pt x="5552228" y="365439"/>
                  <a:pt x="7578324" y="3854515"/>
                </a:cubicBezTo>
                <a:cubicBezTo>
                  <a:pt x="7643823" y="3963277"/>
                  <a:pt x="7676573" y="4087266"/>
                  <a:pt x="7676573" y="4211255"/>
                </a:cubicBezTo>
                <a:lnTo>
                  <a:pt x="7672952" y="4238389"/>
                </a:lnTo>
                <a:lnTo>
                  <a:pt x="0" y="4238389"/>
                </a:lnTo>
                <a:lnTo>
                  <a:pt x="0" y="814976"/>
                </a:lnTo>
                <a:lnTo>
                  <a:pt x="76640" y="682425"/>
                </a:lnTo>
                <a:cubicBezTo>
                  <a:pt x="135804" y="580099"/>
                  <a:pt x="196877" y="474473"/>
                  <a:pt x="259919" y="365439"/>
                </a:cubicBezTo>
                <a:cubicBezTo>
                  <a:pt x="390917" y="139215"/>
                  <a:pt x="626713" y="0"/>
                  <a:pt x="888708" y="0"/>
                </a:cubicBezTo>
                <a:close/>
              </a:path>
            </a:pathLst>
          </a:custGeom>
        </p:spPr>
      </p:pic>
      <p:pic>
        <p:nvPicPr>
          <p:cNvPr id="8" name="Picture 7">
            <a:extLst>
              <a:ext uri="{FF2B5EF4-FFF2-40B4-BE49-F238E27FC236}">
                <a16:creationId xmlns:a16="http://schemas.microsoft.com/office/drawing/2014/main" id="{4F9F98AD-66EB-412C-823D-CC741A1345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8692" y="5576293"/>
            <a:ext cx="1554935" cy="339275"/>
          </a:xfrm>
          <a:prstGeom prst="rect">
            <a:avLst/>
          </a:prstGeom>
        </p:spPr>
      </p:pic>
      <p:pic>
        <p:nvPicPr>
          <p:cNvPr id="9" name="Picture 8">
            <a:extLst>
              <a:ext uri="{FF2B5EF4-FFF2-40B4-BE49-F238E27FC236}">
                <a16:creationId xmlns:a16="http://schemas.microsoft.com/office/drawing/2014/main" id="{8B79FACC-1078-4C44-9C3D-EB91380DE3A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75600" y="5569009"/>
            <a:ext cx="1024829" cy="349652"/>
          </a:xfrm>
          <a:prstGeom prst="rect">
            <a:avLst/>
          </a:prstGeom>
        </p:spPr>
      </p:pic>
      <p:sp>
        <p:nvSpPr>
          <p:cNvPr id="10" name="TextBox 9">
            <a:extLst>
              <a:ext uri="{FF2B5EF4-FFF2-40B4-BE49-F238E27FC236}">
                <a16:creationId xmlns:a16="http://schemas.microsoft.com/office/drawing/2014/main" id="{557F49D7-DC00-45C8-AD57-C74407289FC2}"/>
              </a:ext>
            </a:extLst>
          </p:cNvPr>
          <p:cNvSpPr txBox="1"/>
          <p:nvPr/>
        </p:nvSpPr>
        <p:spPr>
          <a:xfrm>
            <a:off x="6658257" y="2598096"/>
            <a:ext cx="1676839" cy="471941"/>
          </a:xfrm>
          <a:prstGeom prst="rect">
            <a:avLst/>
          </a:prstGeom>
        </p:spPr>
        <p:txBody>
          <a:bodyPr vert="horz" lIns="68580" tIns="34290" rIns="68580" bIns="34290" rtlCol="0" anchor="t">
            <a:normAutofit/>
          </a:bodyPr>
          <a:lstStyle/>
          <a:p>
            <a:pPr algn="ctr" defTabSz="685800">
              <a:lnSpc>
                <a:spcPct val="90000"/>
              </a:lnSpc>
              <a:spcBef>
                <a:spcPct val="0"/>
              </a:spcBef>
              <a:spcAft>
                <a:spcPts val="450"/>
              </a:spcAft>
            </a:pPr>
            <a:r>
              <a:rPr lang="en-US" sz="2700" b="1" dirty="0">
                <a:solidFill>
                  <a:srgbClr val="343A3F"/>
                </a:solidFill>
                <a:ea typeface="+mj-ea"/>
                <a:cs typeface="+mj-cs"/>
              </a:rPr>
              <a:t>Tracing</a:t>
            </a:r>
            <a:endParaRPr lang="en-US" sz="2700" dirty="0">
              <a:solidFill>
                <a:srgbClr val="343A3F"/>
              </a:solidFill>
              <a:ea typeface="+mj-ea"/>
              <a:cs typeface="+mj-cs"/>
            </a:endParaRPr>
          </a:p>
        </p:txBody>
      </p:sp>
      <p:sp>
        <p:nvSpPr>
          <p:cNvPr id="20" name="TextBox 19">
            <a:extLst>
              <a:ext uri="{FF2B5EF4-FFF2-40B4-BE49-F238E27FC236}">
                <a16:creationId xmlns:a16="http://schemas.microsoft.com/office/drawing/2014/main" id="{46EFDE88-ECD1-41C0-9C30-65A9F20B3558}"/>
              </a:ext>
            </a:extLst>
          </p:cNvPr>
          <p:cNvSpPr txBox="1"/>
          <p:nvPr/>
        </p:nvSpPr>
        <p:spPr>
          <a:xfrm>
            <a:off x="5992926" y="1778505"/>
            <a:ext cx="3007503" cy="471941"/>
          </a:xfrm>
          <a:prstGeom prst="rect">
            <a:avLst/>
          </a:prstGeom>
        </p:spPr>
        <p:txBody>
          <a:bodyPr vert="horz" lIns="68580" tIns="34290" rIns="68580" bIns="34290" rtlCol="0" anchor="t">
            <a:normAutofit/>
          </a:bodyPr>
          <a:lstStyle/>
          <a:p>
            <a:pPr algn="ctr" defTabSz="685800">
              <a:lnSpc>
                <a:spcPct val="90000"/>
              </a:lnSpc>
              <a:spcBef>
                <a:spcPct val="0"/>
              </a:spcBef>
              <a:spcAft>
                <a:spcPts val="450"/>
              </a:spcAft>
            </a:pPr>
            <a:r>
              <a:rPr lang="en-US" sz="2700" b="1" dirty="0">
                <a:solidFill>
                  <a:srgbClr val="343A3F"/>
                </a:solidFill>
                <a:ea typeface="+mj-ea"/>
                <a:cs typeface="+mj-cs"/>
              </a:rPr>
              <a:t>Mortality screen</a:t>
            </a:r>
          </a:p>
        </p:txBody>
      </p:sp>
      <p:sp>
        <p:nvSpPr>
          <p:cNvPr id="21" name="TextBox 20">
            <a:extLst>
              <a:ext uri="{FF2B5EF4-FFF2-40B4-BE49-F238E27FC236}">
                <a16:creationId xmlns:a16="http://schemas.microsoft.com/office/drawing/2014/main" id="{647E28C0-D593-4F61-A3F8-D594576B9149}"/>
              </a:ext>
            </a:extLst>
          </p:cNvPr>
          <p:cNvSpPr txBox="1"/>
          <p:nvPr/>
        </p:nvSpPr>
        <p:spPr>
          <a:xfrm>
            <a:off x="6121331" y="3429000"/>
            <a:ext cx="2750690" cy="471941"/>
          </a:xfrm>
          <a:prstGeom prst="rect">
            <a:avLst/>
          </a:prstGeom>
        </p:spPr>
        <p:txBody>
          <a:bodyPr vert="horz" lIns="68580" tIns="34290" rIns="68580" bIns="34290" rtlCol="0" anchor="t">
            <a:normAutofit/>
          </a:bodyPr>
          <a:lstStyle/>
          <a:p>
            <a:pPr algn="ctr" defTabSz="685800">
              <a:lnSpc>
                <a:spcPct val="90000"/>
              </a:lnSpc>
              <a:spcBef>
                <a:spcPct val="0"/>
              </a:spcBef>
              <a:spcAft>
                <a:spcPts val="450"/>
              </a:spcAft>
            </a:pPr>
            <a:r>
              <a:rPr lang="en-US" sz="2700" b="1" dirty="0">
                <a:solidFill>
                  <a:srgbClr val="343A3F"/>
                </a:solidFill>
                <a:ea typeface="+mj-ea"/>
                <a:cs typeface="+mj-cs"/>
              </a:rPr>
              <a:t>Online portal</a:t>
            </a:r>
            <a:endParaRPr lang="en-US" sz="2700" dirty="0">
              <a:solidFill>
                <a:srgbClr val="343A3F"/>
              </a:solidFill>
              <a:ea typeface="+mj-ea"/>
              <a:cs typeface="+mj-cs"/>
            </a:endParaRPr>
          </a:p>
        </p:txBody>
      </p:sp>
      <p:sp>
        <p:nvSpPr>
          <p:cNvPr id="22" name="TextBox 21">
            <a:extLst>
              <a:ext uri="{FF2B5EF4-FFF2-40B4-BE49-F238E27FC236}">
                <a16:creationId xmlns:a16="http://schemas.microsoft.com/office/drawing/2014/main" id="{A8B0F5E1-B78A-4044-9C90-0ABBF9CC5AA2}"/>
              </a:ext>
            </a:extLst>
          </p:cNvPr>
          <p:cNvSpPr txBox="1"/>
          <p:nvPr/>
        </p:nvSpPr>
        <p:spPr>
          <a:xfrm>
            <a:off x="6134307" y="4249886"/>
            <a:ext cx="2750690" cy="471941"/>
          </a:xfrm>
          <a:prstGeom prst="rect">
            <a:avLst/>
          </a:prstGeom>
        </p:spPr>
        <p:txBody>
          <a:bodyPr vert="horz" lIns="68580" tIns="34290" rIns="68580" bIns="34290" rtlCol="0" anchor="t">
            <a:normAutofit/>
          </a:bodyPr>
          <a:lstStyle/>
          <a:p>
            <a:pPr algn="ctr" defTabSz="685800">
              <a:lnSpc>
                <a:spcPct val="90000"/>
              </a:lnSpc>
              <a:spcBef>
                <a:spcPct val="0"/>
              </a:spcBef>
              <a:spcAft>
                <a:spcPts val="450"/>
              </a:spcAft>
            </a:pPr>
            <a:r>
              <a:rPr lang="en-US" sz="2700" b="1" dirty="0">
                <a:solidFill>
                  <a:srgbClr val="343A3F"/>
                </a:solidFill>
                <a:ea typeface="+mj-ea"/>
                <a:cs typeface="+mj-cs"/>
              </a:rPr>
              <a:t>Life certification</a:t>
            </a:r>
            <a:endParaRPr lang="en-US" sz="2700" dirty="0">
              <a:solidFill>
                <a:srgbClr val="343A3F"/>
              </a:solidFill>
              <a:ea typeface="+mj-ea"/>
              <a:cs typeface="+mj-cs"/>
            </a:endParaRPr>
          </a:p>
        </p:txBody>
      </p:sp>
    </p:spTree>
    <p:extLst>
      <p:ext uri="{BB962C8B-B14F-4D97-AF65-F5344CB8AC3E}">
        <p14:creationId xmlns:p14="http://schemas.microsoft.com/office/powerpoint/2010/main" val="21165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F05D78-6C47-4E91-9F4A-B4BA390604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57250"/>
            <a:ext cx="9140960" cy="5143500"/>
          </a:xfrm>
          <a:prstGeom prst="rect">
            <a:avLst/>
          </a:prstGeom>
        </p:spPr>
      </p:pic>
      <p:pic>
        <p:nvPicPr>
          <p:cNvPr id="7" name="Picture 6">
            <a:extLst>
              <a:ext uri="{FF2B5EF4-FFF2-40B4-BE49-F238E27FC236}">
                <a16:creationId xmlns:a16="http://schemas.microsoft.com/office/drawing/2014/main" id="{5D2D9FBB-C837-4ABD-BCC7-59F070F235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8692" y="5576293"/>
            <a:ext cx="1554935" cy="339275"/>
          </a:xfrm>
          <a:prstGeom prst="rect">
            <a:avLst/>
          </a:prstGeom>
        </p:spPr>
      </p:pic>
      <p:pic>
        <p:nvPicPr>
          <p:cNvPr id="8" name="Picture 7">
            <a:extLst>
              <a:ext uri="{FF2B5EF4-FFF2-40B4-BE49-F238E27FC236}">
                <a16:creationId xmlns:a16="http://schemas.microsoft.com/office/drawing/2014/main" id="{A1B755C4-9491-41B4-83AF-A13E0F6F2D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6551" y="5566189"/>
            <a:ext cx="1031052" cy="339275"/>
          </a:xfrm>
          <a:prstGeom prst="rect">
            <a:avLst/>
          </a:prstGeom>
        </p:spPr>
      </p:pic>
    </p:spTree>
    <p:extLst>
      <p:ext uri="{BB962C8B-B14F-4D97-AF65-F5344CB8AC3E}">
        <p14:creationId xmlns:p14="http://schemas.microsoft.com/office/powerpoint/2010/main" val="3822742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BEEB78-FA94-4104-88FD-E1F846C183D8}"/>
              </a:ext>
            </a:extLst>
          </p:cNvPr>
          <p:cNvSpPr txBox="1"/>
          <p:nvPr/>
        </p:nvSpPr>
        <p:spPr>
          <a:xfrm>
            <a:off x="525827" y="4437218"/>
            <a:ext cx="4748928" cy="490596"/>
          </a:xfrm>
          <a:prstGeom prst="rect">
            <a:avLst/>
          </a:prstGeom>
        </p:spPr>
        <p:txBody>
          <a:bodyPr vert="horz" lIns="68580" tIns="34290" rIns="68580" bIns="34290" rtlCol="0" anchor="t">
            <a:normAutofit/>
          </a:bodyPr>
          <a:lstStyle/>
          <a:p>
            <a:pPr defTabSz="685800">
              <a:lnSpc>
                <a:spcPct val="90000"/>
              </a:lnSpc>
              <a:spcBef>
                <a:spcPct val="0"/>
              </a:spcBef>
              <a:spcAft>
                <a:spcPts val="450"/>
              </a:spcAft>
            </a:pPr>
            <a:r>
              <a:rPr lang="en-US" sz="3000" b="1" dirty="0">
                <a:solidFill>
                  <a:srgbClr val="000000"/>
                </a:solidFill>
                <a:ea typeface="+mj-ea"/>
                <a:cs typeface="+mj-cs"/>
              </a:rPr>
              <a:t>Consumer has moved on</a:t>
            </a:r>
          </a:p>
        </p:txBody>
      </p:sp>
      <p:pic>
        <p:nvPicPr>
          <p:cNvPr id="16" name="Picture 15">
            <a:extLst>
              <a:ext uri="{FF2B5EF4-FFF2-40B4-BE49-F238E27FC236}">
                <a16:creationId xmlns:a16="http://schemas.microsoft.com/office/drawing/2014/main" id="{70360234-1732-406B-91B1-BA67D587D5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4575" y="1145995"/>
            <a:ext cx="1972188" cy="1979070"/>
          </a:xfrm>
          <a:prstGeom prst="roundRect">
            <a:avLst/>
          </a:prstGeom>
          <a:scene3d>
            <a:camera prst="orthographicFront"/>
            <a:lightRig rig="threePt" dir="t"/>
          </a:scene3d>
          <a:sp3d>
            <a:bevelT/>
          </a:sp3d>
        </p:spPr>
      </p:pic>
      <p:pic>
        <p:nvPicPr>
          <p:cNvPr id="18" name="Picture 12" descr="Image result for airbnb app logo">
            <a:extLst>
              <a:ext uri="{FF2B5EF4-FFF2-40B4-BE49-F238E27FC236}">
                <a16:creationId xmlns:a16="http://schemas.microsoft.com/office/drawing/2014/main" id="{DFF80975-254A-48E9-B61D-1213FD38DFF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31827" y="1148486"/>
            <a:ext cx="1420243" cy="1419807"/>
          </a:xfrm>
          <a:prstGeom prst="roundRect">
            <a:avLst/>
          </a:prstGeom>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4" descr="Image result for monzo app logo">
            <a:extLst>
              <a:ext uri="{FF2B5EF4-FFF2-40B4-BE49-F238E27FC236}">
                <a16:creationId xmlns:a16="http://schemas.microsoft.com/office/drawing/2014/main" id="{23E7F413-F82C-4A1B-8F74-C4531949C5A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28675" y="3153338"/>
            <a:ext cx="2413000" cy="2306790"/>
          </a:xfrm>
          <a:prstGeom prst="roundRect">
            <a:avLst/>
          </a:prstGeom>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134C0C00-78F1-418C-9A1E-FE9052CEA7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8692" y="5576293"/>
            <a:ext cx="1554935" cy="339275"/>
          </a:xfrm>
          <a:prstGeom prst="rect">
            <a:avLst/>
          </a:prstGeom>
        </p:spPr>
      </p:pic>
      <p:pic>
        <p:nvPicPr>
          <p:cNvPr id="25" name="Picture 24">
            <a:extLst>
              <a:ext uri="{FF2B5EF4-FFF2-40B4-BE49-F238E27FC236}">
                <a16:creationId xmlns:a16="http://schemas.microsoft.com/office/drawing/2014/main" id="{4971C1E4-46A3-402A-A0AB-6FE9166B65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5600" y="5569009"/>
            <a:ext cx="1024829" cy="349652"/>
          </a:xfrm>
          <a:prstGeom prst="rect">
            <a:avLst/>
          </a:prstGeom>
        </p:spPr>
      </p:pic>
    </p:spTree>
    <p:extLst>
      <p:ext uri="{BB962C8B-B14F-4D97-AF65-F5344CB8AC3E}">
        <p14:creationId xmlns:p14="http://schemas.microsoft.com/office/powerpoint/2010/main" val="1991997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D401D6-D562-4B89-92D4-8D15347C69DB}"/>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0" y="857250"/>
            <a:ext cx="9144000" cy="5143500"/>
          </a:xfrm>
          <a:prstGeom prst="rect">
            <a:avLst/>
          </a:prstGeom>
        </p:spPr>
      </p:pic>
      <p:sp>
        <p:nvSpPr>
          <p:cNvPr id="5" name="TextBox 4">
            <a:extLst>
              <a:ext uri="{FF2B5EF4-FFF2-40B4-BE49-F238E27FC236}">
                <a16:creationId xmlns:a16="http://schemas.microsoft.com/office/drawing/2014/main" id="{98D0E7F7-003C-432A-9E6A-DE8CCE886E21}"/>
              </a:ext>
            </a:extLst>
          </p:cNvPr>
          <p:cNvSpPr txBox="1"/>
          <p:nvPr/>
        </p:nvSpPr>
        <p:spPr>
          <a:xfrm>
            <a:off x="1473298" y="1865111"/>
            <a:ext cx="6197402" cy="3170099"/>
          </a:xfrm>
          <a:prstGeom prst="rect">
            <a:avLst/>
          </a:prstGeom>
          <a:noFill/>
        </p:spPr>
        <p:txBody>
          <a:bodyPr wrap="none" rtlCol="0">
            <a:spAutoFit/>
          </a:bodyPr>
          <a:lstStyle/>
          <a:p>
            <a:pPr algn="ctr">
              <a:spcAft>
                <a:spcPts val="3150"/>
              </a:spcAft>
            </a:pPr>
            <a:r>
              <a:rPr lang="en-GB" sz="3000" b="1" dirty="0"/>
              <a:t>Are you talking to the right person?</a:t>
            </a:r>
          </a:p>
          <a:p>
            <a:pPr algn="ctr">
              <a:spcAft>
                <a:spcPts val="3150"/>
              </a:spcAft>
            </a:pPr>
            <a:r>
              <a:rPr lang="en-GB" sz="3000" b="1" dirty="0"/>
              <a:t>Are they still alive?</a:t>
            </a:r>
          </a:p>
          <a:p>
            <a:pPr algn="ctr">
              <a:spcAft>
                <a:spcPts val="3150"/>
              </a:spcAft>
            </a:pPr>
            <a:r>
              <a:rPr lang="en-GB" sz="3000" b="1" dirty="0"/>
              <a:t>Do they still live at the same address?</a:t>
            </a:r>
          </a:p>
          <a:p>
            <a:pPr algn="ctr">
              <a:spcAft>
                <a:spcPts val="3150"/>
              </a:spcAft>
            </a:pPr>
            <a:r>
              <a:rPr lang="en-GB" sz="3000" b="1" dirty="0"/>
              <a:t>Can they easily update their address?</a:t>
            </a:r>
          </a:p>
        </p:txBody>
      </p:sp>
      <p:pic>
        <p:nvPicPr>
          <p:cNvPr id="14" name="Picture 13">
            <a:extLst>
              <a:ext uri="{FF2B5EF4-FFF2-40B4-BE49-F238E27FC236}">
                <a16:creationId xmlns:a16="http://schemas.microsoft.com/office/drawing/2014/main" id="{AC634AC1-D2C2-4926-9E8F-0B0E843BCE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5125" y="5576293"/>
            <a:ext cx="1024829" cy="349652"/>
          </a:xfrm>
          <a:prstGeom prst="rect">
            <a:avLst/>
          </a:prstGeom>
        </p:spPr>
      </p:pic>
      <p:pic>
        <p:nvPicPr>
          <p:cNvPr id="6" name="Picture 5">
            <a:extLst>
              <a:ext uri="{FF2B5EF4-FFF2-40B4-BE49-F238E27FC236}">
                <a16:creationId xmlns:a16="http://schemas.microsoft.com/office/drawing/2014/main" id="{6C5B42FB-86F7-48A6-B766-F1B97A9105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8692" y="5576293"/>
            <a:ext cx="1554935" cy="339275"/>
          </a:xfrm>
          <a:prstGeom prst="rect">
            <a:avLst/>
          </a:prstGeom>
        </p:spPr>
      </p:pic>
    </p:spTree>
    <p:extLst>
      <p:ext uri="{BB962C8B-B14F-4D97-AF65-F5344CB8AC3E}">
        <p14:creationId xmlns:p14="http://schemas.microsoft.com/office/powerpoint/2010/main" val="3815336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39449ED-7830-49F0-B4ED-73BF47B0C5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6802" y="5479219"/>
            <a:ext cx="949810" cy="339275"/>
          </a:xfrm>
          <a:prstGeom prst="rect">
            <a:avLst/>
          </a:prstGeom>
        </p:spPr>
      </p:pic>
      <p:pic>
        <p:nvPicPr>
          <p:cNvPr id="27" name="Picture 26">
            <a:extLst>
              <a:ext uri="{FF2B5EF4-FFF2-40B4-BE49-F238E27FC236}">
                <a16:creationId xmlns:a16="http://schemas.microsoft.com/office/drawing/2014/main" id="{D7C5B41C-30E8-4B2B-8A90-C59198CA3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8857" y="5511492"/>
            <a:ext cx="941714" cy="336383"/>
          </a:xfrm>
          <a:prstGeom prst="rect">
            <a:avLst/>
          </a:prstGeom>
        </p:spPr>
      </p:pic>
      <p:pic>
        <p:nvPicPr>
          <p:cNvPr id="8" name="Picture 7" descr="A picture containing person, indoor&#10;&#10;Description automatically generated">
            <a:extLst>
              <a:ext uri="{FF2B5EF4-FFF2-40B4-BE49-F238E27FC236}">
                <a16:creationId xmlns:a16="http://schemas.microsoft.com/office/drawing/2014/main" id="{B153B49D-02E9-4A56-AB08-315E5565F4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916" y="857250"/>
            <a:ext cx="2614406" cy="5143500"/>
          </a:xfrm>
          <a:prstGeom prst="rect">
            <a:avLst/>
          </a:prstGeom>
        </p:spPr>
      </p:pic>
      <p:pic>
        <p:nvPicPr>
          <p:cNvPr id="15" name="Picture 14">
            <a:extLst>
              <a:ext uri="{FF2B5EF4-FFF2-40B4-BE49-F238E27FC236}">
                <a16:creationId xmlns:a16="http://schemas.microsoft.com/office/drawing/2014/main" id="{19FD581F-D40F-4289-BE47-A470A379804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457693">
            <a:off x="933782" y="2526957"/>
            <a:ext cx="724661" cy="1094981"/>
          </a:xfrm>
          <a:prstGeom prst="rect">
            <a:avLst/>
          </a:prstGeom>
        </p:spPr>
      </p:pic>
      <p:pic>
        <p:nvPicPr>
          <p:cNvPr id="16" name="Picture 15">
            <a:extLst>
              <a:ext uri="{FF2B5EF4-FFF2-40B4-BE49-F238E27FC236}">
                <a16:creationId xmlns:a16="http://schemas.microsoft.com/office/drawing/2014/main" id="{ADCEA5E3-50E4-40B5-AF9C-C4C86015384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557400">
            <a:off x="501324" y="3668915"/>
            <a:ext cx="675859" cy="195833"/>
          </a:xfrm>
          <a:prstGeom prst="rect">
            <a:avLst/>
          </a:prstGeom>
        </p:spPr>
      </p:pic>
      <p:sp>
        <p:nvSpPr>
          <p:cNvPr id="4" name="Rectangle 3">
            <a:extLst>
              <a:ext uri="{FF2B5EF4-FFF2-40B4-BE49-F238E27FC236}">
                <a16:creationId xmlns:a16="http://schemas.microsoft.com/office/drawing/2014/main" id="{6F388BD8-2050-4E01-B187-1050676A360E}"/>
              </a:ext>
            </a:extLst>
          </p:cNvPr>
          <p:cNvSpPr/>
          <p:nvPr/>
        </p:nvSpPr>
        <p:spPr>
          <a:xfrm>
            <a:off x="2930467" y="1214227"/>
            <a:ext cx="5144678" cy="507831"/>
          </a:xfrm>
          <a:prstGeom prst="rect">
            <a:avLst/>
          </a:prstGeom>
        </p:spPr>
        <p:txBody>
          <a:bodyPr wrap="none">
            <a:spAutoFit/>
          </a:bodyPr>
          <a:lstStyle/>
          <a:p>
            <a:pPr algn="ctr">
              <a:spcAft>
                <a:spcPts val="900"/>
              </a:spcAft>
            </a:pPr>
            <a:r>
              <a:rPr lang="en-GB" sz="2700" dirty="0"/>
              <a:t>Are you talking to the right person?</a:t>
            </a:r>
          </a:p>
        </p:txBody>
      </p:sp>
      <p:grpSp>
        <p:nvGrpSpPr>
          <p:cNvPr id="31" name="Group 30">
            <a:extLst>
              <a:ext uri="{FF2B5EF4-FFF2-40B4-BE49-F238E27FC236}">
                <a16:creationId xmlns:a16="http://schemas.microsoft.com/office/drawing/2014/main" id="{41528E3A-646E-4769-8BF9-EBF036D29A4D}"/>
              </a:ext>
            </a:extLst>
          </p:cNvPr>
          <p:cNvGrpSpPr/>
          <p:nvPr/>
        </p:nvGrpSpPr>
        <p:grpSpPr>
          <a:xfrm>
            <a:off x="3035203" y="1830158"/>
            <a:ext cx="1843580" cy="3784738"/>
            <a:chOff x="7395091" y="1220664"/>
            <a:chExt cx="2458106" cy="5046317"/>
          </a:xfrm>
        </p:grpSpPr>
        <p:pic>
          <p:nvPicPr>
            <p:cNvPr id="26" name="Picture 25">
              <a:extLst>
                <a:ext uri="{FF2B5EF4-FFF2-40B4-BE49-F238E27FC236}">
                  <a16:creationId xmlns:a16="http://schemas.microsoft.com/office/drawing/2014/main" id="{FA295AAB-5C8B-416E-BB6C-467EF200B88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95091" y="1220664"/>
              <a:ext cx="2458106" cy="5046317"/>
            </a:xfrm>
            <a:prstGeom prst="rect">
              <a:avLst/>
            </a:prstGeom>
          </p:spPr>
        </p:pic>
        <p:pic>
          <p:nvPicPr>
            <p:cNvPr id="33" name="Picture 32">
              <a:extLst>
                <a:ext uri="{FF2B5EF4-FFF2-40B4-BE49-F238E27FC236}">
                  <a16:creationId xmlns:a16="http://schemas.microsoft.com/office/drawing/2014/main" id="{98046497-BBF7-4EE1-B8F0-173C90E679D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652172" y="1952785"/>
              <a:ext cx="1943943" cy="3540450"/>
            </a:xfrm>
            <a:prstGeom prst="rect">
              <a:avLst/>
            </a:prstGeom>
          </p:spPr>
        </p:pic>
      </p:grpSp>
      <p:grpSp>
        <p:nvGrpSpPr>
          <p:cNvPr id="37" name="Group 36">
            <a:extLst>
              <a:ext uri="{FF2B5EF4-FFF2-40B4-BE49-F238E27FC236}">
                <a16:creationId xmlns:a16="http://schemas.microsoft.com/office/drawing/2014/main" id="{FF79F47D-F219-4A9E-A0D4-D8CF707A493A}"/>
              </a:ext>
            </a:extLst>
          </p:cNvPr>
          <p:cNvGrpSpPr/>
          <p:nvPr/>
        </p:nvGrpSpPr>
        <p:grpSpPr>
          <a:xfrm>
            <a:off x="6904822" y="1823415"/>
            <a:ext cx="1843580" cy="3784738"/>
            <a:chOff x="9206429" y="1288219"/>
            <a:chExt cx="2458106" cy="5046317"/>
          </a:xfrm>
        </p:grpSpPr>
        <p:pic>
          <p:nvPicPr>
            <p:cNvPr id="34" name="Picture 33">
              <a:extLst>
                <a:ext uri="{FF2B5EF4-FFF2-40B4-BE49-F238E27FC236}">
                  <a16:creationId xmlns:a16="http://schemas.microsoft.com/office/drawing/2014/main" id="{BE26F1C7-34B6-406A-B1FB-5F395CA2564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06429" y="1288219"/>
              <a:ext cx="2458106" cy="5046317"/>
            </a:xfrm>
            <a:prstGeom prst="rect">
              <a:avLst/>
            </a:prstGeom>
          </p:spPr>
        </p:pic>
        <p:pic>
          <p:nvPicPr>
            <p:cNvPr id="36" name="Picture 35">
              <a:extLst>
                <a:ext uri="{FF2B5EF4-FFF2-40B4-BE49-F238E27FC236}">
                  <a16:creationId xmlns:a16="http://schemas.microsoft.com/office/drawing/2014/main" id="{4AEDA877-4FEC-46A3-8CE6-63F025626C6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506689" y="2029331"/>
              <a:ext cx="1870183" cy="3540450"/>
            </a:xfrm>
            <a:prstGeom prst="rect">
              <a:avLst/>
            </a:prstGeom>
          </p:spPr>
        </p:pic>
      </p:grpSp>
      <p:sp>
        <p:nvSpPr>
          <p:cNvPr id="38" name="Rectangle 37">
            <a:extLst>
              <a:ext uri="{FF2B5EF4-FFF2-40B4-BE49-F238E27FC236}">
                <a16:creationId xmlns:a16="http://schemas.microsoft.com/office/drawing/2014/main" id="{365E0A84-A127-4E20-8D59-8BD4B5B7E6A7}"/>
              </a:ext>
            </a:extLst>
          </p:cNvPr>
          <p:cNvSpPr/>
          <p:nvPr/>
        </p:nvSpPr>
        <p:spPr>
          <a:xfrm>
            <a:off x="5098095" y="2757594"/>
            <a:ext cx="1587415" cy="1569660"/>
          </a:xfrm>
          <a:prstGeom prst="rect">
            <a:avLst/>
          </a:prstGeom>
        </p:spPr>
        <p:txBody>
          <a:bodyPr wrap="square">
            <a:spAutoFit/>
          </a:bodyPr>
          <a:lstStyle/>
          <a:p>
            <a:pPr algn="ctr"/>
            <a:r>
              <a:rPr lang="en-US" sz="2400" dirty="0"/>
              <a:t>Scanned Photo ID matched </a:t>
            </a:r>
          </a:p>
          <a:p>
            <a:pPr algn="ctr"/>
            <a:r>
              <a:rPr lang="en-US" sz="2400" dirty="0"/>
              <a:t>to a selfie</a:t>
            </a:r>
            <a:endParaRPr lang="en-GB" sz="2400" dirty="0"/>
          </a:p>
        </p:txBody>
      </p:sp>
      <p:pic>
        <p:nvPicPr>
          <p:cNvPr id="43" name="Picture 42">
            <a:extLst>
              <a:ext uri="{FF2B5EF4-FFF2-40B4-BE49-F238E27FC236}">
                <a16:creationId xmlns:a16="http://schemas.microsoft.com/office/drawing/2014/main" id="{0B9B1A69-111A-44BF-B76C-6F5215C71F1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75600" y="5569009"/>
            <a:ext cx="1024829" cy="349652"/>
          </a:xfrm>
          <a:prstGeom prst="rect">
            <a:avLst/>
          </a:prstGeom>
        </p:spPr>
      </p:pic>
      <p:pic>
        <p:nvPicPr>
          <p:cNvPr id="17" name="Picture 16">
            <a:extLst>
              <a:ext uri="{FF2B5EF4-FFF2-40B4-BE49-F238E27FC236}">
                <a16:creationId xmlns:a16="http://schemas.microsoft.com/office/drawing/2014/main" id="{E3745D20-FE32-4567-8042-8521D13A81D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8692" y="5576293"/>
            <a:ext cx="1554935" cy="339275"/>
          </a:xfrm>
          <a:prstGeom prst="rect">
            <a:avLst/>
          </a:prstGeom>
        </p:spPr>
      </p:pic>
    </p:spTree>
    <p:extLst>
      <p:ext uri="{BB962C8B-B14F-4D97-AF65-F5344CB8AC3E}">
        <p14:creationId xmlns:p14="http://schemas.microsoft.com/office/powerpoint/2010/main" val="2811484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39449ED-7830-49F0-B4ED-73BF47B0C5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6802" y="5479219"/>
            <a:ext cx="949810" cy="339275"/>
          </a:xfrm>
          <a:prstGeom prst="rect">
            <a:avLst/>
          </a:prstGeom>
        </p:spPr>
      </p:pic>
      <p:pic>
        <p:nvPicPr>
          <p:cNvPr id="27" name="Picture 26">
            <a:extLst>
              <a:ext uri="{FF2B5EF4-FFF2-40B4-BE49-F238E27FC236}">
                <a16:creationId xmlns:a16="http://schemas.microsoft.com/office/drawing/2014/main" id="{D7C5B41C-30E8-4B2B-8A90-C59198CA3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8857" y="5511492"/>
            <a:ext cx="941714" cy="336383"/>
          </a:xfrm>
          <a:prstGeom prst="rect">
            <a:avLst/>
          </a:prstGeom>
        </p:spPr>
      </p:pic>
      <p:sp>
        <p:nvSpPr>
          <p:cNvPr id="4" name="Rectangle 3">
            <a:extLst>
              <a:ext uri="{FF2B5EF4-FFF2-40B4-BE49-F238E27FC236}">
                <a16:creationId xmlns:a16="http://schemas.microsoft.com/office/drawing/2014/main" id="{6F388BD8-2050-4E01-B187-1050676A360E}"/>
              </a:ext>
            </a:extLst>
          </p:cNvPr>
          <p:cNvSpPr/>
          <p:nvPr/>
        </p:nvSpPr>
        <p:spPr>
          <a:xfrm>
            <a:off x="424480" y="1243105"/>
            <a:ext cx="2828403" cy="507831"/>
          </a:xfrm>
          <a:prstGeom prst="rect">
            <a:avLst/>
          </a:prstGeom>
        </p:spPr>
        <p:txBody>
          <a:bodyPr wrap="none">
            <a:spAutoFit/>
          </a:bodyPr>
          <a:lstStyle/>
          <a:p>
            <a:pPr algn="ctr">
              <a:spcAft>
                <a:spcPts val="900"/>
              </a:spcAft>
            </a:pPr>
            <a:r>
              <a:rPr lang="en-GB" sz="2700" dirty="0"/>
              <a:t>Are they still alive?</a:t>
            </a:r>
          </a:p>
        </p:txBody>
      </p:sp>
      <p:sp>
        <p:nvSpPr>
          <p:cNvPr id="38" name="Rectangle 37">
            <a:extLst>
              <a:ext uri="{FF2B5EF4-FFF2-40B4-BE49-F238E27FC236}">
                <a16:creationId xmlns:a16="http://schemas.microsoft.com/office/drawing/2014/main" id="{365E0A84-A127-4E20-8D59-8BD4B5B7E6A7}"/>
              </a:ext>
            </a:extLst>
          </p:cNvPr>
          <p:cNvSpPr/>
          <p:nvPr/>
        </p:nvSpPr>
        <p:spPr>
          <a:xfrm>
            <a:off x="2512058" y="2757594"/>
            <a:ext cx="1587415" cy="1938992"/>
          </a:xfrm>
          <a:prstGeom prst="rect">
            <a:avLst/>
          </a:prstGeom>
        </p:spPr>
        <p:txBody>
          <a:bodyPr wrap="square">
            <a:spAutoFit/>
          </a:bodyPr>
          <a:lstStyle/>
          <a:p>
            <a:pPr algn="ctr"/>
            <a:r>
              <a:rPr lang="en-US" sz="2400" dirty="0"/>
              <a:t>Blink to capture the selfie to confirm alive</a:t>
            </a:r>
            <a:endParaRPr lang="en-GB" sz="2400" dirty="0"/>
          </a:p>
        </p:txBody>
      </p:sp>
      <p:pic>
        <p:nvPicPr>
          <p:cNvPr id="14" name="Picture 13" descr="A picture containing person&#10;&#10;Description automatically generated">
            <a:extLst>
              <a:ext uri="{FF2B5EF4-FFF2-40B4-BE49-F238E27FC236}">
                <a16:creationId xmlns:a16="http://schemas.microsoft.com/office/drawing/2014/main" id="{7A671CB7-EF8E-4B40-9945-7A796278B05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04628" y="857250"/>
            <a:ext cx="2639372" cy="5143500"/>
          </a:xfrm>
          <a:prstGeom prst="rect">
            <a:avLst/>
          </a:prstGeom>
        </p:spPr>
      </p:pic>
      <p:grpSp>
        <p:nvGrpSpPr>
          <p:cNvPr id="10" name="Group 9">
            <a:extLst>
              <a:ext uri="{FF2B5EF4-FFF2-40B4-BE49-F238E27FC236}">
                <a16:creationId xmlns:a16="http://schemas.microsoft.com/office/drawing/2014/main" id="{A7C000CF-3DBA-4732-9BF1-B37B88A20011}"/>
              </a:ext>
            </a:extLst>
          </p:cNvPr>
          <p:cNvGrpSpPr/>
          <p:nvPr/>
        </p:nvGrpSpPr>
        <p:grpSpPr>
          <a:xfrm>
            <a:off x="449166" y="1830158"/>
            <a:ext cx="1843580" cy="3784738"/>
            <a:chOff x="598888" y="1297210"/>
            <a:chExt cx="2458106" cy="5046317"/>
          </a:xfrm>
        </p:grpSpPr>
        <p:pic>
          <p:nvPicPr>
            <p:cNvPr id="26" name="Picture 25">
              <a:extLst>
                <a:ext uri="{FF2B5EF4-FFF2-40B4-BE49-F238E27FC236}">
                  <a16:creationId xmlns:a16="http://schemas.microsoft.com/office/drawing/2014/main" id="{FA295AAB-5C8B-416E-BB6C-467EF200B8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8888" y="1297210"/>
              <a:ext cx="2458106" cy="5046317"/>
            </a:xfrm>
            <a:prstGeom prst="rect">
              <a:avLst/>
            </a:prstGeom>
          </p:spPr>
        </p:pic>
        <p:pic>
          <p:nvPicPr>
            <p:cNvPr id="3" name="Picture 2">
              <a:extLst>
                <a:ext uri="{FF2B5EF4-FFF2-40B4-BE49-F238E27FC236}">
                  <a16:creationId xmlns:a16="http://schemas.microsoft.com/office/drawing/2014/main" id="{DAB019AE-1A1D-472E-A502-D0EF715A8EE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3112"/>
            <a:stretch/>
          </p:blipFill>
          <p:spPr>
            <a:xfrm>
              <a:off x="880677" y="2015491"/>
              <a:ext cx="1891098" cy="3545299"/>
            </a:xfrm>
            <a:prstGeom prst="rect">
              <a:avLst/>
            </a:prstGeom>
          </p:spPr>
        </p:pic>
      </p:grpSp>
      <p:grpSp>
        <p:nvGrpSpPr>
          <p:cNvPr id="11" name="Group 10">
            <a:extLst>
              <a:ext uri="{FF2B5EF4-FFF2-40B4-BE49-F238E27FC236}">
                <a16:creationId xmlns:a16="http://schemas.microsoft.com/office/drawing/2014/main" id="{9B74307D-3ABF-470A-8C32-5E855738D406}"/>
              </a:ext>
            </a:extLst>
          </p:cNvPr>
          <p:cNvGrpSpPr/>
          <p:nvPr/>
        </p:nvGrpSpPr>
        <p:grpSpPr>
          <a:xfrm>
            <a:off x="4318784" y="1823415"/>
            <a:ext cx="1843580" cy="3784738"/>
            <a:chOff x="5758379" y="1288219"/>
            <a:chExt cx="2458106" cy="5046317"/>
          </a:xfrm>
        </p:grpSpPr>
        <p:pic>
          <p:nvPicPr>
            <p:cNvPr id="34" name="Picture 33">
              <a:extLst>
                <a:ext uri="{FF2B5EF4-FFF2-40B4-BE49-F238E27FC236}">
                  <a16:creationId xmlns:a16="http://schemas.microsoft.com/office/drawing/2014/main" id="{BE26F1C7-34B6-406A-B1FB-5F395CA256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58379" y="1288219"/>
              <a:ext cx="2458106" cy="5046317"/>
            </a:xfrm>
            <a:prstGeom prst="rect">
              <a:avLst/>
            </a:prstGeom>
          </p:spPr>
        </p:pic>
        <p:pic>
          <p:nvPicPr>
            <p:cNvPr id="9" name="Picture 8">
              <a:extLst>
                <a:ext uri="{FF2B5EF4-FFF2-40B4-BE49-F238E27FC236}">
                  <a16:creationId xmlns:a16="http://schemas.microsoft.com/office/drawing/2014/main" id="{1CB18109-F20E-42AE-80D9-1DB72A94B41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013470" y="2014181"/>
              <a:ext cx="1958955" cy="3586519"/>
            </a:xfrm>
            <a:prstGeom prst="rect">
              <a:avLst/>
            </a:prstGeom>
          </p:spPr>
        </p:pic>
      </p:grpSp>
      <p:pic>
        <p:nvPicPr>
          <p:cNvPr id="13" name="Picture 12">
            <a:extLst>
              <a:ext uri="{FF2B5EF4-FFF2-40B4-BE49-F238E27FC236}">
                <a16:creationId xmlns:a16="http://schemas.microsoft.com/office/drawing/2014/main" id="{CEFBAA10-145C-455C-94D4-53BAB89CA2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7792" y="5540788"/>
            <a:ext cx="949810" cy="339275"/>
          </a:xfrm>
          <a:prstGeom prst="rect">
            <a:avLst/>
          </a:prstGeom>
        </p:spPr>
      </p:pic>
      <p:pic>
        <p:nvPicPr>
          <p:cNvPr id="16" name="Picture 15">
            <a:extLst>
              <a:ext uri="{FF2B5EF4-FFF2-40B4-BE49-F238E27FC236}">
                <a16:creationId xmlns:a16="http://schemas.microsoft.com/office/drawing/2014/main" id="{14011664-E8FB-4302-9626-82A091D8E37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8692" y="5576293"/>
            <a:ext cx="1554935" cy="339275"/>
          </a:xfrm>
          <a:prstGeom prst="rect">
            <a:avLst/>
          </a:prstGeom>
        </p:spPr>
      </p:pic>
    </p:spTree>
    <p:extLst>
      <p:ext uri="{BB962C8B-B14F-4D97-AF65-F5344CB8AC3E}">
        <p14:creationId xmlns:p14="http://schemas.microsoft.com/office/powerpoint/2010/main" val="1206405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A24339-D1DB-4CC4-98F0-28A3067B6112}"/>
              </a:ext>
            </a:extLst>
          </p:cNvPr>
          <p:cNvGrpSpPr/>
          <p:nvPr/>
        </p:nvGrpSpPr>
        <p:grpSpPr>
          <a:xfrm>
            <a:off x="0" y="857250"/>
            <a:ext cx="9144000" cy="5143500"/>
            <a:chOff x="0" y="0"/>
            <a:chExt cx="12192000" cy="6858000"/>
          </a:xfrm>
        </p:grpSpPr>
        <p:pic>
          <p:nvPicPr>
            <p:cNvPr id="3" name="Picture 2">
              <a:extLst>
                <a:ext uri="{FF2B5EF4-FFF2-40B4-BE49-F238E27FC236}">
                  <a16:creationId xmlns:a16="http://schemas.microsoft.com/office/drawing/2014/main" id="{6D70F016-4A6D-4F94-A075-2051D4AD0779}"/>
                </a:ext>
              </a:extLst>
            </p:cNvPr>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ED9978E-BFE3-4A5A-8424-0ECBCC9496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721"/>
            <a:stretch/>
          </p:blipFill>
          <p:spPr>
            <a:xfrm rot="166608">
              <a:off x="4524802" y="1228776"/>
              <a:ext cx="2227163" cy="4212123"/>
            </a:xfrm>
            <a:prstGeom prst="rect">
              <a:avLst/>
            </a:prstGeom>
            <a:scene3d>
              <a:camera prst="orthographicFront">
                <a:rot lat="0" lon="599961" rev="0"/>
              </a:camera>
              <a:lightRig rig="threePt" dir="t"/>
            </a:scene3d>
          </p:spPr>
        </p:pic>
      </p:grpSp>
      <p:sp>
        <p:nvSpPr>
          <p:cNvPr id="4" name="Rectangle 3">
            <a:extLst>
              <a:ext uri="{FF2B5EF4-FFF2-40B4-BE49-F238E27FC236}">
                <a16:creationId xmlns:a16="http://schemas.microsoft.com/office/drawing/2014/main" id="{6F388BD8-2050-4E01-B187-1050676A360E}"/>
              </a:ext>
            </a:extLst>
          </p:cNvPr>
          <p:cNvSpPr/>
          <p:nvPr/>
        </p:nvSpPr>
        <p:spPr>
          <a:xfrm>
            <a:off x="410183" y="1079787"/>
            <a:ext cx="2647343" cy="1477328"/>
          </a:xfrm>
          <a:prstGeom prst="rect">
            <a:avLst/>
          </a:prstGeom>
        </p:spPr>
        <p:txBody>
          <a:bodyPr wrap="square">
            <a:spAutoFit/>
          </a:bodyPr>
          <a:lstStyle/>
          <a:p>
            <a:pPr algn="ctr">
              <a:spcAft>
                <a:spcPts val="900"/>
              </a:spcAft>
            </a:pPr>
            <a:r>
              <a:rPr lang="en-GB" sz="3000" b="1" dirty="0"/>
              <a:t>Simply confirm or update address</a:t>
            </a:r>
          </a:p>
        </p:txBody>
      </p:sp>
      <p:sp>
        <p:nvSpPr>
          <p:cNvPr id="19" name="Rectangle 18">
            <a:extLst>
              <a:ext uri="{FF2B5EF4-FFF2-40B4-BE49-F238E27FC236}">
                <a16:creationId xmlns:a16="http://schemas.microsoft.com/office/drawing/2014/main" id="{7242902F-E701-46D9-B8AF-54B093A9BF8A}"/>
              </a:ext>
            </a:extLst>
          </p:cNvPr>
          <p:cNvSpPr/>
          <p:nvPr/>
        </p:nvSpPr>
        <p:spPr>
          <a:xfrm>
            <a:off x="5818086" y="2978877"/>
            <a:ext cx="2647343" cy="1015663"/>
          </a:xfrm>
          <a:prstGeom prst="rect">
            <a:avLst/>
          </a:prstGeom>
        </p:spPr>
        <p:txBody>
          <a:bodyPr wrap="square">
            <a:spAutoFit/>
          </a:bodyPr>
          <a:lstStyle/>
          <a:p>
            <a:pPr algn="ctr"/>
            <a:r>
              <a:rPr lang="en-US" sz="3000" b="1" dirty="0"/>
              <a:t>…</a:t>
            </a:r>
            <a:r>
              <a:rPr lang="en-GB" sz="3000" b="1" dirty="0"/>
              <a:t>with a blink </a:t>
            </a:r>
          </a:p>
          <a:p>
            <a:pPr algn="ctr"/>
            <a:r>
              <a:rPr lang="en-GB" sz="3000" b="1" dirty="0"/>
              <a:t>for verification</a:t>
            </a:r>
          </a:p>
        </p:txBody>
      </p:sp>
      <p:pic>
        <p:nvPicPr>
          <p:cNvPr id="21" name="Picture 20">
            <a:extLst>
              <a:ext uri="{FF2B5EF4-FFF2-40B4-BE49-F238E27FC236}">
                <a16:creationId xmlns:a16="http://schemas.microsoft.com/office/drawing/2014/main" id="{D7D94BF5-223D-4AC8-8A5C-926552D019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5600" y="5569009"/>
            <a:ext cx="1024829" cy="349652"/>
          </a:xfrm>
          <a:prstGeom prst="rect">
            <a:avLst/>
          </a:prstGeom>
        </p:spPr>
      </p:pic>
      <p:pic>
        <p:nvPicPr>
          <p:cNvPr id="8" name="Picture 7">
            <a:extLst>
              <a:ext uri="{FF2B5EF4-FFF2-40B4-BE49-F238E27FC236}">
                <a16:creationId xmlns:a16="http://schemas.microsoft.com/office/drawing/2014/main" id="{1DD5C177-A987-4E2A-8D17-BB4D4FB685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8692" y="5576293"/>
            <a:ext cx="1554935" cy="339275"/>
          </a:xfrm>
          <a:prstGeom prst="rect">
            <a:avLst/>
          </a:prstGeom>
        </p:spPr>
      </p:pic>
    </p:spTree>
    <p:extLst>
      <p:ext uri="{BB962C8B-B14F-4D97-AF65-F5344CB8AC3E}">
        <p14:creationId xmlns:p14="http://schemas.microsoft.com/office/powerpoint/2010/main" val="291037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163101A-EDCC-3243-8576-70165DC1B3D2}"/>
              </a:ext>
            </a:extLst>
          </p:cNvPr>
          <p:cNvSpPr txBox="1">
            <a:spLocks/>
          </p:cNvSpPr>
          <p:nvPr/>
        </p:nvSpPr>
        <p:spPr>
          <a:xfrm>
            <a:off x="456892" y="2473778"/>
            <a:ext cx="8523743" cy="1062330"/>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300" b="1" dirty="0">
                <a:solidFill>
                  <a:srgbClr val="A81858"/>
                </a:solidFill>
                <a:latin typeface="Arial" panose="020B0604020202020204" pitchFamily="34" charset="0"/>
                <a:ea typeface="Calibri" panose="020F0502020204030204" pitchFamily="34" charset="0"/>
                <a:cs typeface="Times New Roman" panose="02020603050405020304" pitchFamily="18" charset="0"/>
              </a:rPr>
              <a:t>Faster, Safer DB Transfers</a:t>
            </a:r>
          </a:p>
          <a:p>
            <a:r>
              <a:rPr lang="en-GB" sz="2400" b="1" dirty="0">
                <a:solidFill>
                  <a:srgbClr val="F39200"/>
                </a:solidFill>
                <a:effectLst/>
                <a:latin typeface="Arial" panose="020B0604020202020204" pitchFamily="34" charset="0"/>
                <a:ea typeface="Calibri" panose="020F0502020204030204" pitchFamily="34" charset="0"/>
                <a:cs typeface="Times New Roman" panose="02020603050405020304" pitchFamily="18" charset="0"/>
              </a:rPr>
              <a:t>– a new consultation</a:t>
            </a:r>
            <a:endParaRPr lang="en-GB" sz="2400" dirty="0">
              <a:solidFill>
                <a:srgbClr val="F392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260BFFB4-D878-294A-BDC5-464314FE94E4}"/>
              </a:ext>
            </a:extLst>
          </p:cNvPr>
          <p:cNvSpPr txBox="1">
            <a:spLocks/>
          </p:cNvSpPr>
          <p:nvPr/>
        </p:nvSpPr>
        <p:spPr>
          <a:xfrm>
            <a:off x="456892" y="3873500"/>
            <a:ext cx="5712433" cy="12019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100" b="1" dirty="0">
                <a:latin typeface="Arial" panose="020B0604020202020204" pitchFamily="34" charset="0"/>
                <a:cs typeface="Arial" panose="020B0604020202020204" pitchFamily="34" charset="0"/>
              </a:rPr>
              <a:t>Margaret Snowdon OBE</a:t>
            </a:r>
          </a:p>
          <a:p>
            <a:r>
              <a:rPr lang="en-GB" sz="1500" b="1" dirty="0">
                <a:solidFill>
                  <a:srgbClr val="B9005A"/>
                </a:solidFill>
                <a:latin typeface="Arial" panose="020B0604020202020204" pitchFamily="34" charset="0"/>
                <a:cs typeface="Arial" panose="020B0604020202020204" pitchFamily="34" charset="0"/>
              </a:rPr>
              <a:t>President of PASA</a:t>
            </a:r>
          </a:p>
          <a:p>
            <a:r>
              <a:rPr lang="en-GB" sz="1500" b="1" dirty="0">
                <a:solidFill>
                  <a:schemeClr val="bg1">
                    <a:lumMod val="25000"/>
                  </a:schemeClr>
                </a:solidFill>
                <a:latin typeface="Arial" panose="020B0604020202020204" pitchFamily="34" charset="0"/>
                <a:cs typeface="Arial" panose="020B0604020202020204" pitchFamily="34" charset="0"/>
              </a:rPr>
              <a:t>11 February 2020</a:t>
            </a:r>
          </a:p>
        </p:txBody>
      </p:sp>
      <p:pic>
        <p:nvPicPr>
          <p:cNvPr id="3" name="Picture 3">
            <a:extLst>
              <a:ext uri="{FF2B5EF4-FFF2-40B4-BE49-F238E27FC236}">
                <a16:creationId xmlns:a16="http://schemas.microsoft.com/office/drawing/2014/main" id="{C18B5F37-E8CE-504F-8B06-264F8DFE84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8748" y="1917258"/>
            <a:ext cx="2868360" cy="3343511"/>
          </a:xfrm>
          <a:prstGeom prst="rect">
            <a:avLst/>
          </a:prstGeom>
        </p:spPr>
      </p:pic>
      <p:sp>
        <p:nvSpPr>
          <p:cNvPr id="6" name="Rectangle 5">
            <a:extLst>
              <a:ext uri="{FF2B5EF4-FFF2-40B4-BE49-F238E27FC236}">
                <a16:creationId xmlns:a16="http://schemas.microsoft.com/office/drawing/2014/main" id="{BAD7B7F2-C937-4046-9C18-A2ECD77A86C4}"/>
              </a:ext>
            </a:extLst>
          </p:cNvPr>
          <p:cNvSpPr/>
          <p:nvPr/>
        </p:nvSpPr>
        <p:spPr>
          <a:xfrm>
            <a:off x="0" y="6669360"/>
            <a:ext cx="9144000" cy="188640"/>
          </a:xfrm>
          <a:prstGeom prst="rect">
            <a:avLst/>
          </a:prstGeom>
          <a:solidFill>
            <a:srgbClr val="F3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0033"/>
              </a:solidFill>
            </a:endParaRPr>
          </a:p>
        </p:txBody>
      </p:sp>
      <p:pic>
        <p:nvPicPr>
          <p:cNvPr id="8" name="Picture 7">
            <a:extLst>
              <a:ext uri="{FF2B5EF4-FFF2-40B4-BE49-F238E27FC236}">
                <a16:creationId xmlns:a16="http://schemas.microsoft.com/office/drawing/2014/main" id="{59111273-C739-4403-821F-64C96E1F511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905937" y="0"/>
            <a:ext cx="2238063" cy="2095022"/>
          </a:xfrm>
          <a:prstGeom prst="rect">
            <a:avLst/>
          </a:prstGeom>
        </p:spPr>
      </p:pic>
    </p:spTree>
    <p:extLst>
      <p:ext uri="{BB962C8B-B14F-4D97-AF65-F5344CB8AC3E}">
        <p14:creationId xmlns:p14="http://schemas.microsoft.com/office/powerpoint/2010/main" val="804479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306D99-AB4F-40AB-B21B-277BC199B11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0" y="857250"/>
            <a:ext cx="9144000" cy="5143500"/>
          </a:xfrm>
          <a:prstGeom prst="rect">
            <a:avLst/>
          </a:prstGeom>
        </p:spPr>
      </p:pic>
      <p:pic>
        <p:nvPicPr>
          <p:cNvPr id="14" name="Picture 13">
            <a:extLst>
              <a:ext uri="{FF2B5EF4-FFF2-40B4-BE49-F238E27FC236}">
                <a16:creationId xmlns:a16="http://schemas.microsoft.com/office/drawing/2014/main" id="{AC634AC1-D2C2-4926-9E8F-0B0E843BCE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5600" y="5569009"/>
            <a:ext cx="1024829" cy="349652"/>
          </a:xfrm>
          <a:prstGeom prst="rect">
            <a:avLst/>
          </a:prstGeom>
        </p:spPr>
      </p:pic>
      <p:sp>
        <p:nvSpPr>
          <p:cNvPr id="7" name="Rectangle 6">
            <a:extLst>
              <a:ext uri="{FF2B5EF4-FFF2-40B4-BE49-F238E27FC236}">
                <a16:creationId xmlns:a16="http://schemas.microsoft.com/office/drawing/2014/main" id="{44CD33F2-E3EF-4364-8F78-74F6AE2A6DCE}"/>
              </a:ext>
            </a:extLst>
          </p:cNvPr>
          <p:cNvSpPr/>
          <p:nvPr/>
        </p:nvSpPr>
        <p:spPr>
          <a:xfrm>
            <a:off x="136058" y="1187972"/>
            <a:ext cx="5062604" cy="553998"/>
          </a:xfrm>
          <a:prstGeom prst="rect">
            <a:avLst/>
          </a:prstGeom>
        </p:spPr>
        <p:txBody>
          <a:bodyPr wrap="none">
            <a:spAutoFit/>
          </a:bodyPr>
          <a:lstStyle/>
          <a:p>
            <a:pPr algn="ctr">
              <a:spcAft>
                <a:spcPts val="900"/>
              </a:spcAft>
            </a:pPr>
            <a:r>
              <a:rPr lang="en-GB" sz="3000" b="1" dirty="0"/>
              <a:t>Add spousal or banking details</a:t>
            </a:r>
          </a:p>
        </p:txBody>
      </p:sp>
      <p:sp>
        <p:nvSpPr>
          <p:cNvPr id="8" name="Rectangle 7">
            <a:extLst>
              <a:ext uri="{FF2B5EF4-FFF2-40B4-BE49-F238E27FC236}">
                <a16:creationId xmlns:a16="http://schemas.microsoft.com/office/drawing/2014/main" id="{A64AF605-F36E-49D2-B25A-5BABE17AD28B}"/>
              </a:ext>
            </a:extLst>
          </p:cNvPr>
          <p:cNvSpPr/>
          <p:nvPr/>
        </p:nvSpPr>
        <p:spPr>
          <a:xfrm>
            <a:off x="6275656" y="2278736"/>
            <a:ext cx="1587415" cy="2862322"/>
          </a:xfrm>
          <a:prstGeom prst="rect">
            <a:avLst/>
          </a:prstGeom>
        </p:spPr>
        <p:txBody>
          <a:bodyPr wrap="square">
            <a:spAutoFit/>
          </a:bodyPr>
          <a:lstStyle/>
          <a:p>
            <a:pPr algn="ctr"/>
            <a:r>
              <a:rPr lang="en-US" sz="3000" b="1" dirty="0"/>
              <a:t>Again a blink is required to update details</a:t>
            </a:r>
            <a:endParaRPr lang="en-GB" sz="3000" b="1" dirty="0"/>
          </a:p>
        </p:txBody>
      </p:sp>
      <p:pic>
        <p:nvPicPr>
          <p:cNvPr id="17" name="Picture 16">
            <a:extLst>
              <a:ext uri="{FF2B5EF4-FFF2-40B4-BE49-F238E27FC236}">
                <a16:creationId xmlns:a16="http://schemas.microsoft.com/office/drawing/2014/main" id="{D606402C-6C29-4CBC-9323-106FEEFD05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0785" y="1962424"/>
            <a:ext cx="1650206" cy="3471863"/>
          </a:xfrm>
          <a:prstGeom prst="roundRect">
            <a:avLst>
              <a:gd name="adj" fmla="val 17442"/>
            </a:avLst>
          </a:prstGeom>
        </p:spPr>
      </p:pic>
      <p:pic>
        <p:nvPicPr>
          <p:cNvPr id="6" name="Picture 5">
            <a:extLst>
              <a:ext uri="{FF2B5EF4-FFF2-40B4-BE49-F238E27FC236}">
                <a16:creationId xmlns:a16="http://schemas.microsoft.com/office/drawing/2014/main" id="{41F98FFC-17AC-4262-9B0A-429776BB9B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67" b="2997"/>
          <a:stretch/>
        </p:blipFill>
        <p:spPr>
          <a:xfrm>
            <a:off x="674699" y="2374364"/>
            <a:ext cx="1396988" cy="2662698"/>
          </a:xfrm>
          <a:prstGeom prst="rect">
            <a:avLst/>
          </a:prstGeom>
        </p:spPr>
      </p:pic>
      <p:grpSp>
        <p:nvGrpSpPr>
          <p:cNvPr id="21" name="Group 20">
            <a:extLst>
              <a:ext uri="{FF2B5EF4-FFF2-40B4-BE49-F238E27FC236}">
                <a16:creationId xmlns:a16="http://schemas.microsoft.com/office/drawing/2014/main" id="{8CE34667-BFDA-4D7E-AA1D-8E348A13DE06}"/>
              </a:ext>
            </a:extLst>
          </p:cNvPr>
          <p:cNvGrpSpPr/>
          <p:nvPr/>
        </p:nvGrpSpPr>
        <p:grpSpPr>
          <a:xfrm>
            <a:off x="3202186" y="1962424"/>
            <a:ext cx="1650206" cy="3471863"/>
            <a:chOff x="4269581" y="1473565"/>
            <a:chExt cx="2200275" cy="4629150"/>
          </a:xfrm>
        </p:grpSpPr>
        <p:pic>
          <p:nvPicPr>
            <p:cNvPr id="15" name="Picture 14">
              <a:extLst>
                <a:ext uri="{FF2B5EF4-FFF2-40B4-BE49-F238E27FC236}">
                  <a16:creationId xmlns:a16="http://schemas.microsoft.com/office/drawing/2014/main" id="{EC6F8ADE-8744-4833-92C0-D2994E5EBA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69581" y="1473565"/>
              <a:ext cx="2200275" cy="4629150"/>
            </a:xfrm>
            <a:prstGeom prst="roundRect">
              <a:avLst>
                <a:gd name="adj" fmla="val 17442"/>
              </a:avLst>
            </a:prstGeom>
          </p:spPr>
        </p:pic>
        <p:pic>
          <p:nvPicPr>
            <p:cNvPr id="20" name="Picture 19">
              <a:extLst>
                <a:ext uri="{FF2B5EF4-FFF2-40B4-BE49-F238E27FC236}">
                  <a16:creationId xmlns:a16="http://schemas.microsoft.com/office/drawing/2014/main" id="{13C6478F-4A13-4831-ABA6-9D5CAC536ED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997"/>
            <a:stretch/>
          </p:blipFill>
          <p:spPr>
            <a:xfrm>
              <a:off x="4398067" y="2006455"/>
              <a:ext cx="1936058" cy="3566628"/>
            </a:xfrm>
            <a:prstGeom prst="rect">
              <a:avLst/>
            </a:prstGeom>
          </p:spPr>
        </p:pic>
      </p:grpSp>
      <p:pic>
        <p:nvPicPr>
          <p:cNvPr id="12" name="Picture 11">
            <a:extLst>
              <a:ext uri="{FF2B5EF4-FFF2-40B4-BE49-F238E27FC236}">
                <a16:creationId xmlns:a16="http://schemas.microsoft.com/office/drawing/2014/main" id="{266052A7-E7EC-4750-AA30-F30453C025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8692" y="5576293"/>
            <a:ext cx="1554935" cy="339275"/>
          </a:xfrm>
          <a:prstGeom prst="rect">
            <a:avLst/>
          </a:prstGeom>
        </p:spPr>
      </p:pic>
    </p:spTree>
    <p:extLst>
      <p:ext uri="{BB962C8B-B14F-4D97-AF65-F5344CB8AC3E}">
        <p14:creationId xmlns:p14="http://schemas.microsoft.com/office/powerpoint/2010/main" val="2884613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1546FF64-4F14-4575-8468-0C279756247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01771" y="857250"/>
            <a:ext cx="4942229" cy="5143493"/>
          </a:xfrm>
          <a:custGeom>
            <a:avLst/>
            <a:gdLst>
              <a:gd name="connsiteX0" fmla="*/ 0 w 8949307"/>
              <a:gd name="connsiteY0" fmla="*/ 0 h 6858000"/>
              <a:gd name="connsiteX1" fmla="*/ 8949307 w 8949307"/>
              <a:gd name="connsiteY1" fmla="*/ 0 h 6858000"/>
              <a:gd name="connsiteX2" fmla="*/ 8949307 w 8949307"/>
              <a:gd name="connsiteY2" fmla="*/ 6858000 h 6858000"/>
              <a:gd name="connsiteX3" fmla="*/ 0 w 8949307"/>
              <a:gd name="connsiteY3" fmla="*/ 6858000 h 6858000"/>
              <a:gd name="connsiteX4" fmla="*/ 62983 w 8949307"/>
              <a:gd name="connsiteY4" fmla="*/ 6788730 h 6858000"/>
              <a:gd name="connsiteX5" fmla="*/ 1212979 w 8949307"/>
              <a:gd name="connsiteY5" fmla="*/ 3429000 h 6858000"/>
              <a:gd name="connsiteX6" fmla="*/ 62983 w 8949307"/>
              <a:gd name="connsiteY6" fmla="*/ 69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170D513-7520-4EAE-9946-52688872CF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7792" y="5540788"/>
            <a:ext cx="949810" cy="339275"/>
          </a:xfrm>
          <a:prstGeom prst="rect">
            <a:avLst/>
          </a:prstGeom>
        </p:spPr>
      </p:pic>
      <p:sp>
        <p:nvSpPr>
          <p:cNvPr id="3" name="Rectangle 2">
            <a:extLst>
              <a:ext uri="{FF2B5EF4-FFF2-40B4-BE49-F238E27FC236}">
                <a16:creationId xmlns:a16="http://schemas.microsoft.com/office/drawing/2014/main" id="{5C03BE5D-5AC2-444F-8A07-21129DEDC292}"/>
              </a:ext>
            </a:extLst>
          </p:cNvPr>
          <p:cNvSpPr/>
          <p:nvPr/>
        </p:nvSpPr>
        <p:spPr>
          <a:xfrm>
            <a:off x="318611" y="1446785"/>
            <a:ext cx="466043" cy="138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TextBox 23">
            <a:extLst>
              <a:ext uri="{FF2B5EF4-FFF2-40B4-BE49-F238E27FC236}">
                <a16:creationId xmlns:a16="http://schemas.microsoft.com/office/drawing/2014/main" id="{CF1F6486-9E27-491E-9043-C7017692AB8A}"/>
              </a:ext>
            </a:extLst>
          </p:cNvPr>
          <p:cNvSpPr txBox="1"/>
          <p:nvPr/>
        </p:nvSpPr>
        <p:spPr>
          <a:xfrm>
            <a:off x="124968" y="2271884"/>
            <a:ext cx="4738968" cy="218600"/>
          </a:xfrm>
          <a:prstGeom prst="rect">
            <a:avLst/>
          </a:prstGeom>
          <a:noFill/>
        </p:spPr>
        <p:txBody>
          <a:bodyPr vert="horz" lIns="68580" tIns="34290" rIns="68580" bIns="34290" rtlCol="0" anchor="t">
            <a:noAutofit/>
          </a:bodyPr>
          <a:lstStyle/>
          <a:p>
            <a:pPr marL="257175" indent="-171450" defTabSz="685800">
              <a:lnSpc>
                <a:spcPct val="90000"/>
              </a:lnSpc>
              <a:spcBef>
                <a:spcPts val="675"/>
              </a:spcBef>
              <a:buFont typeface="Arial" panose="020B0604020202020204" pitchFamily="34" charset="0"/>
              <a:buChar char="•"/>
            </a:pPr>
            <a:r>
              <a:rPr lang="en-US" sz="1575" dirty="0"/>
              <a:t>Average age of scheme members contacted was 68</a:t>
            </a:r>
          </a:p>
        </p:txBody>
      </p:sp>
      <p:sp>
        <p:nvSpPr>
          <p:cNvPr id="25" name="TextBox 24">
            <a:extLst>
              <a:ext uri="{FF2B5EF4-FFF2-40B4-BE49-F238E27FC236}">
                <a16:creationId xmlns:a16="http://schemas.microsoft.com/office/drawing/2014/main" id="{1AA49F2D-63F4-4A59-80B0-BF40C39A2F20}"/>
              </a:ext>
            </a:extLst>
          </p:cNvPr>
          <p:cNvSpPr txBox="1"/>
          <p:nvPr/>
        </p:nvSpPr>
        <p:spPr>
          <a:xfrm>
            <a:off x="124969" y="3271177"/>
            <a:ext cx="4741448" cy="457005"/>
          </a:xfrm>
          <a:prstGeom prst="rect">
            <a:avLst/>
          </a:prstGeom>
          <a:noFill/>
        </p:spPr>
        <p:txBody>
          <a:bodyPr vert="horz" lIns="68580" tIns="34290" rIns="68580" bIns="34290" rtlCol="0" anchor="t">
            <a:noAutofit/>
          </a:bodyPr>
          <a:lstStyle/>
          <a:p>
            <a:pPr marL="257175" indent="-171450" defTabSz="685800">
              <a:lnSpc>
                <a:spcPct val="90000"/>
              </a:lnSpc>
              <a:spcBef>
                <a:spcPts val="675"/>
              </a:spcBef>
              <a:buFont typeface="Arial" panose="020B0604020202020204" pitchFamily="34" charset="0"/>
              <a:buChar char="•"/>
            </a:pPr>
            <a:r>
              <a:rPr lang="en-US" sz="1575" dirty="0"/>
              <a:t>Over 70% of pensioners who'd previously verified by post were converted to the </a:t>
            </a:r>
            <a:r>
              <a:rPr lang="en-GB" sz="1575" b="1" dirty="0">
                <a:solidFill>
                  <a:srgbClr val="1B429A"/>
                </a:solidFill>
              </a:rPr>
              <a:t>mypension</a:t>
            </a:r>
            <a:r>
              <a:rPr lang="en-GB" sz="1575" b="1" dirty="0">
                <a:solidFill>
                  <a:schemeClr val="accent2"/>
                </a:solidFill>
              </a:rPr>
              <a:t>ID </a:t>
            </a:r>
            <a:r>
              <a:rPr lang="en-US" sz="1575" dirty="0"/>
              <a:t>app</a:t>
            </a:r>
          </a:p>
        </p:txBody>
      </p:sp>
      <p:sp>
        <p:nvSpPr>
          <p:cNvPr id="30" name="TextBox 29">
            <a:extLst>
              <a:ext uri="{FF2B5EF4-FFF2-40B4-BE49-F238E27FC236}">
                <a16:creationId xmlns:a16="http://schemas.microsoft.com/office/drawing/2014/main" id="{6F55FC4B-A700-45EA-B9A3-048EC5351D24}"/>
              </a:ext>
            </a:extLst>
          </p:cNvPr>
          <p:cNvSpPr txBox="1"/>
          <p:nvPr/>
        </p:nvSpPr>
        <p:spPr>
          <a:xfrm>
            <a:off x="122489" y="3923211"/>
            <a:ext cx="4447032" cy="684086"/>
          </a:xfrm>
          <a:prstGeom prst="rect">
            <a:avLst/>
          </a:prstGeom>
          <a:noFill/>
        </p:spPr>
        <p:txBody>
          <a:bodyPr vert="horz" lIns="68580" tIns="34290" rIns="68580" bIns="34290" rtlCol="0" anchor="t">
            <a:noAutofit/>
          </a:bodyPr>
          <a:lstStyle/>
          <a:p>
            <a:pPr marL="257175" indent="-171450" defTabSz="685800">
              <a:lnSpc>
                <a:spcPct val="90000"/>
              </a:lnSpc>
              <a:spcBef>
                <a:spcPts val="675"/>
              </a:spcBef>
              <a:buFont typeface="Arial" panose="020B0604020202020204" pitchFamily="34" charset="0"/>
              <a:buChar char="•"/>
            </a:pPr>
            <a:r>
              <a:rPr lang="en-US" sz="1575" dirty="0"/>
              <a:t>40% of responses previously verified by post now have consented email addresses confirmed allowing GDPR compliant contact via this medium</a:t>
            </a:r>
          </a:p>
        </p:txBody>
      </p:sp>
      <p:sp>
        <p:nvSpPr>
          <p:cNvPr id="31" name="TextBox 30">
            <a:extLst>
              <a:ext uri="{FF2B5EF4-FFF2-40B4-BE49-F238E27FC236}">
                <a16:creationId xmlns:a16="http://schemas.microsoft.com/office/drawing/2014/main" id="{4F3B36BA-0BCB-46B5-951C-E99D14FA2BF7}"/>
              </a:ext>
            </a:extLst>
          </p:cNvPr>
          <p:cNvSpPr txBox="1"/>
          <p:nvPr/>
        </p:nvSpPr>
        <p:spPr>
          <a:xfrm>
            <a:off x="120008" y="2660365"/>
            <a:ext cx="4741448" cy="443948"/>
          </a:xfrm>
          <a:prstGeom prst="rect">
            <a:avLst/>
          </a:prstGeom>
          <a:noFill/>
        </p:spPr>
        <p:txBody>
          <a:bodyPr vert="horz" lIns="68580" tIns="34290" rIns="68580" bIns="34290" rtlCol="0" anchor="t">
            <a:noAutofit/>
          </a:bodyPr>
          <a:lstStyle/>
          <a:p>
            <a:pPr marL="257175" indent="-171450" defTabSz="685800">
              <a:lnSpc>
                <a:spcPct val="90000"/>
              </a:lnSpc>
              <a:spcBef>
                <a:spcPts val="675"/>
              </a:spcBef>
              <a:buFont typeface="Arial" panose="020B0604020202020204" pitchFamily="34" charset="0"/>
              <a:buChar char="•"/>
            </a:pPr>
            <a:r>
              <a:rPr lang="en-US" sz="1575" dirty="0"/>
              <a:t>Offered mail or portal upload of certified documents </a:t>
            </a:r>
            <a:r>
              <a:rPr lang="en-US" sz="1575" b="1" i="1" dirty="0"/>
              <a:t>or</a:t>
            </a:r>
            <a:r>
              <a:rPr lang="en-US" sz="1575" dirty="0"/>
              <a:t> verification by </a:t>
            </a:r>
            <a:r>
              <a:rPr lang="en-GB" sz="1575" b="1" dirty="0">
                <a:solidFill>
                  <a:srgbClr val="1B429A"/>
                </a:solidFill>
              </a:rPr>
              <a:t>mypension</a:t>
            </a:r>
            <a:r>
              <a:rPr lang="en-GB" sz="1575" b="1" dirty="0">
                <a:solidFill>
                  <a:schemeClr val="accent2"/>
                </a:solidFill>
              </a:rPr>
              <a:t>ID</a:t>
            </a:r>
            <a:r>
              <a:rPr lang="en-GB" sz="1575" dirty="0"/>
              <a:t> mobile app</a:t>
            </a:r>
            <a:endParaRPr lang="en-US" sz="1575" dirty="0"/>
          </a:p>
        </p:txBody>
      </p:sp>
      <p:sp>
        <p:nvSpPr>
          <p:cNvPr id="34" name="TextBox 33">
            <a:extLst>
              <a:ext uri="{FF2B5EF4-FFF2-40B4-BE49-F238E27FC236}">
                <a16:creationId xmlns:a16="http://schemas.microsoft.com/office/drawing/2014/main" id="{2A9B2D56-AFD5-4FAB-85D7-427D37EB8AEF}"/>
              </a:ext>
            </a:extLst>
          </p:cNvPr>
          <p:cNvSpPr txBox="1"/>
          <p:nvPr/>
        </p:nvSpPr>
        <p:spPr>
          <a:xfrm>
            <a:off x="124968" y="4774160"/>
            <a:ext cx="4447032" cy="457005"/>
          </a:xfrm>
          <a:prstGeom prst="rect">
            <a:avLst/>
          </a:prstGeom>
          <a:noFill/>
        </p:spPr>
        <p:txBody>
          <a:bodyPr vert="horz" lIns="68580" tIns="34290" rIns="68580" bIns="34290" rtlCol="0" anchor="t">
            <a:noAutofit/>
          </a:bodyPr>
          <a:lstStyle/>
          <a:p>
            <a:pPr marL="257175" indent="-171450" defTabSz="685800">
              <a:lnSpc>
                <a:spcPct val="90000"/>
              </a:lnSpc>
              <a:spcBef>
                <a:spcPts val="675"/>
              </a:spcBef>
              <a:buFont typeface="Arial" panose="020B0604020202020204" pitchFamily="34" charset="0"/>
              <a:buChar char="•"/>
            </a:pPr>
            <a:r>
              <a:rPr lang="en-US" sz="1575" dirty="0"/>
              <a:t>Oldest pensioner digitally verified via </a:t>
            </a:r>
            <a:r>
              <a:rPr lang="en-GB" sz="1575" b="1" dirty="0">
                <a:solidFill>
                  <a:srgbClr val="1B429A"/>
                </a:solidFill>
              </a:rPr>
              <a:t>mypension</a:t>
            </a:r>
            <a:r>
              <a:rPr lang="en-GB" sz="1575" b="1" dirty="0">
                <a:solidFill>
                  <a:schemeClr val="accent2"/>
                </a:solidFill>
              </a:rPr>
              <a:t>ID</a:t>
            </a:r>
            <a:r>
              <a:rPr lang="en-US" sz="1575" dirty="0"/>
              <a:t> was 93 years old</a:t>
            </a:r>
          </a:p>
        </p:txBody>
      </p:sp>
      <p:sp>
        <p:nvSpPr>
          <p:cNvPr id="29" name="TextBox 28">
            <a:extLst>
              <a:ext uri="{FF2B5EF4-FFF2-40B4-BE49-F238E27FC236}">
                <a16:creationId xmlns:a16="http://schemas.microsoft.com/office/drawing/2014/main" id="{86999FEC-A9B4-4E09-82C6-CD983581DEDF}"/>
              </a:ext>
            </a:extLst>
          </p:cNvPr>
          <p:cNvSpPr txBox="1"/>
          <p:nvPr/>
        </p:nvSpPr>
        <p:spPr>
          <a:xfrm>
            <a:off x="120008" y="1651939"/>
            <a:ext cx="4286728" cy="456800"/>
          </a:xfrm>
          <a:prstGeom prst="rect">
            <a:avLst/>
          </a:prstGeom>
          <a:noFill/>
        </p:spPr>
        <p:txBody>
          <a:bodyPr vert="horz" lIns="68580" tIns="34290" rIns="68580" bIns="34290" rtlCol="0" anchor="t">
            <a:noAutofit/>
          </a:bodyPr>
          <a:lstStyle/>
          <a:p>
            <a:pPr marL="257175" indent="-171450" defTabSz="685800">
              <a:lnSpc>
                <a:spcPct val="90000"/>
              </a:lnSpc>
              <a:spcBef>
                <a:spcPts val="675"/>
              </a:spcBef>
              <a:buFont typeface="Arial" panose="020B0604020202020204" pitchFamily="34" charset="0"/>
              <a:buChar char="•"/>
            </a:pPr>
            <a:r>
              <a:rPr lang="en-US" sz="1575" dirty="0"/>
              <a:t>Over 4,500 pensioners in 92 countries contacted as part of an existence check exercise</a:t>
            </a:r>
          </a:p>
        </p:txBody>
      </p:sp>
      <p:sp>
        <p:nvSpPr>
          <p:cNvPr id="23" name="TextBox 22">
            <a:extLst>
              <a:ext uri="{FF2B5EF4-FFF2-40B4-BE49-F238E27FC236}">
                <a16:creationId xmlns:a16="http://schemas.microsoft.com/office/drawing/2014/main" id="{F9DCA8CC-B905-4DD0-BD5E-AEB5D9D81AA1}"/>
              </a:ext>
            </a:extLst>
          </p:cNvPr>
          <p:cNvSpPr txBox="1"/>
          <p:nvPr/>
        </p:nvSpPr>
        <p:spPr>
          <a:xfrm>
            <a:off x="204182" y="1024445"/>
            <a:ext cx="5620871" cy="461665"/>
          </a:xfrm>
          <a:prstGeom prst="rect">
            <a:avLst/>
          </a:prstGeom>
          <a:noFill/>
        </p:spPr>
        <p:txBody>
          <a:bodyPr wrap="square" rtlCol="0">
            <a:spAutoFit/>
          </a:bodyPr>
          <a:lstStyle/>
          <a:p>
            <a:pPr>
              <a:spcAft>
                <a:spcPts val="450"/>
              </a:spcAft>
            </a:pPr>
            <a:r>
              <a:rPr lang="en-US" sz="2400" b="1" dirty="0">
                <a:solidFill>
                  <a:srgbClr val="1B429A"/>
                </a:solidFill>
              </a:rPr>
              <a:t>Case Study of </a:t>
            </a:r>
            <a:r>
              <a:rPr lang="en-GB" sz="2400" b="1" dirty="0">
                <a:solidFill>
                  <a:srgbClr val="1B429A"/>
                </a:solidFill>
              </a:rPr>
              <a:t>mypension</a:t>
            </a:r>
            <a:r>
              <a:rPr lang="en-GB" sz="2400" b="1" dirty="0">
                <a:solidFill>
                  <a:schemeClr val="accent2"/>
                </a:solidFill>
              </a:rPr>
              <a:t>ID</a:t>
            </a:r>
            <a:r>
              <a:rPr lang="en-US" sz="2400" b="1" dirty="0">
                <a:solidFill>
                  <a:srgbClr val="1B429A"/>
                </a:solidFill>
              </a:rPr>
              <a:t> </a:t>
            </a:r>
          </a:p>
        </p:txBody>
      </p:sp>
      <p:pic>
        <p:nvPicPr>
          <p:cNvPr id="13" name="Picture 12">
            <a:extLst>
              <a:ext uri="{FF2B5EF4-FFF2-40B4-BE49-F238E27FC236}">
                <a16:creationId xmlns:a16="http://schemas.microsoft.com/office/drawing/2014/main" id="{6E8E8008-6756-4E04-84D4-DEEC605F0C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8692" y="5576293"/>
            <a:ext cx="1554935" cy="339275"/>
          </a:xfrm>
          <a:prstGeom prst="rect">
            <a:avLst/>
          </a:prstGeom>
        </p:spPr>
      </p:pic>
    </p:spTree>
    <p:extLst>
      <p:ext uri="{BB962C8B-B14F-4D97-AF65-F5344CB8AC3E}">
        <p14:creationId xmlns:p14="http://schemas.microsoft.com/office/powerpoint/2010/main" val="2891307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5F173E-54D5-4A38-91E6-41D9C6DC18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57250"/>
            <a:ext cx="9144000" cy="5144658"/>
          </a:xfrm>
          <a:prstGeom prst="rect">
            <a:avLst/>
          </a:prstGeom>
        </p:spPr>
      </p:pic>
      <p:pic>
        <p:nvPicPr>
          <p:cNvPr id="6" name="Picture 5">
            <a:extLst>
              <a:ext uri="{FF2B5EF4-FFF2-40B4-BE49-F238E27FC236}">
                <a16:creationId xmlns:a16="http://schemas.microsoft.com/office/drawing/2014/main" id="{A4CAC903-A939-4FF3-AFEC-AE9538E00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7792" y="5540788"/>
            <a:ext cx="949810" cy="339275"/>
          </a:xfrm>
          <a:prstGeom prst="rect">
            <a:avLst/>
          </a:prstGeom>
        </p:spPr>
      </p:pic>
      <p:sp>
        <p:nvSpPr>
          <p:cNvPr id="14" name="Oval 13">
            <a:extLst>
              <a:ext uri="{FF2B5EF4-FFF2-40B4-BE49-F238E27FC236}">
                <a16:creationId xmlns:a16="http://schemas.microsoft.com/office/drawing/2014/main" id="{4877F0F8-06DE-498C-B308-653217784EF7}"/>
              </a:ext>
            </a:extLst>
          </p:cNvPr>
          <p:cNvSpPr/>
          <p:nvPr/>
        </p:nvSpPr>
        <p:spPr>
          <a:xfrm>
            <a:off x="498983" y="1248134"/>
            <a:ext cx="1943099" cy="1546199"/>
          </a:xfrm>
          <a:prstGeom prst="ellipse">
            <a:avLst/>
          </a:prstGeom>
          <a:ln w="57150">
            <a:solidFill>
              <a:srgbClr val="6096B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a:t>Oldest user 93</a:t>
            </a:r>
            <a:endParaRPr lang="en-GB" sz="2100" dirty="0"/>
          </a:p>
        </p:txBody>
      </p:sp>
      <p:sp>
        <p:nvSpPr>
          <p:cNvPr id="23" name="Oval 22">
            <a:extLst>
              <a:ext uri="{FF2B5EF4-FFF2-40B4-BE49-F238E27FC236}">
                <a16:creationId xmlns:a16="http://schemas.microsoft.com/office/drawing/2014/main" id="{DFA5A91C-4049-4F7D-88F8-EAF64DFDA0E6}"/>
              </a:ext>
            </a:extLst>
          </p:cNvPr>
          <p:cNvSpPr/>
          <p:nvPr/>
        </p:nvSpPr>
        <p:spPr>
          <a:xfrm>
            <a:off x="5191676" y="2720386"/>
            <a:ext cx="2357697" cy="1546199"/>
          </a:xfrm>
          <a:prstGeom prst="ellipse">
            <a:avLst/>
          </a:prstGeom>
          <a:ln w="57150">
            <a:solidFill>
              <a:srgbClr val="6096B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a:t>81% of USA have a mobile device</a:t>
            </a:r>
            <a:endParaRPr lang="en-GB" sz="2100" dirty="0"/>
          </a:p>
        </p:txBody>
      </p:sp>
      <p:sp>
        <p:nvSpPr>
          <p:cNvPr id="24" name="Oval 23">
            <a:extLst>
              <a:ext uri="{FF2B5EF4-FFF2-40B4-BE49-F238E27FC236}">
                <a16:creationId xmlns:a16="http://schemas.microsoft.com/office/drawing/2014/main" id="{E6ECD093-2997-43D4-9F70-CC919C1B620B}"/>
              </a:ext>
            </a:extLst>
          </p:cNvPr>
          <p:cNvSpPr/>
          <p:nvPr/>
        </p:nvSpPr>
        <p:spPr>
          <a:xfrm>
            <a:off x="3393152" y="3990895"/>
            <a:ext cx="2357697" cy="1546199"/>
          </a:xfrm>
          <a:prstGeom prst="ellipse">
            <a:avLst/>
          </a:prstGeom>
          <a:ln w="57150">
            <a:solidFill>
              <a:srgbClr val="6096B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a:t>Two thirds of the world use a mobile device</a:t>
            </a:r>
          </a:p>
        </p:txBody>
      </p:sp>
      <p:sp>
        <p:nvSpPr>
          <p:cNvPr id="25" name="Oval 24">
            <a:extLst>
              <a:ext uri="{FF2B5EF4-FFF2-40B4-BE49-F238E27FC236}">
                <a16:creationId xmlns:a16="http://schemas.microsoft.com/office/drawing/2014/main" id="{8A06D1B0-1457-4C78-80F5-AE771DDDEC1D}"/>
              </a:ext>
            </a:extLst>
          </p:cNvPr>
          <p:cNvSpPr/>
          <p:nvPr/>
        </p:nvSpPr>
        <p:spPr>
          <a:xfrm>
            <a:off x="6701919" y="1248134"/>
            <a:ext cx="1943099" cy="1546199"/>
          </a:xfrm>
          <a:prstGeom prst="ellipse">
            <a:avLst/>
          </a:prstGeom>
          <a:ln w="57150">
            <a:solidFill>
              <a:srgbClr val="6096B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a:t>40% of users NEW to digital</a:t>
            </a:r>
            <a:endParaRPr lang="en-GB" sz="2100" dirty="0"/>
          </a:p>
        </p:txBody>
      </p:sp>
      <p:sp>
        <p:nvSpPr>
          <p:cNvPr id="22" name="Oval 21">
            <a:extLst>
              <a:ext uri="{FF2B5EF4-FFF2-40B4-BE49-F238E27FC236}">
                <a16:creationId xmlns:a16="http://schemas.microsoft.com/office/drawing/2014/main" id="{5D672AEB-57F0-4689-AE76-502D9BECE6B5}"/>
              </a:ext>
            </a:extLst>
          </p:cNvPr>
          <p:cNvSpPr/>
          <p:nvPr/>
        </p:nvSpPr>
        <p:spPr>
          <a:xfrm>
            <a:off x="1594627" y="2720386"/>
            <a:ext cx="2357697" cy="1546199"/>
          </a:xfrm>
          <a:prstGeom prst="ellipse">
            <a:avLst/>
          </a:prstGeom>
          <a:ln w="57150">
            <a:solidFill>
              <a:srgbClr val="6096B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a:t>78% of UK have a mobile device</a:t>
            </a:r>
            <a:endParaRPr lang="en-GB" sz="2100" dirty="0"/>
          </a:p>
        </p:txBody>
      </p:sp>
      <p:pic>
        <p:nvPicPr>
          <p:cNvPr id="11" name="Picture 10">
            <a:extLst>
              <a:ext uri="{FF2B5EF4-FFF2-40B4-BE49-F238E27FC236}">
                <a16:creationId xmlns:a16="http://schemas.microsoft.com/office/drawing/2014/main" id="{83A7E00F-48B9-4A04-AEFE-A5BE4B7DF7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8692" y="5576293"/>
            <a:ext cx="1554935" cy="339275"/>
          </a:xfrm>
          <a:prstGeom prst="rect">
            <a:avLst/>
          </a:prstGeom>
        </p:spPr>
      </p:pic>
    </p:spTree>
    <p:extLst>
      <p:ext uri="{BB962C8B-B14F-4D97-AF65-F5344CB8AC3E}">
        <p14:creationId xmlns:p14="http://schemas.microsoft.com/office/powerpoint/2010/main" val="33099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25"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CCE66D-4782-478F-AD44-532B40CD64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5" y="857257"/>
            <a:ext cx="9143985" cy="5143493"/>
          </a:xfrm>
          <a:prstGeom prst="rect">
            <a:avLst/>
          </a:prstGeom>
        </p:spPr>
      </p:pic>
      <p:sp>
        <p:nvSpPr>
          <p:cNvPr id="13" name="Rectangle 12">
            <a:extLst>
              <a:ext uri="{FF2B5EF4-FFF2-40B4-BE49-F238E27FC236}">
                <a16:creationId xmlns:a16="http://schemas.microsoft.com/office/drawing/2014/main" id="{6935B18F-33CF-4297-A82E-B333E053205C}"/>
              </a:ext>
            </a:extLst>
          </p:cNvPr>
          <p:cNvSpPr/>
          <p:nvPr/>
        </p:nvSpPr>
        <p:spPr>
          <a:xfrm>
            <a:off x="218692" y="857250"/>
            <a:ext cx="2259116" cy="2276475"/>
          </a:xfrm>
          <a:prstGeom prst="rect">
            <a:avLst/>
          </a:prstGeom>
        </p:spPr>
        <p:txBody>
          <a:bodyPr vert="horz" lIns="68580" tIns="34290" rIns="68580" bIns="34290" rtlCol="0" anchor="b">
            <a:normAutofit/>
          </a:bodyPr>
          <a:lstStyle/>
          <a:p>
            <a:pPr algn="ctr" defTabSz="685800">
              <a:lnSpc>
                <a:spcPct val="90000"/>
              </a:lnSpc>
              <a:spcBef>
                <a:spcPct val="0"/>
              </a:spcBef>
              <a:spcAft>
                <a:spcPts val="450"/>
              </a:spcAft>
            </a:pPr>
            <a:r>
              <a:rPr lang="en-US" sz="2700" b="1" dirty="0">
                <a:ea typeface="+mj-ea"/>
                <a:cs typeface="+mj-cs"/>
              </a:rPr>
              <a:t>Allow members to keep their data up to date…</a:t>
            </a:r>
          </a:p>
        </p:txBody>
      </p:sp>
      <p:pic>
        <p:nvPicPr>
          <p:cNvPr id="7" name="Picture 6">
            <a:extLst>
              <a:ext uri="{FF2B5EF4-FFF2-40B4-BE49-F238E27FC236}">
                <a16:creationId xmlns:a16="http://schemas.microsoft.com/office/drawing/2014/main" id="{9209674C-2968-4FB1-AD05-ECF1880009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8692" y="5576293"/>
            <a:ext cx="1554935" cy="339275"/>
          </a:xfrm>
          <a:prstGeom prst="rect">
            <a:avLst/>
          </a:prstGeom>
        </p:spPr>
      </p:pic>
      <p:pic>
        <p:nvPicPr>
          <p:cNvPr id="15" name="Picture 14">
            <a:extLst>
              <a:ext uri="{FF2B5EF4-FFF2-40B4-BE49-F238E27FC236}">
                <a16:creationId xmlns:a16="http://schemas.microsoft.com/office/drawing/2014/main" id="{A4D31A42-C816-4980-AB74-36CAEF77A8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7792" y="5540788"/>
            <a:ext cx="949810" cy="339275"/>
          </a:xfrm>
          <a:prstGeom prst="rect">
            <a:avLst/>
          </a:prstGeom>
        </p:spPr>
      </p:pic>
      <p:sp>
        <p:nvSpPr>
          <p:cNvPr id="2" name="Rectangle 1">
            <a:extLst>
              <a:ext uri="{FF2B5EF4-FFF2-40B4-BE49-F238E27FC236}">
                <a16:creationId xmlns:a16="http://schemas.microsoft.com/office/drawing/2014/main" id="{AAB9F4A2-BC76-41CC-992D-1953C4F0267C}"/>
              </a:ext>
            </a:extLst>
          </p:cNvPr>
          <p:cNvSpPr/>
          <p:nvPr/>
        </p:nvSpPr>
        <p:spPr>
          <a:xfrm>
            <a:off x="7110249" y="4601971"/>
            <a:ext cx="833602" cy="156948"/>
          </a:xfrm>
          <a:prstGeom prst="rect">
            <a:avLst/>
          </a:prstGeom>
          <a:solidFill>
            <a:srgbClr val="E3E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a:extLst>
              <a:ext uri="{FF2B5EF4-FFF2-40B4-BE49-F238E27FC236}">
                <a16:creationId xmlns:a16="http://schemas.microsoft.com/office/drawing/2014/main" id="{0D9D37BF-1D80-4648-A67E-572E4BD5559F}"/>
              </a:ext>
            </a:extLst>
          </p:cNvPr>
          <p:cNvSpPr/>
          <p:nvPr/>
        </p:nvSpPr>
        <p:spPr>
          <a:xfrm>
            <a:off x="6203377" y="3527129"/>
            <a:ext cx="2647343" cy="1541448"/>
          </a:xfrm>
          <a:prstGeom prst="rect">
            <a:avLst/>
          </a:prstGeom>
        </p:spPr>
        <p:txBody>
          <a:bodyPr wrap="square">
            <a:spAutoFit/>
          </a:bodyPr>
          <a:lstStyle/>
          <a:p>
            <a:pPr algn="ctr">
              <a:spcAft>
                <a:spcPts val="450"/>
              </a:spcAft>
            </a:pPr>
            <a:r>
              <a:rPr lang="en-US" sz="3000" dirty="0"/>
              <a:t>…</a:t>
            </a:r>
            <a:r>
              <a:rPr lang="en-US" sz="3000" b="1" dirty="0"/>
              <a:t>simply,   securely </a:t>
            </a:r>
          </a:p>
          <a:p>
            <a:pPr algn="ctr">
              <a:spcAft>
                <a:spcPts val="450"/>
              </a:spcAft>
            </a:pPr>
            <a:r>
              <a:rPr lang="en-US" sz="3000" b="1" dirty="0"/>
              <a:t>and easily</a:t>
            </a:r>
            <a:endParaRPr lang="en-GB" sz="3000" b="1" dirty="0"/>
          </a:p>
        </p:txBody>
      </p:sp>
    </p:spTree>
    <p:extLst>
      <p:ext uri="{BB962C8B-B14F-4D97-AF65-F5344CB8AC3E}">
        <p14:creationId xmlns:p14="http://schemas.microsoft.com/office/powerpoint/2010/main" val="1746709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25C9B8-7A9C-4CFD-AB3D-7ADB1FBEA8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7251"/>
            <a:ext cx="9144000" cy="5143499"/>
          </a:xfrm>
          <a:prstGeom prst="rect">
            <a:avLst/>
          </a:prstGeom>
        </p:spPr>
      </p:pic>
      <p:sp>
        <p:nvSpPr>
          <p:cNvPr id="12" name="TextBox 11">
            <a:extLst>
              <a:ext uri="{FF2B5EF4-FFF2-40B4-BE49-F238E27FC236}">
                <a16:creationId xmlns:a16="http://schemas.microsoft.com/office/drawing/2014/main" id="{47C60D79-4D25-48C2-AF84-8CC9EE88281F}"/>
              </a:ext>
            </a:extLst>
          </p:cNvPr>
          <p:cNvSpPr txBox="1"/>
          <p:nvPr/>
        </p:nvSpPr>
        <p:spPr>
          <a:xfrm>
            <a:off x="345563" y="1145277"/>
            <a:ext cx="3952875" cy="466281"/>
          </a:xfrm>
          <a:prstGeom prst="rect">
            <a:avLst/>
          </a:prstGeom>
          <a:noFill/>
        </p:spPr>
        <p:txBody>
          <a:bodyPr wrap="square" rtlCol="0">
            <a:spAutoFit/>
          </a:bodyPr>
          <a:lstStyle/>
          <a:p>
            <a:pPr defTabSz="685800">
              <a:lnSpc>
                <a:spcPct val="90000"/>
              </a:lnSpc>
              <a:spcBef>
                <a:spcPct val="0"/>
              </a:spcBef>
              <a:spcAft>
                <a:spcPts val="450"/>
              </a:spcAft>
            </a:pPr>
            <a:r>
              <a:rPr lang="en-US" sz="2700" b="1" dirty="0">
                <a:solidFill>
                  <a:schemeClr val="bg1"/>
                </a:solidFill>
              </a:rPr>
              <a:t>Can we do more?</a:t>
            </a:r>
          </a:p>
        </p:txBody>
      </p:sp>
      <p:pic>
        <p:nvPicPr>
          <p:cNvPr id="14" name="Picture 13">
            <a:extLst>
              <a:ext uri="{FF2B5EF4-FFF2-40B4-BE49-F238E27FC236}">
                <a16:creationId xmlns:a16="http://schemas.microsoft.com/office/drawing/2014/main" id="{13A45845-DB20-412E-AF1F-D4C563ABFA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6551" y="5566189"/>
            <a:ext cx="1031052" cy="339275"/>
          </a:xfrm>
          <a:prstGeom prst="rect">
            <a:avLst/>
          </a:prstGeom>
        </p:spPr>
      </p:pic>
      <p:grpSp>
        <p:nvGrpSpPr>
          <p:cNvPr id="11" name="Group 10">
            <a:extLst>
              <a:ext uri="{FF2B5EF4-FFF2-40B4-BE49-F238E27FC236}">
                <a16:creationId xmlns:a16="http://schemas.microsoft.com/office/drawing/2014/main" id="{1705D381-3D0D-43C5-8F3B-EB279608E51B}"/>
              </a:ext>
            </a:extLst>
          </p:cNvPr>
          <p:cNvGrpSpPr/>
          <p:nvPr/>
        </p:nvGrpSpPr>
        <p:grpSpPr>
          <a:xfrm>
            <a:off x="3728881" y="2029099"/>
            <a:ext cx="1686239" cy="3449242"/>
            <a:chOff x="4755243" y="1473565"/>
            <a:chExt cx="2248319" cy="4598989"/>
          </a:xfrm>
        </p:grpSpPr>
        <p:pic>
          <p:nvPicPr>
            <p:cNvPr id="9" name="Picture 8">
              <a:extLst>
                <a:ext uri="{FF2B5EF4-FFF2-40B4-BE49-F238E27FC236}">
                  <a16:creationId xmlns:a16="http://schemas.microsoft.com/office/drawing/2014/main" id="{0E905D01-8633-48D5-8FA2-F86B756CBB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55243" y="1473565"/>
              <a:ext cx="2248319" cy="4598989"/>
            </a:xfrm>
            <a:prstGeom prst="roundRect">
              <a:avLst>
                <a:gd name="adj" fmla="val 13017"/>
              </a:avLst>
            </a:prstGeom>
          </p:spPr>
        </p:pic>
        <p:pic>
          <p:nvPicPr>
            <p:cNvPr id="7" name="Picture 6">
              <a:extLst>
                <a:ext uri="{FF2B5EF4-FFF2-40B4-BE49-F238E27FC236}">
                  <a16:creationId xmlns:a16="http://schemas.microsoft.com/office/drawing/2014/main" id="{C620B631-4A69-43A6-8607-878D658281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3456" y="2483053"/>
              <a:ext cx="1891892" cy="1891892"/>
            </a:xfrm>
            <a:prstGeom prst="rect">
              <a:avLst/>
            </a:prstGeom>
          </p:spPr>
        </p:pic>
        <p:pic>
          <p:nvPicPr>
            <p:cNvPr id="10" name="Picture 9">
              <a:extLst>
                <a:ext uri="{FF2B5EF4-FFF2-40B4-BE49-F238E27FC236}">
                  <a16:creationId xmlns:a16="http://schemas.microsoft.com/office/drawing/2014/main" id="{B8F92C6F-3240-408E-B838-6A2D43499F6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03369" y="4208358"/>
              <a:ext cx="1952065" cy="559309"/>
            </a:xfrm>
            <a:prstGeom prst="rect">
              <a:avLst/>
            </a:prstGeom>
          </p:spPr>
        </p:pic>
      </p:grpSp>
      <p:pic>
        <p:nvPicPr>
          <p:cNvPr id="13" name="Picture 12">
            <a:extLst>
              <a:ext uri="{FF2B5EF4-FFF2-40B4-BE49-F238E27FC236}">
                <a16:creationId xmlns:a16="http://schemas.microsoft.com/office/drawing/2014/main" id="{368350EA-1FA3-44DB-ADB1-F1523DFF5D2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8692" y="5576293"/>
            <a:ext cx="1554935" cy="339275"/>
          </a:xfrm>
          <a:prstGeom prst="rect">
            <a:avLst/>
          </a:prstGeom>
        </p:spPr>
      </p:pic>
    </p:spTree>
    <p:extLst>
      <p:ext uri="{BB962C8B-B14F-4D97-AF65-F5344CB8AC3E}">
        <p14:creationId xmlns:p14="http://schemas.microsoft.com/office/powerpoint/2010/main" val="1284612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0807" y="2130414"/>
            <a:ext cx="7906607" cy="715581"/>
          </a:xfrm>
          <a:prstGeom prst="rect">
            <a:avLst/>
          </a:prstGeom>
          <a:noFill/>
        </p:spPr>
        <p:txBody>
          <a:bodyPr wrap="square" rtlCol="0">
            <a:spAutoFit/>
          </a:bodyPr>
          <a:lstStyle/>
          <a:p>
            <a:pPr algn="ctr"/>
            <a:r>
              <a:rPr lang="en-GB" sz="4050" b="1" dirty="0">
                <a:solidFill>
                  <a:srgbClr val="1B429A"/>
                </a:solidFill>
              </a:rPr>
              <a:t>Thank you</a:t>
            </a:r>
            <a:endParaRPr lang="en-GB" sz="4050" dirty="0">
              <a:solidFill>
                <a:srgbClr val="1B429A"/>
              </a:solidFill>
            </a:endParaRPr>
          </a:p>
        </p:txBody>
      </p:sp>
      <p:sp>
        <p:nvSpPr>
          <p:cNvPr id="9" name="TextBox 8">
            <a:extLst>
              <a:ext uri="{FF2B5EF4-FFF2-40B4-BE49-F238E27FC236}">
                <a16:creationId xmlns:a16="http://schemas.microsoft.com/office/drawing/2014/main" id="{2054E3EE-83B6-4FEE-BEDE-72B2FB34140F}"/>
              </a:ext>
            </a:extLst>
          </p:cNvPr>
          <p:cNvSpPr txBox="1"/>
          <p:nvPr/>
        </p:nvSpPr>
        <p:spPr>
          <a:xfrm>
            <a:off x="7154648" y="5272568"/>
            <a:ext cx="1282766" cy="300082"/>
          </a:xfrm>
          <a:prstGeom prst="rect">
            <a:avLst/>
          </a:prstGeom>
          <a:noFill/>
        </p:spPr>
        <p:txBody>
          <a:bodyPr wrap="square" rtlCol="0">
            <a:spAutoFit/>
          </a:bodyPr>
          <a:lstStyle/>
          <a:p>
            <a:r>
              <a:rPr lang="en-GB" sz="1350" dirty="0">
                <a:solidFill>
                  <a:schemeClr val="tx1">
                    <a:lumMod val="65000"/>
                    <a:lumOff val="35000"/>
                  </a:schemeClr>
                </a:solidFill>
              </a:rPr>
              <a:t>Incorporating</a:t>
            </a:r>
            <a:endParaRPr lang="en-GB" sz="1350" dirty="0"/>
          </a:p>
        </p:txBody>
      </p:sp>
      <p:pic>
        <p:nvPicPr>
          <p:cNvPr id="12" name="Picture 11">
            <a:extLst>
              <a:ext uri="{FF2B5EF4-FFF2-40B4-BE49-F238E27FC236}">
                <a16:creationId xmlns:a16="http://schemas.microsoft.com/office/drawing/2014/main" id="{2008EF84-E8DD-4EEC-A7A9-C8545AF3A8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11792" y="5549567"/>
            <a:ext cx="1778991" cy="388163"/>
          </a:xfrm>
          <a:prstGeom prst="rect">
            <a:avLst/>
          </a:prstGeom>
        </p:spPr>
      </p:pic>
      <p:pic>
        <p:nvPicPr>
          <p:cNvPr id="13" name="Picture 12">
            <a:extLst>
              <a:ext uri="{FF2B5EF4-FFF2-40B4-BE49-F238E27FC236}">
                <a16:creationId xmlns:a16="http://schemas.microsoft.com/office/drawing/2014/main" id="{59FCFEF6-CBEA-4629-AE90-80DB3DCED4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4648" y="1030785"/>
            <a:ext cx="1725405" cy="614881"/>
          </a:xfrm>
          <a:prstGeom prst="rect">
            <a:avLst/>
          </a:prstGeom>
        </p:spPr>
      </p:pic>
      <p:sp>
        <p:nvSpPr>
          <p:cNvPr id="15" name="Rectangle 14">
            <a:extLst>
              <a:ext uri="{FF2B5EF4-FFF2-40B4-BE49-F238E27FC236}">
                <a16:creationId xmlns:a16="http://schemas.microsoft.com/office/drawing/2014/main" id="{91793E4A-DF0B-4510-9E09-EDD31CC7EE92}"/>
              </a:ext>
            </a:extLst>
          </p:cNvPr>
          <p:cNvSpPr/>
          <p:nvPr/>
        </p:nvSpPr>
        <p:spPr>
          <a:xfrm>
            <a:off x="914825" y="3310492"/>
            <a:ext cx="7522589" cy="323165"/>
          </a:xfrm>
          <a:prstGeom prst="rect">
            <a:avLst/>
          </a:prstGeom>
        </p:spPr>
        <p:txBody>
          <a:bodyPr wrap="square">
            <a:spAutoFit/>
          </a:bodyPr>
          <a:lstStyle/>
          <a:p>
            <a:pPr algn="ctr"/>
            <a:r>
              <a:rPr lang="en-US" sz="1500" b="1" dirty="0">
                <a:solidFill>
                  <a:srgbClr val="1B429A"/>
                </a:solidFill>
                <a:latin typeface="Arial" panose="020B0604020202020204" pitchFamily="34" charset="0"/>
                <a:ea typeface="Times New Roman" panose="02020603050405020304" pitchFamily="18" charset="0"/>
                <a:cs typeface="Arial" panose="020B0604020202020204" pitchFamily="34" charset="0"/>
              </a:rPr>
              <a:t>Lisa Lyon, Managing Director, Target Professional Services</a:t>
            </a:r>
          </a:p>
        </p:txBody>
      </p:sp>
      <p:sp>
        <p:nvSpPr>
          <p:cNvPr id="17" name="Rectangle 16">
            <a:extLst>
              <a:ext uri="{FF2B5EF4-FFF2-40B4-BE49-F238E27FC236}">
                <a16:creationId xmlns:a16="http://schemas.microsoft.com/office/drawing/2014/main" id="{12B8FD9D-995C-4A9C-8E73-5B174BFA99A3}"/>
              </a:ext>
            </a:extLst>
          </p:cNvPr>
          <p:cNvSpPr/>
          <p:nvPr/>
        </p:nvSpPr>
        <p:spPr>
          <a:xfrm>
            <a:off x="153217" y="5406815"/>
            <a:ext cx="4003964" cy="553998"/>
          </a:xfrm>
          <a:prstGeom prst="rect">
            <a:avLst/>
          </a:prstGeom>
        </p:spPr>
        <p:txBody>
          <a:bodyPr wrap="square">
            <a:spAutoFit/>
          </a:bodyPr>
          <a:lstStyle/>
          <a:p>
            <a:r>
              <a:rPr lang="en-GB" sz="1500" b="1" dirty="0">
                <a:solidFill>
                  <a:srgbClr val="1B429A"/>
                </a:solidFill>
              </a:rPr>
              <a:t>PASA Annual Conference</a:t>
            </a:r>
          </a:p>
          <a:p>
            <a:r>
              <a:rPr lang="en-GB" sz="1500" b="1" dirty="0">
                <a:solidFill>
                  <a:srgbClr val="1B429A"/>
                </a:solidFill>
                <a:latin typeface="Arial" panose="020B0604020202020204" pitchFamily="34" charset="0"/>
                <a:ea typeface="Times New Roman" panose="02020603050405020304" pitchFamily="18" charset="0"/>
                <a:cs typeface="Arial" panose="020B0604020202020204" pitchFamily="34" charset="0"/>
              </a:rPr>
              <a:t>11</a:t>
            </a:r>
            <a:r>
              <a:rPr lang="en-GB" sz="1500" b="1" baseline="30000" dirty="0">
                <a:solidFill>
                  <a:srgbClr val="1B429A"/>
                </a:solidFill>
                <a:latin typeface="Arial" panose="020B0604020202020204" pitchFamily="34" charset="0"/>
                <a:ea typeface="Times New Roman" panose="02020603050405020304" pitchFamily="18" charset="0"/>
                <a:cs typeface="Arial" panose="020B0604020202020204" pitchFamily="34" charset="0"/>
              </a:rPr>
              <a:t>th</a:t>
            </a:r>
            <a:r>
              <a:rPr lang="en-GB" sz="1500" b="1" dirty="0">
                <a:solidFill>
                  <a:srgbClr val="1B429A"/>
                </a:solidFill>
                <a:latin typeface="Arial" panose="020B0604020202020204" pitchFamily="34" charset="0"/>
                <a:ea typeface="Times New Roman" panose="02020603050405020304" pitchFamily="18" charset="0"/>
                <a:cs typeface="Arial" panose="020B0604020202020204" pitchFamily="34" charset="0"/>
              </a:rPr>
              <a:t> February 2020</a:t>
            </a:r>
            <a:endParaRPr lang="en-GB" sz="1500" dirty="0">
              <a:solidFill>
                <a:srgbClr val="1B429A"/>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396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GB" dirty="0"/>
              <a:t>Duncan Buchanan – Hogan Lovells – February 2020</a:t>
            </a:r>
          </a:p>
        </p:txBody>
      </p:sp>
      <p:sp>
        <p:nvSpPr>
          <p:cNvPr id="5" name="Text Placeholder 4"/>
          <p:cNvSpPr>
            <a:spLocks noGrp="1"/>
          </p:cNvSpPr>
          <p:nvPr>
            <p:ph type="body" sz="quarter" idx="10"/>
          </p:nvPr>
        </p:nvSpPr>
        <p:spPr/>
        <p:txBody>
          <a:bodyPr/>
          <a:lstStyle/>
          <a:p>
            <a:r>
              <a:rPr lang="en-GB" dirty="0"/>
              <a:t>What is stopping us equalising?</a:t>
            </a:r>
          </a:p>
        </p:txBody>
      </p:sp>
      <p:sp>
        <p:nvSpPr>
          <p:cNvPr id="6" name="Title 5"/>
          <p:cNvSpPr>
            <a:spLocks noGrp="1"/>
          </p:cNvSpPr>
          <p:nvPr>
            <p:ph type="title"/>
          </p:nvPr>
        </p:nvSpPr>
        <p:spPr/>
        <p:txBody>
          <a:bodyPr/>
          <a:lstStyle/>
          <a:p>
            <a:r>
              <a:rPr lang="en-GB" dirty="0"/>
              <a:t>GMP Equalisation</a:t>
            </a:r>
          </a:p>
        </p:txBody>
      </p:sp>
      <p:pic>
        <p:nvPicPr>
          <p:cNvPr id="8" name="Picture 7">
            <a:extLst>
              <a:ext uri="{FF2B5EF4-FFF2-40B4-BE49-F238E27FC236}">
                <a16:creationId xmlns:a16="http://schemas.microsoft.com/office/drawing/2014/main" id="{2403E4D3-63FA-4ACE-9893-BBA0B38C87A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05937" y="0"/>
            <a:ext cx="2238063" cy="2095022"/>
          </a:xfrm>
          <a:prstGeom prst="rect">
            <a:avLst/>
          </a:prstGeom>
        </p:spPr>
      </p:pic>
    </p:spTree>
    <p:extLst>
      <p:ext uri="{BB962C8B-B14F-4D97-AF65-F5344CB8AC3E}">
        <p14:creationId xmlns:p14="http://schemas.microsoft.com/office/powerpoint/2010/main" val="1007630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rgan-J"/>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8774" y="1634671"/>
            <a:ext cx="1438275" cy="200025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a:xfrm>
            <a:off x="628650" y="365127"/>
            <a:ext cx="7886700" cy="611418"/>
          </a:xfrm>
        </p:spPr>
        <p:txBody>
          <a:bodyPr>
            <a:normAutofit fontScale="90000"/>
          </a:bodyPr>
          <a:lstStyle/>
          <a:p>
            <a:r>
              <a:rPr lang="en-GB" dirty="0"/>
              <a:t>October 2018</a:t>
            </a:r>
          </a:p>
        </p:txBody>
      </p:sp>
      <p:sp>
        <p:nvSpPr>
          <p:cNvPr id="10" name="Content Placeholder 9"/>
          <p:cNvSpPr>
            <a:spLocks noGrp="1"/>
          </p:cNvSpPr>
          <p:nvPr>
            <p:ph sz="quarter" idx="12"/>
          </p:nvPr>
        </p:nvSpPr>
        <p:spPr>
          <a:xfrm>
            <a:off x="225858" y="1703498"/>
            <a:ext cx="6653489" cy="3937814"/>
          </a:xfrm>
        </p:spPr>
        <p:txBody>
          <a:bodyPr>
            <a:normAutofit fontScale="85000" lnSpcReduction="20000"/>
          </a:bodyPr>
          <a:lstStyle/>
          <a:p>
            <a:endParaRPr lang="en-GB" dirty="0"/>
          </a:p>
          <a:p>
            <a:endParaRPr lang="en-GB" u="sng" dirty="0"/>
          </a:p>
          <a:p>
            <a:pPr marL="0" indent="0">
              <a:buNone/>
            </a:pPr>
            <a:endParaRPr lang="en-GB" dirty="0"/>
          </a:p>
          <a:p>
            <a:pPr marL="0" indent="0">
              <a:buNone/>
            </a:pPr>
            <a:endParaRPr lang="en-GB" dirty="0"/>
          </a:p>
          <a:p>
            <a:endParaRPr lang="en-GB" dirty="0"/>
          </a:p>
          <a:p>
            <a:r>
              <a:rPr lang="en-GB" dirty="0"/>
              <a:t>Must equalise for the effects of GMPs relating to the period 17 May 1990 – 5 April 1997</a:t>
            </a:r>
          </a:p>
          <a:p>
            <a:r>
              <a:rPr lang="en-GB" dirty="0"/>
              <a:t>Various methods approved (B, C2 and D2)</a:t>
            </a:r>
          </a:p>
          <a:p>
            <a:r>
              <a:rPr lang="en-GB" dirty="0"/>
              <a:t>Need to correct for the past as well as for the future</a:t>
            </a:r>
          </a:p>
          <a:p>
            <a:r>
              <a:rPr lang="en-GB" dirty="0"/>
              <a:t>Sounds simple!</a:t>
            </a:r>
          </a:p>
          <a:p>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64282" y="1982980"/>
            <a:ext cx="1565289" cy="156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180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Hogan Lovells</a:t>
            </a:r>
          </a:p>
        </p:txBody>
      </p:sp>
      <p:sp>
        <p:nvSpPr>
          <p:cNvPr id="3" name="Slide Number Placeholder 2"/>
          <p:cNvSpPr>
            <a:spLocks noGrp="1"/>
          </p:cNvSpPr>
          <p:nvPr>
            <p:ph type="sldNum" sz="quarter" idx="4"/>
          </p:nvPr>
        </p:nvSpPr>
        <p:spPr>
          <a:xfrm>
            <a:off x="8747074" y="6482519"/>
            <a:ext cx="235000" cy="215444"/>
          </a:xfrm>
        </p:spPr>
        <p:txBody>
          <a:bodyPr/>
          <a:lstStyle/>
          <a:p>
            <a:r>
              <a:rPr lang="en-GB"/>
              <a:t>|  </a:t>
            </a:r>
            <a:fld id="{6967D197-2218-4700-B211-63EF06F51A7E}" type="slidenum">
              <a:rPr lang="en-GB" smtClean="0"/>
              <a:pPr/>
              <a:t>48</a:t>
            </a:fld>
            <a:endParaRPr lang="en-GB"/>
          </a:p>
        </p:txBody>
      </p:sp>
      <p:sp>
        <p:nvSpPr>
          <p:cNvPr id="4" name="Content Placeholder 3"/>
          <p:cNvSpPr>
            <a:spLocks noGrp="1"/>
          </p:cNvSpPr>
          <p:nvPr>
            <p:ph sz="quarter" idx="12"/>
          </p:nvPr>
        </p:nvSpPr>
        <p:spPr/>
        <p:txBody>
          <a:bodyPr/>
          <a:lstStyle/>
          <a:p>
            <a:r>
              <a:rPr lang="en-GB" dirty="0"/>
              <a:t>Year on Year – Methods B or C</a:t>
            </a:r>
          </a:p>
          <a:p>
            <a:pPr marL="0" indent="0">
              <a:buNone/>
            </a:pPr>
            <a:endParaRPr lang="en-GB" dirty="0"/>
          </a:p>
          <a:p>
            <a:pPr marL="0" indent="0">
              <a:buNone/>
            </a:pPr>
            <a:endParaRPr lang="en-GB" dirty="0"/>
          </a:p>
        </p:txBody>
      </p:sp>
      <p:sp>
        <p:nvSpPr>
          <p:cNvPr id="5" name="Title 4"/>
          <p:cNvSpPr>
            <a:spLocks noGrp="1"/>
          </p:cNvSpPr>
          <p:nvPr>
            <p:ph type="title"/>
          </p:nvPr>
        </p:nvSpPr>
        <p:spPr>
          <a:xfrm>
            <a:off x="628650" y="365127"/>
            <a:ext cx="7886700" cy="547905"/>
          </a:xfrm>
        </p:spPr>
        <p:txBody>
          <a:bodyPr>
            <a:normAutofit fontScale="90000"/>
          </a:bodyPr>
          <a:lstStyle/>
          <a:p>
            <a:r>
              <a:rPr lang="en-GB" dirty="0"/>
              <a:t>Correcting for the past</a:t>
            </a:r>
          </a:p>
        </p:txBody>
      </p:sp>
      <p:pic>
        <p:nvPicPr>
          <p:cNvPr id="7170" name="Picture 2" descr="C:\Users\BUCHANAD\AppData\Local\Microsoft\Windows\INetCache\IE\MDYVZTMK\balance-and-seesaw-vector-clipart_800[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70685" y="2354520"/>
            <a:ext cx="5153682" cy="36462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25703" y="3710326"/>
            <a:ext cx="1773142" cy="584775"/>
          </a:xfrm>
          <a:prstGeom prst="rect">
            <a:avLst/>
          </a:prstGeom>
          <a:noFill/>
        </p:spPr>
        <p:txBody>
          <a:bodyPr wrap="square" rtlCol="0">
            <a:spAutoFit/>
          </a:bodyPr>
          <a:lstStyle/>
          <a:p>
            <a:r>
              <a:rPr lang="en-GB" sz="1600" dirty="0"/>
              <a:t>Cost of administration</a:t>
            </a:r>
          </a:p>
        </p:txBody>
      </p:sp>
      <p:sp>
        <p:nvSpPr>
          <p:cNvPr id="8" name="TextBox 7"/>
          <p:cNvSpPr txBox="1"/>
          <p:nvPr/>
        </p:nvSpPr>
        <p:spPr>
          <a:xfrm>
            <a:off x="6386239" y="3220571"/>
            <a:ext cx="1773142" cy="584775"/>
          </a:xfrm>
          <a:prstGeom prst="rect">
            <a:avLst/>
          </a:prstGeom>
          <a:noFill/>
        </p:spPr>
        <p:txBody>
          <a:bodyPr wrap="square" rtlCol="0">
            <a:spAutoFit/>
          </a:bodyPr>
          <a:lstStyle/>
          <a:p>
            <a:r>
              <a:rPr lang="en-GB" sz="1600" dirty="0"/>
              <a:t>Lower increases on member liabilities</a:t>
            </a:r>
          </a:p>
        </p:txBody>
      </p:sp>
    </p:spTree>
    <p:extLst>
      <p:ext uri="{BB962C8B-B14F-4D97-AF65-F5344CB8AC3E}">
        <p14:creationId xmlns:p14="http://schemas.microsoft.com/office/powerpoint/2010/main" val="3785137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p:cNvCxnSpPr/>
          <p:nvPr/>
        </p:nvCxnSpPr>
        <p:spPr>
          <a:xfrm flipH="1">
            <a:off x="7642529" y="4673845"/>
            <a:ext cx="42937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294967295"/>
          </p:nvPr>
        </p:nvSpPr>
        <p:spPr>
          <a:xfrm>
            <a:off x="8839200" y="5692776"/>
            <a:ext cx="304800" cy="214313"/>
          </a:xfrm>
        </p:spPr>
        <p:txBody>
          <a:bodyPr/>
          <a:lstStyle/>
          <a:p>
            <a:r>
              <a:rPr lang="en-GB"/>
              <a:t>|  </a:t>
            </a:r>
            <a:fld id="{6967D197-2218-4700-B211-63EF06F51A7E}" type="slidenum">
              <a:rPr lang="en-GB" smtClean="0"/>
              <a:pPr/>
              <a:t>49</a:t>
            </a:fld>
            <a:endParaRPr lang="en-GB"/>
          </a:p>
        </p:txBody>
      </p:sp>
      <p:sp>
        <p:nvSpPr>
          <p:cNvPr id="6" name="TextBox 5"/>
          <p:cNvSpPr txBox="1"/>
          <p:nvPr/>
        </p:nvSpPr>
        <p:spPr>
          <a:xfrm>
            <a:off x="53687" y="1172993"/>
            <a:ext cx="1378216" cy="369332"/>
          </a:xfrm>
          <a:prstGeom prst="rect">
            <a:avLst/>
          </a:prstGeom>
          <a:noFill/>
        </p:spPr>
        <p:txBody>
          <a:bodyPr wrap="square" rtlCol="0">
            <a:spAutoFit/>
          </a:bodyPr>
          <a:lstStyle/>
          <a:p>
            <a:r>
              <a:rPr lang="en-GB" sz="900" dirty="0"/>
              <a:t>Pension starts after deferment over age 60</a:t>
            </a:r>
            <a:endParaRPr lang="en-GB" sz="1200" dirty="0"/>
          </a:p>
        </p:txBody>
      </p:sp>
      <p:cxnSp>
        <p:nvCxnSpPr>
          <p:cNvPr id="10" name="Straight Arrow Connector 9"/>
          <p:cNvCxnSpPr>
            <a:stCxn id="6" idx="3"/>
          </p:cNvCxnSpPr>
          <p:nvPr/>
        </p:nvCxnSpPr>
        <p:spPr>
          <a:xfrm>
            <a:off x="1431903" y="1357659"/>
            <a:ext cx="427500"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073" y="2847712"/>
            <a:ext cx="1338465" cy="646331"/>
          </a:xfrm>
          <a:prstGeom prst="rect">
            <a:avLst/>
          </a:prstGeom>
          <a:solidFill>
            <a:schemeClr val="accent3">
              <a:lumMod val="20000"/>
              <a:lumOff val="80000"/>
            </a:schemeClr>
          </a:solidFill>
          <a:effectLst>
            <a:glow rad="139700">
              <a:schemeClr val="accent6">
                <a:satMod val="175000"/>
                <a:alpha val="40000"/>
              </a:schemeClr>
            </a:glow>
          </a:effectLst>
        </p:spPr>
        <p:txBody>
          <a:bodyPr wrap="square" rtlCol="0">
            <a:spAutoFit/>
          </a:bodyPr>
          <a:lstStyle/>
          <a:p>
            <a:r>
              <a:rPr lang="en-GB" sz="900" dirty="0"/>
              <a:t>Male pension would overtake female (no accumulation) – </a:t>
            </a:r>
            <a:r>
              <a:rPr lang="en-GB" sz="900" b="1" dirty="0"/>
              <a:t>Method B</a:t>
            </a:r>
            <a:endParaRPr lang="en-GB" sz="1200" b="1" dirty="0"/>
          </a:p>
        </p:txBody>
      </p:sp>
      <p:cxnSp>
        <p:nvCxnSpPr>
          <p:cNvPr id="17" name="Straight Arrow Connector 16"/>
          <p:cNvCxnSpPr/>
          <p:nvPr/>
        </p:nvCxnSpPr>
        <p:spPr>
          <a:xfrm flipV="1">
            <a:off x="1439590" y="3188647"/>
            <a:ext cx="427500" cy="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564" y="4461365"/>
            <a:ext cx="1338465" cy="507831"/>
          </a:xfrm>
          <a:prstGeom prst="rect">
            <a:avLst/>
          </a:prstGeom>
          <a:noFill/>
        </p:spPr>
        <p:txBody>
          <a:bodyPr wrap="square" rtlCol="0">
            <a:spAutoFit/>
          </a:bodyPr>
          <a:lstStyle/>
          <a:p>
            <a:r>
              <a:rPr lang="en-GB" sz="900" dirty="0"/>
              <a:t>Male pension would overtake accumulated female </a:t>
            </a:r>
            <a:r>
              <a:rPr lang="en-GB" sz="900" b="1" dirty="0"/>
              <a:t>Method C1</a:t>
            </a:r>
            <a:endParaRPr lang="en-GB" sz="1200" b="1" dirty="0"/>
          </a:p>
        </p:txBody>
      </p:sp>
      <p:cxnSp>
        <p:nvCxnSpPr>
          <p:cNvPr id="20" name="Straight Arrow Connector 19"/>
          <p:cNvCxnSpPr/>
          <p:nvPr/>
        </p:nvCxnSpPr>
        <p:spPr>
          <a:xfrm flipV="1">
            <a:off x="1404759" y="4971404"/>
            <a:ext cx="427500" cy="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2057" y="5153863"/>
            <a:ext cx="1338465" cy="646331"/>
          </a:xfrm>
          <a:prstGeom prst="rect">
            <a:avLst/>
          </a:prstGeom>
          <a:solidFill>
            <a:schemeClr val="accent3">
              <a:lumMod val="20000"/>
              <a:lumOff val="80000"/>
            </a:schemeClr>
          </a:solidFill>
          <a:effectLst>
            <a:glow rad="101600">
              <a:schemeClr val="accent6">
                <a:satMod val="175000"/>
                <a:alpha val="40000"/>
              </a:schemeClr>
            </a:glow>
          </a:effectLst>
        </p:spPr>
        <p:txBody>
          <a:bodyPr wrap="square" rtlCol="0">
            <a:spAutoFit/>
          </a:bodyPr>
          <a:lstStyle/>
          <a:p>
            <a:r>
              <a:rPr lang="en-GB" sz="900" dirty="0"/>
              <a:t>Male pension would overtake accumulated female with interest </a:t>
            </a:r>
            <a:r>
              <a:rPr lang="en-GB" sz="900" b="1" dirty="0"/>
              <a:t>Method C2</a:t>
            </a:r>
            <a:endParaRPr lang="en-GB" sz="1200" b="1" dirty="0"/>
          </a:p>
        </p:txBody>
      </p:sp>
      <p:cxnSp>
        <p:nvCxnSpPr>
          <p:cNvPr id="22" name="Straight Arrow Connector 21"/>
          <p:cNvCxnSpPr/>
          <p:nvPr/>
        </p:nvCxnSpPr>
        <p:spPr>
          <a:xfrm flipV="1">
            <a:off x="1404759" y="5394218"/>
            <a:ext cx="427500" cy="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nvPr>
        </p:nvGraphicFramePr>
        <p:xfrm>
          <a:off x="1880580" y="999450"/>
          <a:ext cx="5760637" cy="5016065"/>
        </p:xfrm>
        <a:graphic>
          <a:graphicData uri="http://schemas.openxmlformats.org/presentationml/2006/ole">
            <mc:AlternateContent xmlns:mc="http://schemas.openxmlformats.org/markup-compatibility/2006">
              <mc:Choice xmlns:v="urn:schemas-microsoft-com:vml" Requires="v">
                <p:oleObj spid="_x0000_s1029" name="Worksheet" r:id="rId3" imgW="7886743" imgH="6867615" progId="Excel.Sheet.12">
                  <p:embed/>
                </p:oleObj>
              </mc:Choice>
              <mc:Fallback>
                <p:oleObj name="Worksheet" r:id="rId3" imgW="7886743" imgH="6867615" progId="Excel.Sheet.12">
                  <p:embed/>
                  <p:pic>
                    <p:nvPicPr>
                      <p:cNvPr id="18" name="Object 17"/>
                      <p:cNvPicPr/>
                      <p:nvPr/>
                    </p:nvPicPr>
                    <p:blipFill>
                      <a:blip r:embed="rId4"/>
                      <a:stretch>
                        <a:fillRect/>
                      </a:stretch>
                    </p:blipFill>
                    <p:spPr>
                      <a:xfrm>
                        <a:off x="1880580" y="999450"/>
                        <a:ext cx="5760637" cy="5016065"/>
                      </a:xfrm>
                      <a:prstGeom prst="rect">
                        <a:avLst/>
                      </a:prstGeom>
                    </p:spPr>
                  </p:pic>
                </p:oleObj>
              </mc:Fallback>
            </mc:AlternateContent>
          </a:graphicData>
        </a:graphic>
      </p:graphicFrame>
      <p:cxnSp>
        <p:nvCxnSpPr>
          <p:cNvPr id="24" name="Straight Arrow Connector 23"/>
          <p:cNvCxnSpPr/>
          <p:nvPr/>
        </p:nvCxnSpPr>
        <p:spPr>
          <a:xfrm flipH="1">
            <a:off x="7665058" y="2744344"/>
            <a:ext cx="42937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006963" y="2418358"/>
            <a:ext cx="1036310" cy="646331"/>
          </a:xfrm>
          <a:prstGeom prst="rect">
            <a:avLst/>
          </a:prstGeom>
          <a:solidFill>
            <a:schemeClr val="accent3">
              <a:lumMod val="20000"/>
              <a:lumOff val="80000"/>
            </a:schemeClr>
          </a:solidFill>
          <a:effectLst>
            <a:glow rad="101600">
              <a:schemeClr val="accent6">
                <a:satMod val="175000"/>
                <a:alpha val="40000"/>
              </a:schemeClr>
            </a:glow>
          </a:effectLst>
        </p:spPr>
        <p:txBody>
          <a:bodyPr wrap="square" rtlCol="0">
            <a:spAutoFit/>
          </a:bodyPr>
          <a:lstStyle/>
          <a:p>
            <a:r>
              <a:rPr lang="en-GB" sz="900" dirty="0"/>
              <a:t>Male gets £10 pa uplift to pension and £321 plus interest</a:t>
            </a:r>
            <a:endParaRPr lang="en-GB" sz="1200" dirty="0"/>
          </a:p>
        </p:txBody>
      </p:sp>
      <p:sp>
        <p:nvSpPr>
          <p:cNvPr id="30" name="TextBox 29"/>
          <p:cNvSpPr txBox="1"/>
          <p:nvPr/>
        </p:nvSpPr>
        <p:spPr>
          <a:xfrm>
            <a:off x="7964815" y="4322866"/>
            <a:ext cx="1036310" cy="646331"/>
          </a:xfrm>
          <a:prstGeom prst="rect">
            <a:avLst/>
          </a:prstGeom>
          <a:solidFill>
            <a:schemeClr val="accent3">
              <a:lumMod val="20000"/>
              <a:lumOff val="80000"/>
            </a:schemeClr>
          </a:solidFill>
          <a:effectLst>
            <a:glow rad="101600">
              <a:schemeClr val="accent6">
                <a:satMod val="175000"/>
                <a:alpha val="40000"/>
              </a:schemeClr>
            </a:glow>
          </a:effectLst>
        </p:spPr>
        <p:txBody>
          <a:bodyPr wrap="square" rtlCol="0">
            <a:spAutoFit/>
          </a:bodyPr>
          <a:lstStyle/>
          <a:p>
            <a:r>
              <a:rPr lang="en-GB" sz="900" dirty="0"/>
              <a:t>Male gets £91 plus interest and </a:t>
            </a:r>
            <a:r>
              <a:rPr lang="en-GB" sz="900" b="1" dirty="0"/>
              <a:t>pension drops </a:t>
            </a:r>
            <a:r>
              <a:rPr lang="en-GB" sz="900" dirty="0"/>
              <a:t>by  at least £48 pa</a:t>
            </a:r>
            <a:endParaRPr lang="en-GB" sz="1200" dirty="0"/>
          </a:p>
        </p:txBody>
      </p:sp>
    </p:spTree>
    <p:extLst>
      <p:ext uri="{BB962C8B-B14F-4D97-AF65-F5344CB8AC3E}">
        <p14:creationId xmlns:p14="http://schemas.microsoft.com/office/powerpoint/2010/main" val="324833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288" y="1592135"/>
            <a:ext cx="6998804" cy="4916143"/>
          </a:xfrm>
        </p:spPr>
        <p:txBody>
          <a:bodyPr>
            <a:normAutofit/>
          </a:bodyPr>
          <a:lstStyle/>
          <a:p>
            <a:pPr>
              <a:buClr>
                <a:srgbClr val="F39200"/>
              </a:buClr>
            </a:pPr>
            <a:r>
              <a:rPr lang="en-GB" dirty="0">
                <a:solidFill>
                  <a:schemeClr val="bg1">
                    <a:lumMod val="50000"/>
                  </a:schemeClr>
                </a:solidFill>
              </a:rPr>
              <a:t>210,000 DB transfers 2018</a:t>
            </a:r>
          </a:p>
          <a:p>
            <a:pPr>
              <a:buClr>
                <a:srgbClr val="F39200"/>
              </a:buClr>
            </a:pPr>
            <a:r>
              <a:rPr lang="en-GB" dirty="0">
                <a:solidFill>
                  <a:schemeClr val="bg1">
                    <a:lumMod val="50000"/>
                  </a:schemeClr>
                </a:solidFill>
              </a:rPr>
              <a:t>DB transfers can take months to complete</a:t>
            </a:r>
          </a:p>
          <a:p>
            <a:pPr>
              <a:buClr>
                <a:srgbClr val="F39200"/>
              </a:buClr>
            </a:pPr>
            <a:r>
              <a:rPr lang="en-GB" dirty="0">
                <a:solidFill>
                  <a:schemeClr val="bg1">
                    <a:lumMod val="50000"/>
                  </a:schemeClr>
                </a:solidFill>
              </a:rPr>
              <a:t>Lots of reasons</a:t>
            </a:r>
          </a:p>
          <a:p>
            <a:pPr lvl="1">
              <a:buClr>
                <a:srgbClr val="3DBAEC"/>
              </a:buClr>
            </a:pPr>
            <a:r>
              <a:rPr lang="en-GB" dirty="0">
                <a:solidFill>
                  <a:schemeClr val="bg1">
                    <a:lumMod val="50000"/>
                  </a:schemeClr>
                </a:solidFill>
              </a:rPr>
              <a:t>Process variability &amp; confusion </a:t>
            </a:r>
          </a:p>
          <a:p>
            <a:pPr lvl="1">
              <a:buClr>
                <a:srgbClr val="3DBAEC"/>
              </a:buClr>
            </a:pPr>
            <a:r>
              <a:rPr lang="en-GB" dirty="0">
                <a:solidFill>
                  <a:schemeClr val="bg1">
                    <a:lumMod val="50000"/>
                  </a:schemeClr>
                </a:solidFill>
              </a:rPr>
              <a:t>Lack of automation</a:t>
            </a:r>
          </a:p>
          <a:p>
            <a:pPr lvl="1">
              <a:buClr>
                <a:srgbClr val="3DBAEC"/>
              </a:buClr>
            </a:pPr>
            <a:r>
              <a:rPr lang="en-GB" dirty="0">
                <a:solidFill>
                  <a:schemeClr val="bg1">
                    <a:lumMod val="50000"/>
                  </a:schemeClr>
                </a:solidFill>
              </a:rPr>
              <a:t>Third party involvement</a:t>
            </a:r>
          </a:p>
          <a:p>
            <a:pPr lvl="1">
              <a:buClr>
                <a:srgbClr val="3DBAEC"/>
              </a:buClr>
            </a:pPr>
            <a:r>
              <a:rPr lang="en-GB" dirty="0">
                <a:solidFill>
                  <a:schemeClr val="bg1">
                    <a:lumMod val="50000"/>
                  </a:schemeClr>
                </a:solidFill>
              </a:rPr>
              <a:t>Scams risk</a:t>
            </a:r>
          </a:p>
          <a:p>
            <a:pPr>
              <a:buClr>
                <a:srgbClr val="F39200"/>
              </a:buClr>
            </a:pPr>
            <a:r>
              <a:rPr lang="en-GB" dirty="0" err="1">
                <a:solidFill>
                  <a:schemeClr val="bg1">
                    <a:lumMod val="50000"/>
                  </a:schemeClr>
                </a:solidFill>
              </a:rPr>
              <a:t>Reputational</a:t>
            </a:r>
            <a:r>
              <a:rPr lang="en-GB" dirty="0">
                <a:solidFill>
                  <a:schemeClr val="bg1">
                    <a:lumMod val="50000"/>
                  </a:schemeClr>
                </a:solidFill>
              </a:rPr>
              <a:t> damage for firms</a:t>
            </a:r>
          </a:p>
          <a:p>
            <a:pPr>
              <a:buClr>
                <a:srgbClr val="F39200"/>
              </a:buClr>
            </a:pPr>
            <a:r>
              <a:rPr lang="en-GB" dirty="0">
                <a:solidFill>
                  <a:schemeClr val="bg1">
                    <a:lumMod val="50000"/>
                  </a:schemeClr>
                </a:solidFill>
              </a:rPr>
              <a:t>80% of transfers should be processed swiftly</a:t>
            </a:r>
          </a:p>
          <a:p>
            <a:endParaRPr lang="en-GB" dirty="0">
              <a:solidFill>
                <a:schemeClr val="bg1">
                  <a:lumMod val="50000"/>
                </a:schemeClr>
              </a:solidFill>
            </a:endParaRPr>
          </a:p>
          <a:p>
            <a:pPr lvl="1"/>
            <a:endParaRPr lang="en-GB" dirty="0">
              <a:solidFill>
                <a:schemeClr val="bg1">
                  <a:lumMod val="50000"/>
                </a:schemeClr>
              </a:solidFill>
            </a:endParaRPr>
          </a:p>
          <a:p>
            <a:pPr lvl="1"/>
            <a:endParaRPr lang="en-GB" dirty="0">
              <a:solidFill>
                <a:schemeClr val="bg1">
                  <a:lumMod val="50000"/>
                </a:schemeClr>
              </a:solidFill>
            </a:endParaRPr>
          </a:p>
          <a:p>
            <a:pPr lvl="1"/>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pPr marL="0" indent="0">
              <a:buNone/>
            </a:pPr>
            <a:endParaRPr lang="en-GB" dirty="0">
              <a:solidFill>
                <a:schemeClr val="bg1">
                  <a:lumMod val="50000"/>
                </a:schemeClr>
              </a:solidFill>
            </a:endParaRPr>
          </a:p>
          <a:p>
            <a:endParaRPr lang="en-GB" dirty="0">
              <a:solidFill>
                <a:schemeClr val="bg1">
                  <a:lumMod val="50000"/>
                </a:schemeClr>
              </a:solidFill>
            </a:endParaRPr>
          </a:p>
          <a:p>
            <a:pPr marL="342900" lvl="1" indent="0">
              <a:buNone/>
            </a:pPr>
            <a:endParaRPr lang="en-GB" dirty="0"/>
          </a:p>
          <a:p>
            <a:endParaRPr lang="en-GB" dirty="0"/>
          </a:p>
          <a:p>
            <a:pPr lvl="2"/>
            <a:endParaRPr lang="en-GB" dirty="0"/>
          </a:p>
          <a:p>
            <a:pPr lvl="1"/>
            <a:endParaRPr lang="en-GB" dirty="0"/>
          </a:p>
        </p:txBody>
      </p:sp>
      <p:sp>
        <p:nvSpPr>
          <p:cNvPr id="2" name="Title 1"/>
          <p:cNvSpPr>
            <a:spLocks noGrp="1"/>
          </p:cNvSpPr>
          <p:nvPr>
            <p:ph type="title"/>
          </p:nvPr>
        </p:nvSpPr>
        <p:spPr>
          <a:xfrm>
            <a:off x="672656" y="561107"/>
            <a:ext cx="5751895" cy="701731"/>
          </a:xfrm>
        </p:spPr>
        <p:txBody>
          <a:bodyPr/>
          <a:lstStyle/>
          <a:p>
            <a:r>
              <a:rPr lang="en-GB" b="1" dirty="0">
                <a:solidFill>
                  <a:srgbClr val="B9005A"/>
                </a:solidFill>
              </a:rPr>
              <a:t>DB Transfers: the facts</a:t>
            </a:r>
          </a:p>
        </p:txBody>
      </p:sp>
      <p:sp>
        <p:nvSpPr>
          <p:cNvPr id="4" name="Rectangle 3">
            <a:extLst>
              <a:ext uri="{FF2B5EF4-FFF2-40B4-BE49-F238E27FC236}">
                <a16:creationId xmlns:a16="http://schemas.microsoft.com/office/drawing/2014/main" id="{608FA143-2FB5-0D46-B71E-15DE92E8B4EF}"/>
              </a:ext>
            </a:extLst>
          </p:cNvPr>
          <p:cNvSpPr/>
          <p:nvPr/>
        </p:nvSpPr>
        <p:spPr>
          <a:xfrm>
            <a:off x="0" y="6669360"/>
            <a:ext cx="9144000" cy="188640"/>
          </a:xfrm>
          <a:prstGeom prst="rect">
            <a:avLst/>
          </a:prstGeom>
          <a:solidFill>
            <a:srgbClr val="F3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0033"/>
              </a:solidFill>
            </a:endParaRPr>
          </a:p>
        </p:txBody>
      </p:sp>
    </p:spTree>
    <p:extLst>
      <p:ext uri="{BB962C8B-B14F-4D97-AF65-F5344CB8AC3E}">
        <p14:creationId xmlns:p14="http://schemas.microsoft.com/office/powerpoint/2010/main" val="2247411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Hogan Lovells</a:t>
            </a:r>
          </a:p>
        </p:txBody>
      </p:sp>
      <p:sp>
        <p:nvSpPr>
          <p:cNvPr id="3" name="Slide Number Placeholder 2"/>
          <p:cNvSpPr>
            <a:spLocks noGrp="1"/>
          </p:cNvSpPr>
          <p:nvPr>
            <p:ph type="sldNum" sz="quarter" idx="4"/>
          </p:nvPr>
        </p:nvSpPr>
        <p:spPr>
          <a:xfrm>
            <a:off x="8747074" y="6482519"/>
            <a:ext cx="235000" cy="215444"/>
          </a:xfrm>
        </p:spPr>
        <p:txBody>
          <a:bodyPr/>
          <a:lstStyle/>
          <a:p>
            <a:r>
              <a:rPr lang="en-GB"/>
              <a:t>|  </a:t>
            </a:r>
            <a:fld id="{6967D197-2218-4700-B211-63EF06F51A7E}" type="slidenum">
              <a:rPr lang="en-GB" smtClean="0"/>
              <a:pPr/>
              <a:t>50</a:t>
            </a:fld>
            <a:endParaRPr lang="en-GB"/>
          </a:p>
        </p:txBody>
      </p:sp>
      <p:sp>
        <p:nvSpPr>
          <p:cNvPr id="4" name="Content Placeholder 3"/>
          <p:cNvSpPr>
            <a:spLocks noGrp="1"/>
          </p:cNvSpPr>
          <p:nvPr>
            <p:ph sz="quarter" idx="12"/>
          </p:nvPr>
        </p:nvSpPr>
        <p:spPr/>
        <p:txBody>
          <a:bodyPr/>
          <a:lstStyle/>
          <a:p>
            <a:r>
              <a:rPr lang="en-GB" dirty="0"/>
              <a:t>Year on Year – Methods B or C</a:t>
            </a:r>
          </a:p>
          <a:p>
            <a:r>
              <a:rPr lang="en-GB" dirty="0"/>
              <a:t>Also option to convert GMP and equalise – Method D2</a:t>
            </a:r>
          </a:p>
        </p:txBody>
      </p:sp>
      <p:sp>
        <p:nvSpPr>
          <p:cNvPr id="5" name="Title 4"/>
          <p:cNvSpPr>
            <a:spLocks noGrp="1"/>
          </p:cNvSpPr>
          <p:nvPr>
            <p:ph type="title"/>
          </p:nvPr>
        </p:nvSpPr>
        <p:spPr>
          <a:xfrm>
            <a:off x="628650" y="365127"/>
            <a:ext cx="7886700" cy="547906"/>
          </a:xfrm>
        </p:spPr>
        <p:txBody>
          <a:bodyPr>
            <a:normAutofit fontScale="90000"/>
          </a:bodyPr>
          <a:lstStyle/>
          <a:p>
            <a:r>
              <a:rPr lang="en-GB" dirty="0"/>
              <a:t>Correcting for the future</a:t>
            </a:r>
          </a:p>
        </p:txBody>
      </p:sp>
      <p:pic>
        <p:nvPicPr>
          <p:cNvPr id="6" name="Picture 2" descr="C:\Users\BUCHANAD\AppData\Local\Microsoft\Windows\INetCache\IE\MDYVZTMK\balance-and-seesaw-vector-clipart_800[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78599" y="2379348"/>
            <a:ext cx="5129828" cy="36293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5856" y="3831007"/>
            <a:ext cx="1773142" cy="584775"/>
          </a:xfrm>
          <a:prstGeom prst="rect">
            <a:avLst/>
          </a:prstGeom>
          <a:noFill/>
        </p:spPr>
        <p:txBody>
          <a:bodyPr wrap="square" rtlCol="0">
            <a:spAutoFit/>
          </a:bodyPr>
          <a:lstStyle/>
          <a:p>
            <a:r>
              <a:rPr lang="en-GB" sz="1600" dirty="0"/>
              <a:t>Ongoing cost of year on year</a:t>
            </a:r>
          </a:p>
        </p:txBody>
      </p:sp>
      <p:sp>
        <p:nvSpPr>
          <p:cNvPr id="8" name="TextBox 7"/>
          <p:cNvSpPr txBox="1"/>
          <p:nvPr/>
        </p:nvSpPr>
        <p:spPr>
          <a:xfrm>
            <a:off x="6799679" y="3584785"/>
            <a:ext cx="1773142" cy="830997"/>
          </a:xfrm>
          <a:prstGeom prst="rect">
            <a:avLst/>
          </a:prstGeom>
          <a:noFill/>
        </p:spPr>
        <p:txBody>
          <a:bodyPr wrap="square" rtlCol="0">
            <a:spAutoFit/>
          </a:bodyPr>
          <a:lstStyle/>
          <a:p>
            <a:r>
              <a:rPr lang="en-GB" sz="1600" dirty="0"/>
              <a:t>Upfront cost of once and done conversion</a:t>
            </a:r>
          </a:p>
        </p:txBody>
      </p:sp>
    </p:spTree>
    <p:extLst>
      <p:ext uri="{BB962C8B-B14F-4D97-AF65-F5344CB8AC3E}">
        <p14:creationId xmlns:p14="http://schemas.microsoft.com/office/powerpoint/2010/main" val="1877799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101" y="541538"/>
            <a:ext cx="7886700" cy="79900"/>
          </a:xfrm>
        </p:spPr>
        <p:txBody>
          <a:bodyPr>
            <a:noAutofit/>
          </a:bodyPr>
          <a:lstStyle/>
          <a:p>
            <a:r>
              <a:rPr lang="en-GB" sz="3600" dirty="0"/>
              <a:t>Correcting for the future –the conversion option (D2)</a:t>
            </a:r>
          </a:p>
        </p:txBody>
      </p:sp>
      <p:graphicFrame>
        <p:nvGraphicFramePr>
          <p:cNvPr id="3" name="Object 2"/>
          <p:cNvGraphicFramePr>
            <a:graphicFrameLocks noChangeAspect="1"/>
          </p:cNvGraphicFramePr>
          <p:nvPr>
            <p:extLst/>
          </p:nvPr>
        </p:nvGraphicFramePr>
        <p:xfrm>
          <a:off x="478101" y="1898209"/>
          <a:ext cx="4835525" cy="3286125"/>
        </p:xfrm>
        <a:graphic>
          <a:graphicData uri="http://schemas.openxmlformats.org/presentationml/2006/ole">
            <mc:AlternateContent xmlns:mc="http://schemas.openxmlformats.org/markup-compatibility/2006">
              <mc:Choice xmlns:v="urn:schemas-microsoft-com:vml" Requires="v">
                <p:oleObj spid="_x0000_s2053" name="Worksheet" r:id="rId3" imgW="6324455" imgH="4190910" progId="Excel.Sheet.12">
                  <p:embed/>
                </p:oleObj>
              </mc:Choice>
              <mc:Fallback>
                <p:oleObj name="Worksheet" r:id="rId3" imgW="6324455" imgH="4190910" progId="Excel.Sheet.12">
                  <p:embed/>
                  <p:pic>
                    <p:nvPicPr>
                      <p:cNvPr id="3" name="Object 2"/>
                      <p:cNvPicPr>
                        <a:picLocks noChangeAspect="1" noChangeArrowheads="1"/>
                      </p:cNvPicPr>
                      <p:nvPr/>
                    </p:nvPicPr>
                    <p:blipFill>
                      <a:blip r:embed="rId4"/>
                      <a:srcRect/>
                      <a:stretch>
                        <a:fillRect/>
                      </a:stretch>
                    </p:blipFill>
                    <p:spPr bwMode="auto">
                      <a:xfrm>
                        <a:off x="478101" y="1898209"/>
                        <a:ext cx="4835525" cy="3286125"/>
                      </a:xfrm>
                      <a:prstGeom prst="rect">
                        <a:avLst/>
                      </a:prstGeom>
                      <a:noFill/>
                      <a:ln>
                        <a:noFill/>
                      </a:ln>
                    </p:spPr>
                  </p:pic>
                </p:oleObj>
              </mc:Fallback>
            </mc:AlternateContent>
          </a:graphicData>
        </a:graphic>
      </p:graphicFrame>
      <p:sp>
        <p:nvSpPr>
          <p:cNvPr id="6" name="TextBox 5"/>
          <p:cNvSpPr txBox="1"/>
          <p:nvPr/>
        </p:nvSpPr>
        <p:spPr>
          <a:xfrm>
            <a:off x="5414839" y="1843213"/>
            <a:ext cx="3355451" cy="3108543"/>
          </a:xfrm>
          <a:prstGeom prst="rect">
            <a:avLst/>
          </a:prstGeom>
          <a:noFill/>
        </p:spPr>
        <p:txBody>
          <a:bodyPr wrap="square" rtlCol="0">
            <a:spAutoFit/>
          </a:bodyPr>
          <a:lstStyle/>
          <a:p>
            <a:pPr marL="285750" indent="-285750">
              <a:buFont typeface="Arial" panose="020B0604020202020204" pitchFamily="34" charset="0"/>
              <a:buChar char="•"/>
            </a:pPr>
            <a:r>
              <a:rPr lang="en-GB" sz="1400" dirty="0"/>
              <a:t>Lloyds example converts all pension to increase at same rate (assumed to be 3.85% pa) – hence lower pension to start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Minimum interference approach continues to increase X-GMP element at lower rate (assumed to be 2.06% pa) – similar expected income stream</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Non escalating approach removes all increases to future pension (note lawyer figures!)</a:t>
            </a:r>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3285774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Hogan Lovells</a:t>
            </a:r>
          </a:p>
        </p:txBody>
      </p:sp>
      <p:sp>
        <p:nvSpPr>
          <p:cNvPr id="3" name="Slide Number Placeholder 2"/>
          <p:cNvSpPr>
            <a:spLocks noGrp="1"/>
          </p:cNvSpPr>
          <p:nvPr>
            <p:ph type="sldNum" sz="quarter" idx="4"/>
          </p:nvPr>
        </p:nvSpPr>
        <p:spPr>
          <a:xfrm>
            <a:off x="8747074" y="6482519"/>
            <a:ext cx="235000" cy="215444"/>
          </a:xfrm>
        </p:spPr>
        <p:txBody>
          <a:bodyPr/>
          <a:lstStyle/>
          <a:p>
            <a:r>
              <a:rPr lang="en-GB"/>
              <a:t>|  </a:t>
            </a:r>
            <a:fld id="{6967D197-2218-4700-B211-63EF06F51A7E}" type="slidenum">
              <a:rPr lang="en-GB" smtClean="0"/>
              <a:pPr/>
              <a:t>52</a:t>
            </a:fld>
            <a:endParaRPr lang="en-GB"/>
          </a:p>
        </p:txBody>
      </p:sp>
      <p:sp>
        <p:nvSpPr>
          <p:cNvPr id="5" name="Title 4"/>
          <p:cNvSpPr>
            <a:spLocks noGrp="1"/>
          </p:cNvSpPr>
          <p:nvPr>
            <p:ph type="title"/>
          </p:nvPr>
        </p:nvSpPr>
        <p:spPr>
          <a:xfrm>
            <a:off x="628650" y="365126"/>
            <a:ext cx="7886700" cy="608787"/>
          </a:xfrm>
        </p:spPr>
        <p:txBody>
          <a:bodyPr>
            <a:normAutofit fontScale="90000"/>
          </a:bodyPr>
          <a:lstStyle/>
          <a:p>
            <a:r>
              <a:rPr lang="en-GB" dirty="0"/>
              <a:t>So what is stopping us equalising?</a:t>
            </a:r>
          </a:p>
        </p:txBody>
      </p:sp>
      <p:sp>
        <p:nvSpPr>
          <p:cNvPr id="6" name="Rounded Rectangle 5"/>
          <p:cNvSpPr/>
          <p:nvPr/>
        </p:nvSpPr>
        <p:spPr>
          <a:xfrm>
            <a:off x="3593791" y="1832373"/>
            <a:ext cx="2067340" cy="939700"/>
          </a:xfrm>
          <a:prstGeom prst="roundRect">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Data Issues</a:t>
            </a:r>
          </a:p>
        </p:txBody>
      </p:sp>
      <p:sp>
        <p:nvSpPr>
          <p:cNvPr id="7" name="Rounded Rectangle 6"/>
          <p:cNvSpPr/>
          <p:nvPr/>
        </p:nvSpPr>
        <p:spPr>
          <a:xfrm>
            <a:off x="3559185" y="3156501"/>
            <a:ext cx="2067340" cy="1033670"/>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GMP conversion legislation - uncertainty</a:t>
            </a:r>
          </a:p>
        </p:txBody>
      </p:sp>
      <p:sp>
        <p:nvSpPr>
          <p:cNvPr id="8" name="Rounded Rectangle 7"/>
          <p:cNvSpPr/>
          <p:nvPr/>
        </p:nvSpPr>
        <p:spPr>
          <a:xfrm>
            <a:off x="6619002" y="1794783"/>
            <a:ext cx="2067340" cy="1033670"/>
          </a:xfrm>
          <a:prstGeom prst="round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Tax Issues</a:t>
            </a:r>
          </a:p>
        </p:txBody>
      </p:sp>
      <p:sp>
        <p:nvSpPr>
          <p:cNvPr id="9" name="Rounded Rectangle 8"/>
          <p:cNvSpPr/>
          <p:nvPr/>
        </p:nvSpPr>
        <p:spPr>
          <a:xfrm>
            <a:off x="987879" y="3156501"/>
            <a:ext cx="2067340" cy="1033670"/>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Another Lloyds Bank case</a:t>
            </a:r>
          </a:p>
        </p:txBody>
      </p:sp>
      <p:sp>
        <p:nvSpPr>
          <p:cNvPr id="10" name="Rounded Rectangle 9"/>
          <p:cNvSpPr/>
          <p:nvPr/>
        </p:nvSpPr>
        <p:spPr>
          <a:xfrm>
            <a:off x="1877781" y="4557257"/>
            <a:ext cx="2067340" cy="1033670"/>
          </a:xfrm>
          <a:prstGeom prst="round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Not wanting to be the first</a:t>
            </a:r>
          </a:p>
        </p:txBody>
      </p:sp>
      <p:sp>
        <p:nvSpPr>
          <p:cNvPr id="11" name="Rounded Rectangle 10"/>
          <p:cNvSpPr/>
          <p:nvPr/>
        </p:nvSpPr>
        <p:spPr>
          <a:xfrm>
            <a:off x="4717203" y="4557257"/>
            <a:ext cx="2067340" cy="1033670"/>
          </a:xfrm>
          <a:prstGeom prst="roundRect">
            <a:avLst/>
          </a:prstGeom>
          <a:solidFill>
            <a:srgbClr val="00A5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Administrators building new systems </a:t>
            </a:r>
          </a:p>
        </p:txBody>
      </p:sp>
      <p:sp>
        <p:nvSpPr>
          <p:cNvPr id="12" name="Rounded Rectangle 11"/>
          <p:cNvSpPr/>
          <p:nvPr/>
        </p:nvSpPr>
        <p:spPr>
          <a:xfrm>
            <a:off x="568579" y="1794783"/>
            <a:ext cx="2067340" cy="1033670"/>
          </a:xfrm>
          <a:prstGeom prst="round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Unanswered questions</a:t>
            </a:r>
          </a:p>
        </p:txBody>
      </p:sp>
      <p:sp>
        <p:nvSpPr>
          <p:cNvPr id="13" name="Rounded Rectangle 12"/>
          <p:cNvSpPr/>
          <p:nvPr/>
        </p:nvSpPr>
        <p:spPr>
          <a:xfrm>
            <a:off x="6130491" y="3149154"/>
            <a:ext cx="2067340" cy="1033670"/>
          </a:xfrm>
          <a:prstGeom prst="roundRect">
            <a:avLst/>
          </a:prstGeom>
          <a:solidFill>
            <a:srgbClr val="D52B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Communication</a:t>
            </a:r>
          </a:p>
        </p:txBody>
      </p:sp>
    </p:spTree>
    <p:extLst>
      <p:ext uri="{BB962C8B-B14F-4D97-AF65-F5344CB8AC3E}">
        <p14:creationId xmlns:p14="http://schemas.microsoft.com/office/powerpoint/2010/main" val="341787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Hogan Lovells</a:t>
            </a:r>
          </a:p>
        </p:txBody>
      </p:sp>
      <p:sp>
        <p:nvSpPr>
          <p:cNvPr id="3" name="Slide Number Placeholder 2"/>
          <p:cNvSpPr>
            <a:spLocks noGrp="1"/>
          </p:cNvSpPr>
          <p:nvPr>
            <p:ph type="sldNum" sz="quarter" idx="4"/>
          </p:nvPr>
        </p:nvSpPr>
        <p:spPr>
          <a:xfrm>
            <a:off x="8747074" y="6482519"/>
            <a:ext cx="235000" cy="215444"/>
          </a:xfrm>
        </p:spPr>
        <p:txBody>
          <a:bodyPr/>
          <a:lstStyle/>
          <a:p>
            <a:r>
              <a:rPr lang="en-GB"/>
              <a:t>|  </a:t>
            </a:r>
            <a:fld id="{6967D197-2218-4700-B211-63EF06F51A7E}" type="slidenum">
              <a:rPr lang="en-GB" smtClean="0"/>
              <a:pPr/>
              <a:t>53</a:t>
            </a:fld>
            <a:endParaRPr lang="en-GB"/>
          </a:p>
        </p:txBody>
      </p:sp>
      <p:sp>
        <p:nvSpPr>
          <p:cNvPr id="5" name="Title 4"/>
          <p:cNvSpPr>
            <a:spLocks noGrp="1"/>
          </p:cNvSpPr>
          <p:nvPr>
            <p:ph type="title"/>
          </p:nvPr>
        </p:nvSpPr>
        <p:spPr>
          <a:xfrm>
            <a:off x="628650" y="365126"/>
            <a:ext cx="7886700" cy="615425"/>
          </a:xfrm>
        </p:spPr>
        <p:txBody>
          <a:bodyPr>
            <a:normAutofit fontScale="90000"/>
          </a:bodyPr>
          <a:lstStyle/>
          <a:p>
            <a:r>
              <a:rPr lang="en-GB" dirty="0"/>
              <a:t>Unanswered questions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42992" y="1658337"/>
            <a:ext cx="2902477" cy="414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6003" y="1787553"/>
            <a:ext cx="6170213"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Methodology sub-group formed</a:t>
            </a:r>
          </a:p>
          <a:p>
            <a:pPr marL="285750" indent="-285750">
              <a:buFont typeface="Arial" panose="020B0604020202020204" pitchFamily="34" charset="0"/>
              <a:buChar char="•"/>
            </a:pPr>
            <a:r>
              <a:rPr lang="en-GB" sz="2400" dirty="0"/>
              <a:t>Identified a number of "dark corners"</a:t>
            </a:r>
          </a:p>
          <a:p>
            <a:pPr marL="285750" indent="-285750">
              <a:buFont typeface="Arial" panose="020B0604020202020204" pitchFamily="34" charset="0"/>
              <a:buChar char="•"/>
            </a:pPr>
            <a:r>
              <a:rPr lang="en-GB" sz="2400" dirty="0"/>
              <a:t>Court will not be asked to rule on them</a:t>
            </a:r>
          </a:p>
          <a:p>
            <a:pPr marL="285750" indent="-285750">
              <a:buFont typeface="Arial" panose="020B0604020202020204" pitchFamily="34" charset="0"/>
              <a:buChar char="•"/>
            </a:pPr>
            <a:r>
              <a:rPr lang="en-GB" sz="2400" dirty="0"/>
              <a:t>Pragmatic/practical approaches</a:t>
            </a:r>
          </a:p>
          <a:p>
            <a:pPr marL="285750" indent="-285750">
              <a:buFont typeface="Arial" panose="020B0604020202020204" pitchFamily="34" charset="0"/>
              <a:buChar char="•"/>
            </a:pPr>
            <a:r>
              <a:rPr lang="en-GB" sz="2400" dirty="0"/>
              <a:t>Generally well received</a:t>
            </a:r>
          </a:p>
          <a:p>
            <a:pPr marL="285750" indent="-285750">
              <a:buFont typeface="Arial" panose="020B0604020202020204" pitchFamily="34" charset="0"/>
              <a:buChar char="•"/>
            </a:pPr>
            <a:r>
              <a:rPr lang="en-GB" sz="2400" dirty="0"/>
              <a:t>Main discussion around:</a:t>
            </a:r>
          </a:p>
          <a:p>
            <a:pPr marL="742950" lvl="1" indent="-285750">
              <a:buFont typeface="Arial" panose="020B0604020202020204" pitchFamily="34" charset="0"/>
              <a:buChar char="•"/>
            </a:pPr>
            <a:r>
              <a:rPr lang="en-GB" sz="2400" dirty="0"/>
              <a:t>De-</a:t>
            </a:r>
            <a:r>
              <a:rPr lang="en-GB" sz="2400" dirty="0" err="1"/>
              <a:t>minimis</a:t>
            </a:r>
            <a:r>
              <a:rPr lang="en-GB" sz="2400" dirty="0"/>
              <a:t> recommendations</a:t>
            </a:r>
          </a:p>
          <a:p>
            <a:pPr marL="742950" lvl="1" indent="-285750">
              <a:buFont typeface="Arial" panose="020B0604020202020204" pitchFamily="34" charset="0"/>
              <a:buChar char="•"/>
            </a:pPr>
            <a:r>
              <a:rPr lang="en-GB" sz="2400" dirty="0"/>
              <a:t>Transfers in</a:t>
            </a:r>
          </a:p>
          <a:p>
            <a:pPr marL="285750" indent="-285750">
              <a:buFont typeface="Arial" panose="020B0604020202020204" pitchFamily="34" charset="0"/>
              <a:buChar char="•"/>
            </a:pPr>
            <a:r>
              <a:rPr lang="en-GB" sz="2400" dirty="0"/>
              <a:t>Worked examples in Appendix</a:t>
            </a:r>
          </a:p>
        </p:txBody>
      </p:sp>
    </p:spTree>
    <p:extLst>
      <p:ext uri="{BB962C8B-B14F-4D97-AF65-F5344CB8AC3E}">
        <p14:creationId xmlns:p14="http://schemas.microsoft.com/office/powerpoint/2010/main" val="683169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a:endCxn id="28" idx="0"/>
          </p:cNvCxnSpPr>
          <p:nvPr/>
        </p:nvCxnSpPr>
        <p:spPr>
          <a:xfrm>
            <a:off x="6521394" y="2065251"/>
            <a:ext cx="0" cy="4362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628650" y="365126"/>
            <a:ext cx="7886700" cy="608715"/>
          </a:xfrm>
        </p:spPr>
        <p:txBody>
          <a:bodyPr>
            <a:normAutofit/>
          </a:bodyPr>
          <a:lstStyle/>
          <a:p>
            <a:r>
              <a:rPr lang="en-GB" sz="3600" dirty="0"/>
              <a:t>Data issues - constructing the comparator</a:t>
            </a:r>
          </a:p>
        </p:txBody>
      </p:sp>
      <p:cxnSp>
        <p:nvCxnSpPr>
          <p:cNvPr id="7" name="Straight Arrow Connector 6"/>
          <p:cNvCxnSpPr/>
          <p:nvPr/>
        </p:nvCxnSpPr>
        <p:spPr>
          <a:xfrm flipV="1">
            <a:off x="564543" y="2169255"/>
            <a:ext cx="8245502" cy="318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4446" y="1835301"/>
            <a:ext cx="612251" cy="261610"/>
          </a:xfrm>
          <a:prstGeom prst="rect">
            <a:avLst/>
          </a:prstGeom>
          <a:noFill/>
        </p:spPr>
        <p:txBody>
          <a:bodyPr wrap="square" rtlCol="0">
            <a:spAutoFit/>
          </a:bodyPr>
          <a:lstStyle/>
          <a:p>
            <a:r>
              <a:rPr lang="en-GB" sz="1100" dirty="0"/>
              <a:t>1985</a:t>
            </a:r>
            <a:endParaRPr lang="en-GB" sz="1600" dirty="0"/>
          </a:p>
        </p:txBody>
      </p:sp>
      <p:cxnSp>
        <p:nvCxnSpPr>
          <p:cNvPr id="10" name="Straight Connector 9"/>
          <p:cNvCxnSpPr>
            <a:stCxn id="8" idx="2"/>
          </p:cNvCxnSpPr>
          <p:nvPr/>
        </p:nvCxnSpPr>
        <p:spPr>
          <a:xfrm flipH="1">
            <a:off x="560571" y="2096911"/>
            <a:ext cx="1" cy="42220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47534" y="1845001"/>
            <a:ext cx="612251" cy="261610"/>
          </a:xfrm>
          <a:prstGeom prst="rect">
            <a:avLst/>
          </a:prstGeom>
          <a:noFill/>
        </p:spPr>
        <p:txBody>
          <a:bodyPr wrap="square" rtlCol="0">
            <a:spAutoFit/>
          </a:bodyPr>
          <a:lstStyle/>
          <a:p>
            <a:r>
              <a:rPr lang="en-GB" sz="1100" dirty="0"/>
              <a:t>1988</a:t>
            </a:r>
            <a:endParaRPr lang="en-GB" sz="1600" dirty="0"/>
          </a:p>
        </p:txBody>
      </p:sp>
      <p:cxnSp>
        <p:nvCxnSpPr>
          <p:cNvPr id="12" name="Straight Connector 11"/>
          <p:cNvCxnSpPr>
            <a:endCxn id="14" idx="0"/>
          </p:cNvCxnSpPr>
          <p:nvPr/>
        </p:nvCxnSpPr>
        <p:spPr>
          <a:xfrm>
            <a:off x="1190032" y="2106194"/>
            <a:ext cx="666" cy="75744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0364" y="2544272"/>
            <a:ext cx="801748" cy="577081"/>
          </a:xfrm>
          <a:prstGeom prst="rect">
            <a:avLst/>
          </a:prstGeom>
          <a:noFill/>
        </p:spPr>
        <p:txBody>
          <a:bodyPr wrap="square" rtlCol="0">
            <a:spAutoFit/>
          </a:bodyPr>
          <a:lstStyle/>
          <a:p>
            <a:r>
              <a:rPr lang="en-GB" sz="1050" dirty="0"/>
              <a:t>Member</a:t>
            </a:r>
          </a:p>
          <a:p>
            <a:r>
              <a:rPr lang="en-GB" sz="1050" dirty="0"/>
              <a:t>Joins Scheme</a:t>
            </a:r>
            <a:endParaRPr lang="en-GB" sz="1600" dirty="0"/>
          </a:p>
        </p:txBody>
      </p:sp>
      <p:sp>
        <p:nvSpPr>
          <p:cNvPr id="14" name="TextBox 13"/>
          <p:cNvSpPr txBox="1"/>
          <p:nvPr/>
        </p:nvSpPr>
        <p:spPr>
          <a:xfrm>
            <a:off x="789824" y="2863642"/>
            <a:ext cx="801748" cy="415498"/>
          </a:xfrm>
          <a:prstGeom prst="rect">
            <a:avLst/>
          </a:prstGeom>
          <a:noFill/>
        </p:spPr>
        <p:txBody>
          <a:bodyPr wrap="square" rtlCol="0">
            <a:spAutoFit/>
          </a:bodyPr>
          <a:lstStyle/>
          <a:p>
            <a:r>
              <a:rPr lang="en-GB" sz="1050" dirty="0"/>
              <a:t>Changes to GMPs</a:t>
            </a:r>
            <a:endParaRPr lang="en-GB" sz="1600" dirty="0"/>
          </a:p>
        </p:txBody>
      </p:sp>
      <p:sp>
        <p:nvSpPr>
          <p:cNvPr id="16" name="TextBox 15"/>
          <p:cNvSpPr txBox="1"/>
          <p:nvPr/>
        </p:nvSpPr>
        <p:spPr>
          <a:xfrm>
            <a:off x="1640602" y="1849851"/>
            <a:ext cx="612251" cy="261610"/>
          </a:xfrm>
          <a:prstGeom prst="rect">
            <a:avLst/>
          </a:prstGeom>
          <a:noFill/>
        </p:spPr>
        <p:txBody>
          <a:bodyPr wrap="square" rtlCol="0">
            <a:spAutoFit/>
          </a:bodyPr>
          <a:lstStyle/>
          <a:p>
            <a:r>
              <a:rPr lang="en-GB" sz="1100" dirty="0"/>
              <a:t>1990</a:t>
            </a:r>
            <a:endParaRPr lang="en-GB" sz="1600" dirty="0"/>
          </a:p>
        </p:txBody>
      </p:sp>
      <p:cxnSp>
        <p:nvCxnSpPr>
          <p:cNvPr id="17" name="Straight Connector 16"/>
          <p:cNvCxnSpPr>
            <a:endCxn id="19" idx="0"/>
          </p:cNvCxnSpPr>
          <p:nvPr/>
        </p:nvCxnSpPr>
        <p:spPr>
          <a:xfrm>
            <a:off x="1916876" y="2111461"/>
            <a:ext cx="13931" cy="4076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29932" y="2519113"/>
            <a:ext cx="801748" cy="253916"/>
          </a:xfrm>
          <a:prstGeom prst="rect">
            <a:avLst/>
          </a:prstGeom>
          <a:noFill/>
        </p:spPr>
        <p:txBody>
          <a:bodyPr wrap="square" rtlCol="0">
            <a:spAutoFit/>
          </a:bodyPr>
          <a:lstStyle/>
          <a:p>
            <a:r>
              <a:rPr lang="en-GB" sz="1050" dirty="0"/>
              <a:t>Barber day</a:t>
            </a:r>
            <a:endParaRPr lang="en-GB" sz="1600" dirty="0"/>
          </a:p>
        </p:txBody>
      </p:sp>
      <p:sp>
        <p:nvSpPr>
          <p:cNvPr id="23" name="TextBox 22"/>
          <p:cNvSpPr txBox="1"/>
          <p:nvPr/>
        </p:nvSpPr>
        <p:spPr>
          <a:xfrm>
            <a:off x="4011413" y="1854701"/>
            <a:ext cx="612251" cy="261610"/>
          </a:xfrm>
          <a:prstGeom prst="rect">
            <a:avLst/>
          </a:prstGeom>
          <a:noFill/>
        </p:spPr>
        <p:txBody>
          <a:bodyPr wrap="square" rtlCol="0">
            <a:spAutoFit/>
          </a:bodyPr>
          <a:lstStyle/>
          <a:p>
            <a:r>
              <a:rPr lang="en-GB" sz="1100" dirty="0"/>
              <a:t>1997</a:t>
            </a:r>
            <a:endParaRPr lang="en-GB" sz="1600" dirty="0"/>
          </a:p>
        </p:txBody>
      </p:sp>
      <p:cxnSp>
        <p:nvCxnSpPr>
          <p:cNvPr id="24" name="Straight Connector 23"/>
          <p:cNvCxnSpPr>
            <a:stCxn id="23" idx="2"/>
            <a:endCxn id="25" idx="0"/>
          </p:cNvCxnSpPr>
          <p:nvPr/>
        </p:nvCxnSpPr>
        <p:spPr>
          <a:xfrm flipH="1">
            <a:off x="4317538" y="2116311"/>
            <a:ext cx="1" cy="3851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16663" y="2501471"/>
            <a:ext cx="801748" cy="415498"/>
          </a:xfrm>
          <a:prstGeom prst="rect">
            <a:avLst/>
          </a:prstGeom>
          <a:noFill/>
        </p:spPr>
        <p:txBody>
          <a:bodyPr wrap="square" rtlCol="0">
            <a:spAutoFit/>
          </a:bodyPr>
          <a:lstStyle/>
          <a:p>
            <a:r>
              <a:rPr lang="en-GB" sz="1050" dirty="0"/>
              <a:t>Changes to GMPs</a:t>
            </a:r>
            <a:endParaRPr lang="en-GB" sz="1600" dirty="0"/>
          </a:p>
        </p:txBody>
      </p:sp>
      <p:sp>
        <p:nvSpPr>
          <p:cNvPr id="26" name="TextBox 25"/>
          <p:cNvSpPr txBox="1"/>
          <p:nvPr/>
        </p:nvSpPr>
        <p:spPr>
          <a:xfrm>
            <a:off x="6215270" y="1840151"/>
            <a:ext cx="612251" cy="261610"/>
          </a:xfrm>
          <a:prstGeom prst="rect">
            <a:avLst/>
          </a:prstGeom>
          <a:noFill/>
        </p:spPr>
        <p:txBody>
          <a:bodyPr wrap="square" rtlCol="0">
            <a:spAutoFit/>
          </a:bodyPr>
          <a:lstStyle/>
          <a:p>
            <a:r>
              <a:rPr lang="en-GB" sz="1100" dirty="0"/>
              <a:t>2005</a:t>
            </a:r>
            <a:endParaRPr lang="en-GB" sz="1600" dirty="0"/>
          </a:p>
        </p:txBody>
      </p:sp>
      <p:sp>
        <p:nvSpPr>
          <p:cNvPr id="28" name="TextBox 27"/>
          <p:cNvSpPr txBox="1"/>
          <p:nvPr/>
        </p:nvSpPr>
        <p:spPr>
          <a:xfrm>
            <a:off x="6120520" y="2501471"/>
            <a:ext cx="801748" cy="415498"/>
          </a:xfrm>
          <a:prstGeom prst="rect">
            <a:avLst/>
          </a:prstGeom>
          <a:noFill/>
        </p:spPr>
        <p:txBody>
          <a:bodyPr wrap="square" rtlCol="0">
            <a:spAutoFit/>
          </a:bodyPr>
          <a:lstStyle/>
          <a:p>
            <a:r>
              <a:rPr lang="en-GB" sz="1050" dirty="0"/>
              <a:t>Date of leaving</a:t>
            </a:r>
            <a:endParaRPr lang="en-GB" sz="1600" dirty="0"/>
          </a:p>
        </p:txBody>
      </p:sp>
      <p:sp>
        <p:nvSpPr>
          <p:cNvPr id="29" name="Rectangle 28"/>
          <p:cNvSpPr/>
          <p:nvPr/>
        </p:nvSpPr>
        <p:spPr>
          <a:xfrm>
            <a:off x="485030" y="3306260"/>
            <a:ext cx="6036364" cy="389614"/>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1"/>
                </a:solidFill>
              </a:rPr>
              <a:t>Member</a:t>
            </a:r>
          </a:p>
        </p:txBody>
      </p:sp>
      <p:sp>
        <p:nvSpPr>
          <p:cNvPr id="30" name="Rectangle 29"/>
          <p:cNvSpPr/>
          <p:nvPr/>
        </p:nvSpPr>
        <p:spPr>
          <a:xfrm>
            <a:off x="485030" y="3848274"/>
            <a:ext cx="6036364" cy="389614"/>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1"/>
                </a:solidFill>
              </a:rPr>
              <a:t>Comparator </a:t>
            </a:r>
          </a:p>
        </p:txBody>
      </p:sp>
      <p:sp>
        <p:nvSpPr>
          <p:cNvPr id="33" name="Rectangle 32"/>
          <p:cNvSpPr/>
          <p:nvPr/>
        </p:nvSpPr>
        <p:spPr>
          <a:xfrm>
            <a:off x="1930807" y="3848274"/>
            <a:ext cx="2316467" cy="389614"/>
          </a:xfrm>
          <a:prstGeom prst="rect">
            <a:avLst/>
          </a:prstGeom>
          <a:solidFill>
            <a:srgbClr val="C500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6" name="Left Brace 45"/>
          <p:cNvSpPr/>
          <p:nvPr/>
        </p:nvSpPr>
        <p:spPr>
          <a:xfrm rot="16200000">
            <a:off x="2958520" y="3210219"/>
            <a:ext cx="270345" cy="2307162"/>
          </a:xfrm>
          <a:prstGeom prst="leftBrace">
            <a:avLst>
              <a:gd name="adj1" fmla="val 8333"/>
              <a:gd name="adj2" fmla="val 51786"/>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1946727" y="4522828"/>
            <a:ext cx="2180001" cy="461665"/>
          </a:xfrm>
          <a:prstGeom prst="rect">
            <a:avLst/>
          </a:prstGeom>
          <a:noFill/>
        </p:spPr>
        <p:txBody>
          <a:bodyPr wrap="square" rtlCol="0">
            <a:spAutoFit/>
          </a:bodyPr>
          <a:lstStyle/>
          <a:p>
            <a:r>
              <a:rPr lang="en-GB" sz="1200" dirty="0"/>
              <a:t>Treat as if opposite sex 1990/97 – adjust GMP and excess</a:t>
            </a:r>
          </a:p>
        </p:txBody>
      </p:sp>
      <p:cxnSp>
        <p:nvCxnSpPr>
          <p:cNvPr id="49" name="Straight Connector 48"/>
          <p:cNvCxnSpPr>
            <a:endCxn id="51" idx="0"/>
          </p:cNvCxnSpPr>
          <p:nvPr/>
        </p:nvCxnSpPr>
        <p:spPr>
          <a:xfrm>
            <a:off x="7564307" y="2058631"/>
            <a:ext cx="7951" cy="41820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266133" y="1849433"/>
            <a:ext cx="612251" cy="261610"/>
          </a:xfrm>
          <a:prstGeom prst="rect">
            <a:avLst/>
          </a:prstGeom>
          <a:noFill/>
        </p:spPr>
        <p:txBody>
          <a:bodyPr wrap="square" rtlCol="0">
            <a:spAutoFit/>
          </a:bodyPr>
          <a:lstStyle/>
          <a:p>
            <a:r>
              <a:rPr lang="en-GB" sz="1100" dirty="0"/>
              <a:t>2015</a:t>
            </a:r>
            <a:endParaRPr lang="en-GB" sz="1600" dirty="0"/>
          </a:p>
        </p:txBody>
      </p:sp>
      <p:sp>
        <p:nvSpPr>
          <p:cNvPr id="51" name="TextBox 50"/>
          <p:cNvSpPr txBox="1"/>
          <p:nvPr/>
        </p:nvSpPr>
        <p:spPr>
          <a:xfrm>
            <a:off x="7171383" y="2476839"/>
            <a:ext cx="801748" cy="415498"/>
          </a:xfrm>
          <a:prstGeom prst="rect">
            <a:avLst/>
          </a:prstGeom>
          <a:noFill/>
        </p:spPr>
        <p:txBody>
          <a:bodyPr wrap="square" rtlCol="0">
            <a:spAutoFit/>
          </a:bodyPr>
          <a:lstStyle/>
          <a:p>
            <a:r>
              <a:rPr lang="en-GB" sz="1050" dirty="0"/>
              <a:t>Pension started</a:t>
            </a:r>
            <a:endParaRPr lang="en-GB" sz="1600" dirty="0"/>
          </a:p>
        </p:txBody>
      </p:sp>
      <p:cxnSp>
        <p:nvCxnSpPr>
          <p:cNvPr id="59" name="Straight Connector 58"/>
          <p:cNvCxnSpPr/>
          <p:nvPr/>
        </p:nvCxnSpPr>
        <p:spPr>
          <a:xfrm>
            <a:off x="6516730" y="2916969"/>
            <a:ext cx="23200" cy="151836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572257" y="2934611"/>
            <a:ext cx="23200" cy="151836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623437" y="3409619"/>
            <a:ext cx="834886" cy="707886"/>
          </a:xfrm>
          <a:prstGeom prst="rect">
            <a:avLst/>
          </a:prstGeom>
          <a:noFill/>
        </p:spPr>
        <p:txBody>
          <a:bodyPr wrap="square" rtlCol="0">
            <a:spAutoFit/>
          </a:bodyPr>
          <a:lstStyle/>
          <a:p>
            <a:r>
              <a:rPr lang="en-GB" sz="1000" dirty="0"/>
              <a:t>Apply revaluation to GMP and Excess</a:t>
            </a:r>
          </a:p>
        </p:txBody>
      </p:sp>
      <p:sp>
        <p:nvSpPr>
          <p:cNvPr id="64" name="TextBox 63"/>
          <p:cNvSpPr txBox="1"/>
          <p:nvPr/>
        </p:nvSpPr>
        <p:spPr>
          <a:xfrm>
            <a:off x="7714055" y="3402999"/>
            <a:ext cx="834886" cy="861774"/>
          </a:xfrm>
          <a:prstGeom prst="rect">
            <a:avLst/>
          </a:prstGeom>
          <a:noFill/>
        </p:spPr>
        <p:txBody>
          <a:bodyPr wrap="square" rtlCol="0">
            <a:spAutoFit/>
          </a:bodyPr>
          <a:lstStyle/>
          <a:p>
            <a:r>
              <a:rPr lang="en-GB" sz="1000" dirty="0"/>
              <a:t>Apply scheme increases to GMP and Excess</a:t>
            </a:r>
          </a:p>
        </p:txBody>
      </p:sp>
      <p:sp>
        <p:nvSpPr>
          <p:cNvPr id="65" name="TextBox 64"/>
          <p:cNvSpPr txBox="1"/>
          <p:nvPr/>
        </p:nvSpPr>
        <p:spPr>
          <a:xfrm>
            <a:off x="8387515" y="1871028"/>
            <a:ext cx="612251" cy="261610"/>
          </a:xfrm>
          <a:prstGeom prst="rect">
            <a:avLst/>
          </a:prstGeom>
          <a:noFill/>
        </p:spPr>
        <p:txBody>
          <a:bodyPr wrap="square" rtlCol="0">
            <a:spAutoFit/>
          </a:bodyPr>
          <a:lstStyle/>
          <a:p>
            <a:r>
              <a:rPr lang="en-GB" sz="1100" dirty="0"/>
              <a:t>2021</a:t>
            </a:r>
            <a:endParaRPr lang="en-GB" sz="1600" dirty="0"/>
          </a:p>
        </p:txBody>
      </p:sp>
      <p:cxnSp>
        <p:nvCxnSpPr>
          <p:cNvPr id="66" name="Straight Connector 65"/>
          <p:cNvCxnSpPr/>
          <p:nvPr/>
        </p:nvCxnSpPr>
        <p:spPr>
          <a:xfrm>
            <a:off x="8623120" y="2083814"/>
            <a:ext cx="0" cy="40575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973131" y="2502023"/>
            <a:ext cx="1058814" cy="415498"/>
          </a:xfrm>
          <a:prstGeom prst="rect">
            <a:avLst/>
          </a:prstGeom>
          <a:noFill/>
        </p:spPr>
        <p:txBody>
          <a:bodyPr wrap="square" rtlCol="0">
            <a:spAutoFit/>
          </a:bodyPr>
          <a:lstStyle/>
          <a:p>
            <a:r>
              <a:rPr lang="en-GB" sz="1050" dirty="0"/>
              <a:t>Equalisation date</a:t>
            </a:r>
            <a:endParaRPr lang="en-GB" sz="1600" dirty="0"/>
          </a:p>
        </p:txBody>
      </p:sp>
      <p:cxnSp>
        <p:nvCxnSpPr>
          <p:cNvPr id="72" name="Straight Connector 71"/>
          <p:cNvCxnSpPr/>
          <p:nvPr/>
        </p:nvCxnSpPr>
        <p:spPr>
          <a:xfrm>
            <a:off x="8646973" y="2967746"/>
            <a:ext cx="23200" cy="151836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521395" y="5208915"/>
            <a:ext cx="2281715" cy="461665"/>
          </a:xfrm>
          <a:prstGeom prst="rect">
            <a:avLst/>
          </a:prstGeom>
          <a:noFill/>
          <a:ln w="19050">
            <a:solidFill>
              <a:schemeClr val="tx1"/>
            </a:solidFill>
          </a:ln>
          <a:effectLst/>
        </p:spPr>
        <p:txBody>
          <a:bodyPr wrap="square" rtlCol="0">
            <a:spAutoFit/>
          </a:bodyPr>
          <a:lstStyle/>
          <a:p>
            <a:r>
              <a:rPr lang="en-GB" sz="1200" dirty="0"/>
              <a:t>Don’t forget Anti-franking at 60/65!</a:t>
            </a:r>
          </a:p>
        </p:txBody>
      </p:sp>
      <p:sp>
        <p:nvSpPr>
          <p:cNvPr id="36" name="TextBox 35"/>
          <p:cNvSpPr txBox="1"/>
          <p:nvPr/>
        </p:nvSpPr>
        <p:spPr>
          <a:xfrm>
            <a:off x="5716981" y="4435338"/>
            <a:ext cx="1677732" cy="461665"/>
          </a:xfrm>
          <a:prstGeom prst="rect">
            <a:avLst/>
          </a:prstGeom>
          <a:noFill/>
          <a:ln w="19050">
            <a:solidFill>
              <a:schemeClr val="tx1"/>
            </a:solidFill>
          </a:ln>
          <a:effectLst/>
        </p:spPr>
        <p:txBody>
          <a:bodyPr wrap="square" rtlCol="0">
            <a:spAutoFit/>
          </a:bodyPr>
          <a:lstStyle/>
          <a:p>
            <a:r>
              <a:rPr lang="en-GB" sz="1200" dirty="0"/>
              <a:t>Need to go back to DOL when equalising</a:t>
            </a:r>
          </a:p>
        </p:txBody>
      </p:sp>
    </p:spTree>
    <p:extLst>
      <p:ext uri="{BB962C8B-B14F-4D97-AF65-F5344CB8AC3E}">
        <p14:creationId xmlns:p14="http://schemas.microsoft.com/office/powerpoint/2010/main" val="4083230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Hogan Lovells</a:t>
            </a:r>
          </a:p>
        </p:txBody>
      </p:sp>
      <p:sp>
        <p:nvSpPr>
          <p:cNvPr id="3" name="Slide Number Placeholder 2"/>
          <p:cNvSpPr>
            <a:spLocks noGrp="1"/>
          </p:cNvSpPr>
          <p:nvPr>
            <p:ph type="sldNum" sz="quarter" idx="4"/>
          </p:nvPr>
        </p:nvSpPr>
        <p:spPr>
          <a:xfrm>
            <a:off x="8695778" y="6482519"/>
            <a:ext cx="286296" cy="215444"/>
          </a:xfrm>
        </p:spPr>
        <p:txBody>
          <a:bodyPr/>
          <a:lstStyle/>
          <a:p>
            <a:r>
              <a:rPr lang="en-GB"/>
              <a:t>|  </a:t>
            </a:r>
            <a:fld id="{6967D197-2218-4700-B211-63EF06F51A7E}" type="slidenum">
              <a:rPr lang="en-GB" smtClean="0"/>
              <a:pPr/>
              <a:t>55</a:t>
            </a:fld>
            <a:endParaRPr lang="en-GB"/>
          </a:p>
        </p:txBody>
      </p:sp>
      <p:sp>
        <p:nvSpPr>
          <p:cNvPr id="4" name="Content Placeholder 3"/>
          <p:cNvSpPr>
            <a:spLocks noGrp="1"/>
          </p:cNvSpPr>
          <p:nvPr>
            <p:ph sz="quarter" idx="12"/>
          </p:nvPr>
        </p:nvSpPr>
        <p:spPr/>
        <p:txBody>
          <a:bodyPr/>
          <a:lstStyle/>
          <a:p>
            <a:r>
              <a:rPr lang="en-GB" dirty="0"/>
              <a:t>Equalisation means going back to date member's date of leaving</a:t>
            </a:r>
          </a:p>
          <a:p>
            <a:r>
              <a:rPr lang="en-GB" dirty="0"/>
              <a:t>Availability of data will be a significant issue for most schemes</a:t>
            </a:r>
          </a:p>
          <a:p>
            <a:r>
              <a:rPr lang="en-GB" dirty="0"/>
              <a:t>Need to construct a comparator for each member</a:t>
            </a:r>
          </a:p>
          <a:p>
            <a:r>
              <a:rPr lang="en-GB" dirty="0"/>
              <a:t>Data Sub-group of GMP Equalisation Working Group</a:t>
            </a:r>
          </a:p>
          <a:p>
            <a:r>
              <a:rPr lang="en-GB" dirty="0"/>
              <a:t>Guidance to be published shortly which will include:</a:t>
            </a:r>
          </a:p>
          <a:p>
            <a:pPr lvl="1"/>
            <a:r>
              <a:rPr lang="en-GB" dirty="0"/>
              <a:t>Different Calculation Solutions – eg Roll Back or Reconstruction approaches</a:t>
            </a:r>
          </a:p>
          <a:p>
            <a:pPr lvl="1"/>
            <a:r>
              <a:rPr lang="en-GB" dirty="0"/>
              <a:t>Pragmatic approaches to calculating opposite sex GMP</a:t>
            </a:r>
          </a:p>
          <a:p>
            <a:r>
              <a:rPr lang="en-GB" dirty="0"/>
              <a:t>Forfeiture rules will not avoid need to go back 30 years</a:t>
            </a:r>
          </a:p>
          <a:p>
            <a:pPr marL="0" indent="0">
              <a:buNone/>
            </a:pPr>
            <a:endParaRPr lang="en-GB" dirty="0"/>
          </a:p>
        </p:txBody>
      </p:sp>
      <p:sp>
        <p:nvSpPr>
          <p:cNvPr id="5" name="Title 4"/>
          <p:cNvSpPr>
            <a:spLocks noGrp="1"/>
          </p:cNvSpPr>
          <p:nvPr>
            <p:ph type="title"/>
          </p:nvPr>
        </p:nvSpPr>
        <p:spPr>
          <a:xfrm>
            <a:off x="628650" y="365126"/>
            <a:ext cx="7886700" cy="620295"/>
          </a:xfrm>
        </p:spPr>
        <p:txBody>
          <a:bodyPr>
            <a:normAutofit fontScale="90000"/>
          </a:bodyPr>
          <a:lstStyle/>
          <a:p>
            <a:r>
              <a:rPr lang="en-GB" dirty="0"/>
              <a:t>Data issues</a:t>
            </a:r>
          </a:p>
        </p:txBody>
      </p:sp>
    </p:spTree>
    <p:extLst>
      <p:ext uri="{BB962C8B-B14F-4D97-AF65-F5344CB8AC3E}">
        <p14:creationId xmlns:p14="http://schemas.microsoft.com/office/powerpoint/2010/main" val="4139451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Hogan Lovells</a:t>
            </a:r>
          </a:p>
        </p:txBody>
      </p:sp>
      <p:sp>
        <p:nvSpPr>
          <p:cNvPr id="3" name="Slide Number Placeholder 2"/>
          <p:cNvSpPr>
            <a:spLocks noGrp="1"/>
          </p:cNvSpPr>
          <p:nvPr>
            <p:ph type="sldNum" sz="quarter" idx="4"/>
          </p:nvPr>
        </p:nvSpPr>
        <p:spPr>
          <a:xfrm>
            <a:off x="8695778" y="6482519"/>
            <a:ext cx="286296" cy="215444"/>
          </a:xfrm>
        </p:spPr>
        <p:txBody>
          <a:bodyPr/>
          <a:lstStyle/>
          <a:p>
            <a:r>
              <a:rPr lang="en-GB"/>
              <a:t>|  </a:t>
            </a:r>
            <a:fld id="{6967D197-2218-4700-B211-63EF06F51A7E}" type="slidenum">
              <a:rPr lang="en-GB" smtClean="0"/>
              <a:pPr/>
              <a:t>56</a:t>
            </a:fld>
            <a:endParaRPr lang="en-GB"/>
          </a:p>
        </p:txBody>
      </p:sp>
      <p:sp>
        <p:nvSpPr>
          <p:cNvPr id="4" name="Content Placeholder 3"/>
          <p:cNvSpPr>
            <a:spLocks noGrp="1"/>
          </p:cNvSpPr>
          <p:nvPr>
            <p:ph sz="quarter" idx="12"/>
          </p:nvPr>
        </p:nvSpPr>
        <p:spPr/>
        <p:txBody>
          <a:bodyPr/>
          <a:lstStyle/>
          <a:p>
            <a:r>
              <a:rPr lang="en-GB" dirty="0"/>
              <a:t>Tax Sub-group of GMP Equalisation Working Group</a:t>
            </a:r>
          </a:p>
          <a:p>
            <a:r>
              <a:rPr lang="en-GB" dirty="0"/>
              <a:t>HMRC guidance was expected in December (not on conversion)</a:t>
            </a:r>
          </a:p>
          <a:p>
            <a:r>
              <a:rPr lang="en-GB" dirty="0"/>
              <a:t>Issues for schemes are:</a:t>
            </a:r>
          </a:p>
          <a:p>
            <a:pPr lvl="1"/>
            <a:r>
              <a:rPr lang="en-GB" dirty="0"/>
              <a:t>Lifetime Allowance – is adjustment to pension a BCE2 (revisit original or new) or BCE3</a:t>
            </a:r>
          </a:p>
          <a:p>
            <a:pPr lvl="1"/>
            <a:r>
              <a:rPr lang="en-GB" dirty="0"/>
              <a:t>Annual Allowance – particularly on conversion</a:t>
            </a:r>
          </a:p>
          <a:p>
            <a:pPr lvl="1"/>
            <a:r>
              <a:rPr lang="en-GB" dirty="0"/>
              <a:t>Members with LTA protections</a:t>
            </a:r>
          </a:p>
          <a:p>
            <a:pPr lvl="1"/>
            <a:r>
              <a:rPr lang="en-GB" dirty="0"/>
              <a:t>Unauthorised payments – transfers out and trivial commutations</a:t>
            </a:r>
          </a:p>
          <a:p>
            <a:pPr lvl="1"/>
            <a:r>
              <a:rPr lang="en-GB" dirty="0"/>
              <a:t>Deferred member carve out where GMP is converted</a:t>
            </a:r>
          </a:p>
        </p:txBody>
      </p:sp>
      <p:sp>
        <p:nvSpPr>
          <p:cNvPr id="5" name="Title 4"/>
          <p:cNvSpPr>
            <a:spLocks noGrp="1"/>
          </p:cNvSpPr>
          <p:nvPr>
            <p:ph type="title"/>
          </p:nvPr>
        </p:nvSpPr>
        <p:spPr>
          <a:xfrm>
            <a:off x="628650" y="365127"/>
            <a:ext cx="7886700" cy="611418"/>
          </a:xfrm>
        </p:spPr>
        <p:txBody>
          <a:bodyPr>
            <a:normAutofit fontScale="90000"/>
          </a:bodyPr>
          <a:lstStyle/>
          <a:p>
            <a:r>
              <a:rPr lang="en-GB" dirty="0"/>
              <a:t>Tax issues</a:t>
            </a:r>
          </a:p>
        </p:txBody>
      </p:sp>
    </p:spTree>
    <p:extLst>
      <p:ext uri="{BB962C8B-B14F-4D97-AF65-F5344CB8AC3E}">
        <p14:creationId xmlns:p14="http://schemas.microsoft.com/office/powerpoint/2010/main" val="3462333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Hogan Lovells</a:t>
            </a:r>
          </a:p>
        </p:txBody>
      </p:sp>
      <p:sp>
        <p:nvSpPr>
          <p:cNvPr id="3" name="Slide Number Placeholder 2"/>
          <p:cNvSpPr>
            <a:spLocks noGrp="1"/>
          </p:cNvSpPr>
          <p:nvPr>
            <p:ph type="sldNum" sz="quarter" idx="4"/>
          </p:nvPr>
        </p:nvSpPr>
        <p:spPr>
          <a:xfrm>
            <a:off x="8695778" y="6482519"/>
            <a:ext cx="286296" cy="215444"/>
          </a:xfrm>
        </p:spPr>
        <p:txBody>
          <a:bodyPr/>
          <a:lstStyle/>
          <a:p>
            <a:r>
              <a:rPr lang="en-GB"/>
              <a:t>|  </a:t>
            </a:r>
            <a:fld id="{6967D197-2218-4700-B211-63EF06F51A7E}" type="slidenum">
              <a:rPr lang="en-GB" smtClean="0"/>
              <a:pPr/>
              <a:t>57</a:t>
            </a:fld>
            <a:endParaRPr lang="en-GB"/>
          </a:p>
        </p:txBody>
      </p:sp>
      <p:pic>
        <p:nvPicPr>
          <p:cNvPr id="6" name="Content Placeholder 5"/>
          <p:cNvPicPr>
            <a:picLocks noGrp="1" noChangeAspect="1"/>
          </p:cNvPicPr>
          <p:nvPr>
            <p:ph sz="quarter" idx="12"/>
          </p:nvPr>
        </p:nvPicPr>
        <p:blipFill>
          <a:blip r:embed="rId2" cstate="screen">
            <a:extLst>
              <a:ext uri="{28A0092B-C50C-407E-A947-70E740481C1C}">
                <a14:useLocalDpi xmlns:a14="http://schemas.microsoft.com/office/drawing/2010/main"/>
              </a:ext>
            </a:extLst>
          </a:blip>
          <a:stretch>
            <a:fillRect/>
          </a:stretch>
        </p:blipFill>
        <p:spPr>
          <a:xfrm>
            <a:off x="2051501" y="1627170"/>
            <a:ext cx="5143404" cy="1666173"/>
          </a:xfrm>
        </p:spPr>
      </p:pic>
      <p:sp>
        <p:nvSpPr>
          <p:cNvPr id="5" name="Title 4"/>
          <p:cNvSpPr>
            <a:spLocks noGrp="1"/>
          </p:cNvSpPr>
          <p:nvPr>
            <p:ph type="title"/>
          </p:nvPr>
        </p:nvSpPr>
        <p:spPr>
          <a:xfrm>
            <a:off x="628650" y="365127"/>
            <a:ext cx="7886700" cy="600266"/>
          </a:xfrm>
        </p:spPr>
        <p:txBody>
          <a:bodyPr>
            <a:normAutofit/>
          </a:bodyPr>
          <a:lstStyle/>
          <a:p>
            <a:r>
              <a:rPr lang="en-GB" sz="3600" dirty="0"/>
              <a:t>Issues with GMP equalisation legislation</a:t>
            </a:r>
          </a:p>
        </p:txBody>
      </p:sp>
      <p:sp>
        <p:nvSpPr>
          <p:cNvPr id="7" name="TextBox 6"/>
          <p:cNvSpPr txBox="1"/>
          <p:nvPr/>
        </p:nvSpPr>
        <p:spPr>
          <a:xfrm>
            <a:off x="365759" y="3338063"/>
            <a:ext cx="8468140" cy="2554545"/>
          </a:xfrm>
          <a:prstGeom prst="rect">
            <a:avLst/>
          </a:prstGeom>
          <a:noFill/>
        </p:spPr>
        <p:txBody>
          <a:bodyPr wrap="square" rtlCol="0">
            <a:spAutoFit/>
          </a:bodyPr>
          <a:lstStyle/>
          <a:p>
            <a:pPr marL="285750" indent="-285750">
              <a:buFont typeface="Arial" panose="020B0604020202020204" pitchFamily="34" charset="0"/>
              <a:buChar char="•"/>
            </a:pPr>
            <a:r>
              <a:rPr lang="en-GB" sz="1600" dirty="0"/>
              <a:t>Conversion needs "Employer" consent</a:t>
            </a:r>
          </a:p>
          <a:p>
            <a:endParaRPr lang="en-GB" sz="1600" dirty="0"/>
          </a:p>
          <a:p>
            <a:pPr marL="285750" indent="-285750">
              <a:buFont typeface="Arial" panose="020B0604020202020204" pitchFamily="34" charset="0"/>
              <a:buChar char="•"/>
            </a:pPr>
            <a:r>
              <a:rPr lang="en-GB" sz="1600" dirty="0"/>
              <a:t>Members need to be "consulted" before conversion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Converted scheme must provide minimum level of contingent spouse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Pensions Bill 2020 currently silent on GMP conversion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Would be good if conversion took place when benefits come into payment (but legislation is clunky)</a:t>
            </a:r>
          </a:p>
        </p:txBody>
      </p:sp>
    </p:spTree>
    <p:extLst>
      <p:ext uri="{BB962C8B-B14F-4D97-AF65-F5344CB8AC3E}">
        <p14:creationId xmlns:p14="http://schemas.microsoft.com/office/powerpoint/2010/main" val="278319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a:t>Hogan Lovells</a:t>
            </a:r>
          </a:p>
        </p:txBody>
      </p:sp>
      <p:sp>
        <p:nvSpPr>
          <p:cNvPr id="3" name="Slide Number Placeholder 2"/>
          <p:cNvSpPr>
            <a:spLocks noGrp="1"/>
          </p:cNvSpPr>
          <p:nvPr>
            <p:ph type="sldNum" sz="quarter" idx="4"/>
          </p:nvPr>
        </p:nvSpPr>
        <p:spPr>
          <a:xfrm>
            <a:off x="8695778" y="6482519"/>
            <a:ext cx="286296" cy="215444"/>
          </a:xfrm>
        </p:spPr>
        <p:txBody>
          <a:bodyPr/>
          <a:lstStyle/>
          <a:p>
            <a:r>
              <a:rPr lang="en-GB"/>
              <a:t>|  </a:t>
            </a:r>
            <a:fld id="{6967D197-2218-4700-B211-63EF06F51A7E}" type="slidenum">
              <a:rPr lang="en-GB" smtClean="0"/>
              <a:pPr/>
              <a:t>58</a:t>
            </a:fld>
            <a:endParaRPr lang="en-GB"/>
          </a:p>
        </p:txBody>
      </p:sp>
      <p:sp>
        <p:nvSpPr>
          <p:cNvPr id="4" name="Content Placeholder 3"/>
          <p:cNvSpPr>
            <a:spLocks noGrp="1"/>
          </p:cNvSpPr>
          <p:nvPr>
            <p:ph sz="quarter" idx="12"/>
          </p:nvPr>
        </p:nvSpPr>
        <p:spPr/>
        <p:txBody>
          <a:bodyPr/>
          <a:lstStyle/>
          <a:p>
            <a:r>
              <a:rPr lang="en-GB" dirty="0"/>
              <a:t>Schemes unlikely to equalise until tax position is clearer</a:t>
            </a:r>
          </a:p>
          <a:p>
            <a:r>
              <a:rPr lang="en-GB" dirty="0"/>
              <a:t>Most ongoing schemes looking at 2021/2022 to equalise</a:t>
            </a:r>
          </a:p>
          <a:p>
            <a:r>
              <a:rPr lang="en-GB" dirty="0"/>
              <a:t>Schemes can start to prepare now – Call to Action</a:t>
            </a:r>
          </a:p>
          <a:p>
            <a:r>
              <a:rPr lang="en-GB" dirty="0"/>
              <a:t>Issues about linking in with GMP reconciliation/rectification exercises</a:t>
            </a:r>
          </a:p>
          <a:p>
            <a:r>
              <a:rPr lang="en-GB" dirty="0"/>
              <a:t>Schemes taking steps to equalise transfer values for effects of GMPs</a:t>
            </a:r>
          </a:p>
          <a:p>
            <a:r>
              <a:rPr lang="en-GB" dirty="0"/>
              <a:t>Schemes winding up are having to take steps to equalise GMPs  </a:t>
            </a:r>
          </a:p>
          <a:p>
            <a:pPr marL="0" indent="0">
              <a:buNone/>
            </a:pPr>
            <a:endParaRPr lang="en-GB" dirty="0"/>
          </a:p>
          <a:p>
            <a:endParaRPr lang="en-GB" dirty="0"/>
          </a:p>
        </p:txBody>
      </p:sp>
      <p:sp>
        <p:nvSpPr>
          <p:cNvPr id="5" name="Title 4"/>
          <p:cNvSpPr>
            <a:spLocks noGrp="1"/>
          </p:cNvSpPr>
          <p:nvPr>
            <p:ph type="title"/>
          </p:nvPr>
        </p:nvSpPr>
        <p:spPr>
          <a:xfrm>
            <a:off x="628650" y="365126"/>
            <a:ext cx="7886700" cy="620295"/>
          </a:xfrm>
        </p:spPr>
        <p:txBody>
          <a:bodyPr>
            <a:normAutofit fontScale="90000"/>
          </a:bodyPr>
          <a:lstStyle/>
          <a:p>
            <a:r>
              <a:rPr lang="en-GB" dirty="0"/>
              <a:t>Conclusions</a:t>
            </a:r>
          </a:p>
        </p:txBody>
      </p:sp>
    </p:spTree>
    <p:extLst>
      <p:ext uri="{BB962C8B-B14F-4D97-AF65-F5344CB8AC3E}">
        <p14:creationId xmlns:p14="http://schemas.microsoft.com/office/powerpoint/2010/main" val="1413300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7417-C751-42DA-9DAF-7E40B00E6D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481156-5D2F-487A-A19C-F226CE1B00BF}"/>
              </a:ext>
            </a:extLst>
          </p:cNvPr>
          <p:cNvSpPr>
            <a:spLocks noGrp="1"/>
          </p:cNvSpPr>
          <p:nvPr>
            <p:ph idx="1"/>
          </p:nvPr>
        </p:nvSpPr>
        <p:spPr/>
        <p:txBody>
          <a:bodyPr>
            <a:normAutofit/>
          </a:bodyPr>
          <a:lstStyle/>
          <a:p>
            <a:pPr marL="0" indent="0">
              <a:buNone/>
            </a:pPr>
            <a:r>
              <a:rPr lang="en-GB" sz="4000" dirty="0">
                <a:solidFill>
                  <a:srgbClr val="A4003C"/>
                </a:solidFill>
                <a:latin typeface="Calibri Light" panose="020F0302020204030204" pitchFamily="34" charset="0"/>
                <a:cs typeface="Calibri Light" panose="020F0302020204030204" pitchFamily="34" charset="0"/>
              </a:rPr>
              <a:t>Conference Closing Remarks </a:t>
            </a:r>
          </a:p>
          <a:p>
            <a:pPr marL="0" indent="0">
              <a:buNone/>
            </a:pPr>
            <a:endParaRPr lang="en-GB" sz="2000" dirty="0">
              <a:solidFill>
                <a:srgbClr val="A4003C"/>
              </a:solidFill>
              <a:latin typeface="Calibri Light" panose="020F0302020204030204" pitchFamily="34" charset="0"/>
              <a:cs typeface="Calibri Light" panose="020F0302020204030204" pitchFamily="34" charset="0"/>
            </a:endParaRPr>
          </a:p>
          <a:p>
            <a:pPr marL="0" indent="0">
              <a:buNone/>
            </a:pPr>
            <a:endParaRPr lang="en-GB" sz="2000" dirty="0">
              <a:solidFill>
                <a:srgbClr val="A4003C"/>
              </a:solidFill>
              <a:latin typeface="Calibri Light" panose="020F0302020204030204" pitchFamily="34" charset="0"/>
              <a:cs typeface="Calibri Light" panose="020F0302020204030204" pitchFamily="34" charset="0"/>
            </a:endParaRPr>
          </a:p>
          <a:p>
            <a:pPr marL="0" indent="0">
              <a:buNone/>
            </a:pPr>
            <a:endParaRPr lang="en-GB" sz="2000" dirty="0">
              <a:solidFill>
                <a:srgbClr val="A4003C"/>
              </a:solidFill>
              <a:latin typeface="Calibri Light" panose="020F0302020204030204" pitchFamily="34" charset="0"/>
              <a:cs typeface="Calibri Light" panose="020F0302020204030204" pitchFamily="34" charset="0"/>
            </a:endParaRPr>
          </a:p>
          <a:p>
            <a:pPr marL="0" indent="0">
              <a:buNone/>
            </a:pPr>
            <a:endParaRPr lang="en-GB" sz="2000" dirty="0">
              <a:solidFill>
                <a:schemeClr val="bg2">
                  <a:lumMod val="50000"/>
                </a:schemeClr>
              </a:solidFill>
              <a:latin typeface="Calibri Light" panose="020F0302020204030204" pitchFamily="34" charset="0"/>
              <a:cs typeface="Calibri Light" panose="020F0302020204030204" pitchFamily="34" charset="0"/>
            </a:endParaRPr>
          </a:p>
          <a:p>
            <a:pPr marL="0" indent="0">
              <a:buNone/>
            </a:pPr>
            <a:endParaRPr lang="en-GB" sz="2000" dirty="0">
              <a:solidFill>
                <a:schemeClr val="bg2">
                  <a:lumMod val="50000"/>
                </a:schemeClr>
              </a:solidFill>
              <a:latin typeface="Calibri Light" panose="020F0302020204030204" pitchFamily="34" charset="0"/>
              <a:cs typeface="Calibri Light" panose="020F0302020204030204" pitchFamily="34" charset="0"/>
            </a:endParaRPr>
          </a:p>
          <a:p>
            <a:pPr marL="0" indent="0">
              <a:buNone/>
            </a:pPr>
            <a:endParaRPr lang="en-GB" sz="2000" dirty="0">
              <a:solidFill>
                <a:schemeClr val="bg2">
                  <a:lumMod val="50000"/>
                </a:schemeClr>
              </a:solidFill>
              <a:latin typeface="Calibri Light" panose="020F0302020204030204" pitchFamily="34" charset="0"/>
              <a:cs typeface="Calibri Light" panose="020F0302020204030204" pitchFamily="34" charset="0"/>
            </a:endParaRPr>
          </a:p>
          <a:p>
            <a:pPr marL="0" indent="0">
              <a:buNone/>
            </a:pPr>
            <a:endParaRPr lang="en-GB" sz="2000" dirty="0">
              <a:solidFill>
                <a:schemeClr val="bg2">
                  <a:lumMod val="50000"/>
                </a:schemeClr>
              </a:solidFill>
              <a:latin typeface="Calibri Light" panose="020F0302020204030204" pitchFamily="34" charset="0"/>
              <a:cs typeface="Calibri Light" panose="020F0302020204030204" pitchFamily="34" charset="0"/>
            </a:endParaRPr>
          </a:p>
          <a:p>
            <a:pPr marL="0" indent="0">
              <a:buNone/>
            </a:pPr>
            <a:r>
              <a:rPr lang="en-GB" sz="2000" dirty="0">
                <a:solidFill>
                  <a:schemeClr val="bg2">
                    <a:lumMod val="50000"/>
                  </a:schemeClr>
                </a:solidFill>
                <a:latin typeface="Calibri Light" panose="020F0302020204030204" pitchFamily="34" charset="0"/>
                <a:cs typeface="Calibri Light" panose="020F0302020204030204" pitchFamily="34" charset="0"/>
              </a:rPr>
              <a:t>Kim Gubler</a:t>
            </a:r>
            <a:br>
              <a:rPr lang="en-GB" sz="2000" dirty="0">
                <a:solidFill>
                  <a:schemeClr val="bg2">
                    <a:lumMod val="50000"/>
                  </a:schemeClr>
                </a:solidFill>
                <a:latin typeface="Calibri Light" panose="020F0302020204030204" pitchFamily="34" charset="0"/>
                <a:cs typeface="Calibri Light" panose="020F0302020204030204" pitchFamily="34" charset="0"/>
              </a:rPr>
            </a:br>
            <a:r>
              <a:rPr lang="en-GB" sz="2000" dirty="0">
                <a:solidFill>
                  <a:schemeClr val="bg2">
                    <a:lumMod val="50000"/>
                  </a:schemeClr>
                </a:solidFill>
                <a:latin typeface="Calibri Light" panose="020F0302020204030204" pitchFamily="34" charset="0"/>
                <a:cs typeface="Calibri Light" panose="020F0302020204030204" pitchFamily="34" charset="0"/>
              </a:rPr>
              <a:t>Chair of PASA </a:t>
            </a:r>
          </a:p>
        </p:txBody>
      </p:sp>
      <p:pic>
        <p:nvPicPr>
          <p:cNvPr id="4" name="Picture 3">
            <a:extLst>
              <a:ext uri="{FF2B5EF4-FFF2-40B4-BE49-F238E27FC236}">
                <a16:creationId xmlns:a16="http://schemas.microsoft.com/office/drawing/2014/main" id="{59A974A0-F2C2-41DD-9EE1-A7F52335177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05937" y="857250"/>
            <a:ext cx="2238063" cy="2095022"/>
          </a:xfrm>
          <a:prstGeom prst="rect">
            <a:avLst/>
          </a:prstGeom>
        </p:spPr>
      </p:pic>
      <p:sp>
        <p:nvSpPr>
          <p:cNvPr id="5" name="TextBox 4">
            <a:extLst>
              <a:ext uri="{FF2B5EF4-FFF2-40B4-BE49-F238E27FC236}">
                <a16:creationId xmlns:a16="http://schemas.microsoft.com/office/drawing/2014/main" id="{DDC69C28-DF0F-4C76-9A24-3513FD12A05D}"/>
              </a:ext>
            </a:extLst>
          </p:cNvPr>
          <p:cNvSpPr txBox="1"/>
          <p:nvPr/>
        </p:nvSpPr>
        <p:spPr>
          <a:xfrm>
            <a:off x="7965346" y="5603758"/>
            <a:ext cx="1283516" cy="300082"/>
          </a:xfrm>
          <a:prstGeom prst="rect">
            <a:avLst/>
          </a:prstGeom>
          <a:noFill/>
        </p:spPr>
        <p:txBody>
          <a:bodyPr wrap="square" rtlCol="0">
            <a:spAutoFit/>
          </a:bodyPr>
          <a:lstStyle/>
          <a:p>
            <a:r>
              <a:rPr lang="en-GB" sz="1350" b="1" dirty="0">
                <a:solidFill>
                  <a:srgbClr val="F39200"/>
                </a:solidFill>
                <a:latin typeface="Raleway" panose="020B0503030101060003" pitchFamily="34" charset="0"/>
              </a:rPr>
              <a:t>#PASA2020</a:t>
            </a:r>
          </a:p>
        </p:txBody>
      </p:sp>
    </p:spTree>
    <p:extLst>
      <p:ext uri="{BB962C8B-B14F-4D97-AF65-F5344CB8AC3E}">
        <p14:creationId xmlns:p14="http://schemas.microsoft.com/office/powerpoint/2010/main" val="264826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768" y="1663387"/>
            <a:ext cx="8257588" cy="4713661"/>
          </a:xfrm>
        </p:spPr>
        <p:txBody>
          <a:bodyPr>
            <a:normAutofit/>
          </a:bodyPr>
          <a:lstStyle/>
          <a:p>
            <a:pPr>
              <a:buClr>
                <a:srgbClr val="F7A300"/>
              </a:buClr>
            </a:pPr>
            <a:r>
              <a:rPr lang="en-GB" dirty="0">
                <a:solidFill>
                  <a:schemeClr val="bg1">
                    <a:lumMod val="50000"/>
                  </a:schemeClr>
                </a:solidFill>
              </a:rPr>
              <a:t> PASA Guidance Part 1 last year</a:t>
            </a:r>
          </a:p>
          <a:p>
            <a:endParaRPr lang="en-GB" dirty="0">
              <a:solidFill>
                <a:schemeClr val="bg1">
                  <a:lumMod val="50000"/>
                </a:schemeClr>
              </a:solidFill>
            </a:endParaRPr>
          </a:p>
          <a:p>
            <a:pPr lvl="1">
              <a:buClr>
                <a:srgbClr val="3DBAEC"/>
              </a:buClr>
            </a:pPr>
            <a:r>
              <a:rPr lang="en-GB" dirty="0">
                <a:solidFill>
                  <a:schemeClr val="bg1">
                    <a:lumMod val="50000"/>
                  </a:schemeClr>
                </a:solidFill>
              </a:rPr>
              <a:t>Multi discipline Working Group and </a:t>
            </a:r>
          </a:p>
          <a:p>
            <a:pPr marL="457200" lvl="1" indent="0">
              <a:buNone/>
            </a:pPr>
            <a:r>
              <a:rPr lang="en-GB" dirty="0">
                <a:solidFill>
                  <a:schemeClr val="bg1">
                    <a:lumMod val="50000"/>
                  </a:schemeClr>
                </a:solidFill>
              </a:rPr>
              <a:t>   external reviewers </a:t>
            </a:r>
          </a:p>
          <a:p>
            <a:pPr lvl="1">
              <a:buClr>
                <a:srgbClr val="3DBAEC"/>
              </a:buClr>
            </a:pPr>
            <a:r>
              <a:rPr lang="en-GB" dirty="0">
                <a:solidFill>
                  <a:schemeClr val="bg1">
                    <a:lumMod val="50000"/>
                  </a:schemeClr>
                </a:solidFill>
              </a:rPr>
              <a:t>Straightforward cases</a:t>
            </a:r>
          </a:p>
          <a:p>
            <a:pPr lvl="1">
              <a:buClr>
                <a:srgbClr val="3DBAEC"/>
              </a:buClr>
            </a:pPr>
            <a:r>
              <a:rPr lang="en-GB" dirty="0">
                <a:solidFill>
                  <a:schemeClr val="bg1">
                    <a:lumMod val="50000"/>
                  </a:schemeClr>
                </a:solidFill>
              </a:rPr>
              <a:t>Definitions</a:t>
            </a:r>
          </a:p>
          <a:p>
            <a:pPr lvl="1">
              <a:buClr>
                <a:srgbClr val="3DBAEC"/>
              </a:buClr>
            </a:pPr>
            <a:r>
              <a:rPr lang="en-GB" dirty="0">
                <a:solidFill>
                  <a:schemeClr val="bg1">
                    <a:lumMod val="50000"/>
                  </a:schemeClr>
                </a:solidFill>
              </a:rPr>
              <a:t>Set process standards</a:t>
            </a:r>
          </a:p>
          <a:p>
            <a:pPr lvl="1">
              <a:buClr>
                <a:srgbClr val="3DBAEC"/>
              </a:buClr>
            </a:pPr>
            <a:r>
              <a:rPr lang="en-GB" dirty="0">
                <a:solidFill>
                  <a:schemeClr val="bg1">
                    <a:lumMod val="50000"/>
                  </a:schemeClr>
                </a:solidFill>
              </a:rPr>
              <a:t>Introduced the Transfer Template</a:t>
            </a:r>
          </a:p>
          <a:p>
            <a:pPr marL="457200" lvl="1" indent="0">
              <a:buNone/>
            </a:pPr>
            <a:endParaRPr lang="en-GB" dirty="0">
              <a:solidFill>
                <a:schemeClr val="bg1">
                  <a:lumMod val="50000"/>
                </a:schemeClr>
              </a:solidFill>
            </a:endParaRPr>
          </a:p>
          <a:p>
            <a:pPr marL="457200" lvl="1" indent="0">
              <a:buNone/>
            </a:pPr>
            <a:endParaRPr lang="en-GB" dirty="0">
              <a:solidFill>
                <a:schemeClr val="bg1">
                  <a:lumMod val="50000"/>
                </a:schemeClr>
              </a:solidFill>
            </a:endParaRPr>
          </a:p>
          <a:p>
            <a:pPr>
              <a:buClr>
                <a:srgbClr val="F39200"/>
              </a:buClr>
            </a:pPr>
            <a:r>
              <a:rPr lang="en-GB" dirty="0">
                <a:solidFill>
                  <a:schemeClr val="bg1">
                    <a:lumMod val="50000"/>
                  </a:schemeClr>
                </a:solidFill>
              </a:rPr>
              <a:t>We decided to write a Code instead of Part 2 guidance</a:t>
            </a:r>
          </a:p>
          <a:p>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pPr lvl="1"/>
            <a:endParaRPr lang="en-GB" dirty="0">
              <a:solidFill>
                <a:schemeClr val="bg1">
                  <a:lumMod val="50000"/>
                </a:schemeClr>
              </a:solidFill>
            </a:endParaRPr>
          </a:p>
          <a:p>
            <a:pPr lvl="1"/>
            <a:endParaRPr lang="en-GB" dirty="0">
              <a:solidFill>
                <a:schemeClr val="bg1">
                  <a:lumMod val="50000"/>
                </a:schemeClr>
              </a:solidFill>
            </a:endParaRPr>
          </a:p>
          <a:p>
            <a:pPr lvl="1"/>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pPr marL="0" indent="0">
              <a:buNone/>
            </a:pPr>
            <a:endParaRPr lang="en-GB" dirty="0">
              <a:solidFill>
                <a:schemeClr val="bg1">
                  <a:lumMod val="50000"/>
                </a:schemeClr>
              </a:solidFill>
            </a:endParaRPr>
          </a:p>
          <a:p>
            <a:endParaRPr lang="en-GB" dirty="0">
              <a:solidFill>
                <a:schemeClr val="bg1">
                  <a:lumMod val="50000"/>
                </a:schemeClr>
              </a:solidFill>
            </a:endParaRPr>
          </a:p>
          <a:p>
            <a:pPr marL="342900" lvl="1" indent="0">
              <a:buNone/>
            </a:pPr>
            <a:endParaRPr lang="en-GB" dirty="0"/>
          </a:p>
          <a:p>
            <a:endParaRPr lang="en-GB" dirty="0"/>
          </a:p>
          <a:p>
            <a:pPr lvl="2"/>
            <a:endParaRPr lang="en-GB" dirty="0"/>
          </a:p>
          <a:p>
            <a:pPr lvl="1"/>
            <a:endParaRPr lang="en-GB" dirty="0"/>
          </a:p>
        </p:txBody>
      </p:sp>
      <p:sp>
        <p:nvSpPr>
          <p:cNvPr id="2" name="Title 1"/>
          <p:cNvSpPr>
            <a:spLocks noGrp="1"/>
          </p:cNvSpPr>
          <p:nvPr>
            <p:ph type="title"/>
          </p:nvPr>
        </p:nvSpPr>
        <p:spPr>
          <a:xfrm>
            <a:off x="688768" y="525481"/>
            <a:ext cx="8748713" cy="701731"/>
          </a:xfrm>
        </p:spPr>
        <p:txBody>
          <a:bodyPr/>
          <a:lstStyle/>
          <a:p>
            <a:r>
              <a:rPr lang="en-GB" b="1" dirty="0">
                <a:solidFill>
                  <a:srgbClr val="B9005A"/>
                </a:solidFill>
              </a:rPr>
              <a:t>DB Transfers 2: the sequel</a:t>
            </a:r>
          </a:p>
        </p:txBody>
      </p:sp>
      <p:pic>
        <p:nvPicPr>
          <p:cNvPr id="5" name="Picture 4">
            <a:extLst>
              <a:ext uri="{FF2B5EF4-FFF2-40B4-BE49-F238E27FC236}">
                <a16:creationId xmlns:a16="http://schemas.microsoft.com/office/drawing/2014/main" id="{9734D12E-E305-B84A-826F-175795E2F1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9538" y="2076718"/>
            <a:ext cx="2569306" cy="3643311"/>
          </a:xfrm>
          <a:prstGeom prst="rect">
            <a:avLst/>
          </a:prstGeom>
        </p:spPr>
      </p:pic>
      <p:sp>
        <p:nvSpPr>
          <p:cNvPr id="6" name="Rectangle 5">
            <a:extLst>
              <a:ext uri="{FF2B5EF4-FFF2-40B4-BE49-F238E27FC236}">
                <a16:creationId xmlns:a16="http://schemas.microsoft.com/office/drawing/2014/main" id="{6CFBF8FA-EA35-BB40-9B2A-D6331D7C0AF5}"/>
              </a:ext>
            </a:extLst>
          </p:cNvPr>
          <p:cNvSpPr/>
          <p:nvPr/>
        </p:nvSpPr>
        <p:spPr>
          <a:xfrm>
            <a:off x="0" y="6669360"/>
            <a:ext cx="9144000" cy="188640"/>
          </a:xfrm>
          <a:prstGeom prst="rect">
            <a:avLst/>
          </a:prstGeom>
          <a:solidFill>
            <a:srgbClr val="F3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0033"/>
              </a:solidFill>
            </a:endParaRPr>
          </a:p>
        </p:txBody>
      </p:sp>
    </p:spTree>
    <p:extLst>
      <p:ext uri="{BB962C8B-B14F-4D97-AF65-F5344CB8AC3E}">
        <p14:creationId xmlns:p14="http://schemas.microsoft.com/office/powerpoint/2010/main" val="371109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3" y="1506000"/>
            <a:ext cx="7006441" cy="4916143"/>
          </a:xfrm>
        </p:spPr>
        <p:txBody>
          <a:bodyPr>
            <a:normAutofit/>
          </a:bodyPr>
          <a:lstStyle/>
          <a:p>
            <a:pPr>
              <a:buClr>
                <a:srgbClr val="F39200"/>
              </a:buClr>
            </a:pPr>
            <a:r>
              <a:rPr lang="en-GB" dirty="0">
                <a:solidFill>
                  <a:schemeClr val="bg1">
                    <a:lumMod val="50000"/>
                  </a:schemeClr>
                </a:solidFill>
              </a:rPr>
              <a:t>We must process faster where we can</a:t>
            </a:r>
          </a:p>
          <a:p>
            <a:pPr>
              <a:buClr>
                <a:srgbClr val="F39200"/>
              </a:buClr>
            </a:pPr>
            <a:r>
              <a:rPr lang="en-GB" dirty="0">
                <a:solidFill>
                  <a:schemeClr val="bg1">
                    <a:lumMod val="50000"/>
                  </a:schemeClr>
                </a:solidFill>
              </a:rPr>
              <a:t>Guidance isn’t strong enough</a:t>
            </a:r>
          </a:p>
          <a:p>
            <a:pPr>
              <a:buClr>
                <a:srgbClr val="F39200"/>
              </a:buClr>
            </a:pPr>
            <a:r>
              <a:rPr lang="en-GB" dirty="0">
                <a:solidFill>
                  <a:schemeClr val="bg1">
                    <a:lumMod val="50000"/>
                  </a:schemeClr>
                </a:solidFill>
              </a:rPr>
              <a:t>End to end member experience is important</a:t>
            </a:r>
          </a:p>
          <a:p>
            <a:pPr>
              <a:buClr>
                <a:srgbClr val="F39200"/>
              </a:buClr>
            </a:pPr>
            <a:r>
              <a:rPr lang="en-GB" dirty="0">
                <a:solidFill>
                  <a:schemeClr val="bg1">
                    <a:lumMod val="50000"/>
                  </a:schemeClr>
                </a:solidFill>
              </a:rPr>
              <a:t>Complementary STAR initiative (DC)</a:t>
            </a:r>
          </a:p>
          <a:p>
            <a:pPr lvl="1">
              <a:buClr>
                <a:srgbClr val="3DBAEC"/>
              </a:buClr>
            </a:pPr>
            <a:r>
              <a:rPr lang="en-GB" dirty="0">
                <a:solidFill>
                  <a:schemeClr val="bg1">
                    <a:lumMod val="50000"/>
                  </a:schemeClr>
                </a:solidFill>
              </a:rPr>
              <a:t>48 hours processing stages</a:t>
            </a:r>
          </a:p>
          <a:p>
            <a:pPr lvl="1">
              <a:buClr>
                <a:srgbClr val="3DBAEC"/>
              </a:buClr>
            </a:pPr>
            <a:r>
              <a:rPr lang="en-GB" dirty="0">
                <a:solidFill>
                  <a:schemeClr val="bg1">
                    <a:lumMod val="50000"/>
                  </a:schemeClr>
                </a:solidFill>
              </a:rPr>
              <a:t>MI next year</a:t>
            </a:r>
          </a:p>
          <a:p>
            <a:pPr lvl="1">
              <a:buClr>
                <a:srgbClr val="3DBAEC"/>
              </a:buClr>
            </a:pPr>
            <a:r>
              <a:rPr lang="en-GB" dirty="0">
                <a:solidFill>
                  <a:schemeClr val="bg1">
                    <a:lumMod val="50000"/>
                  </a:schemeClr>
                </a:solidFill>
              </a:rPr>
              <a:t>Performance league table</a:t>
            </a:r>
          </a:p>
          <a:p>
            <a:pPr>
              <a:buClr>
                <a:srgbClr val="F39200"/>
              </a:buClr>
            </a:pPr>
            <a:r>
              <a:rPr lang="en-GB" dirty="0">
                <a:solidFill>
                  <a:schemeClr val="bg1">
                    <a:lumMod val="50000"/>
                  </a:schemeClr>
                </a:solidFill>
              </a:rPr>
              <a:t>Pensions Minister interest</a:t>
            </a:r>
          </a:p>
          <a:p>
            <a:pPr>
              <a:buClr>
                <a:srgbClr val="F39200"/>
              </a:buClr>
            </a:pPr>
            <a:r>
              <a:rPr lang="en-GB" dirty="0">
                <a:solidFill>
                  <a:schemeClr val="bg1">
                    <a:lumMod val="50000"/>
                  </a:schemeClr>
                </a:solidFill>
              </a:rPr>
              <a:t>Opportunity to increase trust in the industry </a:t>
            </a:r>
          </a:p>
          <a:p>
            <a:endParaRPr lang="en-GB" dirty="0">
              <a:solidFill>
                <a:schemeClr val="bg1">
                  <a:lumMod val="50000"/>
                </a:schemeClr>
              </a:solidFill>
            </a:endParaRPr>
          </a:p>
          <a:p>
            <a:endParaRPr lang="en-GB" dirty="0">
              <a:solidFill>
                <a:schemeClr val="bg1">
                  <a:lumMod val="50000"/>
                </a:schemeClr>
              </a:solidFill>
            </a:endParaRPr>
          </a:p>
          <a:p>
            <a:pPr lvl="1"/>
            <a:endParaRPr lang="en-GB" dirty="0">
              <a:solidFill>
                <a:schemeClr val="bg1">
                  <a:lumMod val="50000"/>
                </a:schemeClr>
              </a:solidFill>
            </a:endParaRPr>
          </a:p>
          <a:p>
            <a:pPr lvl="1"/>
            <a:endParaRPr lang="en-GB" dirty="0">
              <a:solidFill>
                <a:schemeClr val="bg1">
                  <a:lumMod val="50000"/>
                </a:schemeClr>
              </a:solidFill>
            </a:endParaRPr>
          </a:p>
          <a:p>
            <a:pPr lvl="1"/>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pPr marL="0" indent="0">
              <a:buNone/>
            </a:pPr>
            <a:endParaRPr lang="en-GB" dirty="0">
              <a:solidFill>
                <a:schemeClr val="bg1">
                  <a:lumMod val="50000"/>
                </a:schemeClr>
              </a:solidFill>
            </a:endParaRPr>
          </a:p>
          <a:p>
            <a:endParaRPr lang="en-GB" dirty="0">
              <a:solidFill>
                <a:schemeClr val="bg1">
                  <a:lumMod val="50000"/>
                </a:schemeClr>
              </a:solidFill>
            </a:endParaRPr>
          </a:p>
          <a:p>
            <a:pPr marL="342900" lvl="1" indent="0">
              <a:buNone/>
            </a:pPr>
            <a:endParaRPr lang="en-GB" dirty="0"/>
          </a:p>
          <a:p>
            <a:endParaRPr lang="en-GB" dirty="0"/>
          </a:p>
          <a:p>
            <a:pPr lvl="2"/>
            <a:endParaRPr lang="en-GB" dirty="0"/>
          </a:p>
          <a:p>
            <a:pPr lvl="1"/>
            <a:endParaRPr lang="en-GB" dirty="0"/>
          </a:p>
        </p:txBody>
      </p:sp>
      <p:sp>
        <p:nvSpPr>
          <p:cNvPr id="2" name="Title 1"/>
          <p:cNvSpPr>
            <a:spLocks noGrp="1"/>
          </p:cNvSpPr>
          <p:nvPr>
            <p:ph type="title"/>
          </p:nvPr>
        </p:nvSpPr>
        <p:spPr>
          <a:xfrm>
            <a:off x="653143" y="561107"/>
            <a:ext cx="8293213" cy="697677"/>
          </a:xfrm>
        </p:spPr>
        <p:txBody>
          <a:bodyPr/>
          <a:lstStyle/>
          <a:p>
            <a:r>
              <a:rPr lang="en-GB" b="1" dirty="0">
                <a:solidFill>
                  <a:srgbClr val="B9005A"/>
                </a:solidFill>
              </a:rPr>
              <a:t>Why a Code of Good Practice</a:t>
            </a:r>
          </a:p>
        </p:txBody>
      </p:sp>
      <p:sp>
        <p:nvSpPr>
          <p:cNvPr id="4" name="Rectangle 3">
            <a:extLst>
              <a:ext uri="{FF2B5EF4-FFF2-40B4-BE49-F238E27FC236}">
                <a16:creationId xmlns:a16="http://schemas.microsoft.com/office/drawing/2014/main" id="{F501B986-E5E6-AA4D-B8CF-6EE0A80286D6}"/>
              </a:ext>
            </a:extLst>
          </p:cNvPr>
          <p:cNvSpPr/>
          <p:nvPr/>
        </p:nvSpPr>
        <p:spPr>
          <a:xfrm>
            <a:off x="0" y="6669360"/>
            <a:ext cx="9144000" cy="188640"/>
          </a:xfrm>
          <a:prstGeom prst="rect">
            <a:avLst/>
          </a:prstGeom>
          <a:solidFill>
            <a:srgbClr val="F3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0033"/>
              </a:solidFill>
            </a:endParaRPr>
          </a:p>
        </p:txBody>
      </p:sp>
    </p:spTree>
    <p:extLst>
      <p:ext uri="{BB962C8B-B14F-4D97-AF65-F5344CB8AC3E}">
        <p14:creationId xmlns:p14="http://schemas.microsoft.com/office/powerpoint/2010/main" val="1348380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7" y="1178898"/>
            <a:ext cx="8748713" cy="4916143"/>
          </a:xfrm>
        </p:spPr>
        <p:txBody>
          <a:bodyPr>
            <a:normAutofit/>
          </a:bodyPr>
          <a:lstStyle/>
          <a:p>
            <a:pPr>
              <a:buClr>
                <a:srgbClr val="F39200"/>
              </a:buClr>
            </a:pPr>
            <a:r>
              <a:rPr lang="en-GB" dirty="0">
                <a:solidFill>
                  <a:schemeClr val="bg1">
                    <a:lumMod val="50000"/>
                  </a:schemeClr>
                </a:solidFill>
              </a:rPr>
              <a:t>Much of original guidance is retained</a:t>
            </a:r>
          </a:p>
          <a:p>
            <a:pPr>
              <a:buClr>
                <a:srgbClr val="F39200"/>
              </a:buClr>
            </a:pPr>
            <a:r>
              <a:rPr lang="en-GB" dirty="0">
                <a:solidFill>
                  <a:schemeClr val="bg1">
                    <a:lumMod val="50000"/>
                  </a:schemeClr>
                </a:solidFill>
              </a:rPr>
              <a:t>Key points:</a:t>
            </a:r>
          </a:p>
          <a:p>
            <a:pPr lvl="1">
              <a:buClr>
                <a:srgbClr val="3DBAEC"/>
              </a:buClr>
            </a:pPr>
            <a:r>
              <a:rPr lang="en-GB" dirty="0">
                <a:solidFill>
                  <a:schemeClr val="bg1">
                    <a:lumMod val="50000"/>
                  </a:schemeClr>
                </a:solidFill>
              </a:rPr>
              <a:t>Voluntary</a:t>
            </a:r>
          </a:p>
          <a:p>
            <a:pPr lvl="1">
              <a:buClr>
                <a:srgbClr val="3DBAEC"/>
              </a:buClr>
            </a:pPr>
            <a:r>
              <a:rPr lang="en-GB" dirty="0">
                <a:solidFill>
                  <a:schemeClr val="bg1">
                    <a:lumMod val="50000"/>
                  </a:schemeClr>
                </a:solidFill>
              </a:rPr>
              <a:t>Standard and Non-standard cases</a:t>
            </a:r>
          </a:p>
          <a:p>
            <a:pPr lvl="1">
              <a:buClr>
                <a:srgbClr val="3DBAEC"/>
              </a:buClr>
            </a:pPr>
            <a:r>
              <a:rPr lang="en-GB" dirty="0">
                <a:solidFill>
                  <a:schemeClr val="bg1">
                    <a:lumMod val="50000"/>
                  </a:schemeClr>
                </a:solidFill>
              </a:rPr>
              <a:t>Out of scope cases</a:t>
            </a:r>
          </a:p>
          <a:p>
            <a:pPr lvl="1">
              <a:buClr>
                <a:srgbClr val="3DBAEC"/>
              </a:buClr>
            </a:pPr>
            <a:r>
              <a:rPr lang="en-GB" dirty="0">
                <a:solidFill>
                  <a:schemeClr val="bg1">
                    <a:lumMod val="50000"/>
                  </a:schemeClr>
                </a:solidFill>
              </a:rPr>
              <a:t>Process standards and timescales </a:t>
            </a:r>
          </a:p>
          <a:p>
            <a:pPr lvl="1">
              <a:buClr>
                <a:srgbClr val="3DBAEC"/>
              </a:buClr>
            </a:pPr>
            <a:r>
              <a:rPr lang="en-GB" dirty="0">
                <a:solidFill>
                  <a:schemeClr val="bg1">
                    <a:lumMod val="50000"/>
                  </a:schemeClr>
                </a:solidFill>
              </a:rPr>
              <a:t>Acknowledgement letter to member</a:t>
            </a:r>
          </a:p>
          <a:p>
            <a:pPr lvl="1">
              <a:buClr>
                <a:srgbClr val="3DBAEC"/>
              </a:buClr>
            </a:pPr>
            <a:r>
              <a:rPr lang="en-GB" dirty="0">
                <a:solidFill>
                  <a:schemeClr val="bg1">
                    <a:lumMod val="50000"/>
                  </a:schemeClr>
                </a:solidFill>
              </a:rPr>
              <a:t>Due Diligence reflects PSIG Code</a:t>
            </a:r>
          </a:p>
          <a:p>
            <a:pPr lvl="1">
              <a:buClr>
                <a:srgbClr val="3DBAEC"/>
              </a:buClr>
            </a:pPr>
            <a:r>
              <a:rPr lang="en-GB" dirty="0">
                <a:solidFill>
                  <a:schemeClr val="bg1">
                    <a:lumMod val="50000"/>
                  </a:schemeClr>
                </a:solidFill>
              </a:rPr>
              <a:t>Transfer Template</a:t>
            </a:r>
          </a:p>
          <a:p>
            <a:pPr lvl="1">
              <a:buClr>
                <a:srgbClr val="3DBAEC"/>
              </a:buClr>
            </a:pPr>
            <a:r>
              <a:rPr lang="en-GB" dirty="0">
                <a:solidFill>
                  <a:schemeClr val="bg1">
                    <a:lumMod val="50000"/>
                  </a:schemeClr>
                </a:solidFill>
              </a:rPr>
              <a:t>Sample letters</a:t>
            </a:r>
          </a:p>
          <a:p>
            <a:pPr lvl="1">
              <a:buClr>
                <a:srgbClr val="3DBAEC"/>
              </a:buClr>
            </a:pPr>
            <a:r>
              <a:rPr lang="en-GB" dirty="0">
                <a:solidFill>
                  <a:schemeClr val="bg1">
                    <a:lumMod val="50000"/>
                  </a:schemeClr>
                </a:solidFill>
              </a:rPr>
              <a:t>Read across to DC intended</a:t>
            </a:r>
          </a:p>
          <a:p>
            <a:pPr lvl="1"/>
            <a:endParaRPr lang="en-GB" dirty="0">
              <a:solidFill>
                <a:schemeClr val="bg1">
                  <a:lumMod val="50000"/>
                </a:schemeClr>
              </a:solidFill>
            </a:endParaRPr>
          </a:p>
          <a:p>
            <a:pPr lvl="1"/>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pPr lvl="1"/>
            <a:endParaRPr lang="en-GB" dirty="0">
              <a:solidFill>
                <a:schemeClr val="bg1">
                  <a:lumMod val="50000"/>
                </a:schemeClr>
              </a:solidFill>
            </a:endParaRPr>
          </a:p>
          <a:p>
            <a:pPr lvl="1"/>
            <a:endParaRPr lang="en-GB" dirty="0">
              <a:solidFill>
                <a:schemeClr val="bg1">
                  <a:lumMod val="50000"/>
                </a:schemeClr>
              </a:solidFill>
            </a:endParaRPr>
          </a:p>
          <a:p>
            <a:pPr lvl="1"/>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pPr marL="0" indent="0">
              <a:buNone/>
            </a:pPr>
            <a:endParaRPr lang="en-GB" dirty="0">
              <a:solidFill>
                <a:schemeClr val="bg1">
                  <a:lumMod val="50000"/>
                </a:schemeClr>
              </a:solidFill>
            </a:endParaRPr>
          </a:p>
          <a:p>
            <a:endParaRPr lang="en-GB" dirty="0">
              <a:solidFill>
                <a:schemeClr val="bg1">
                  <a:lumMod val="50000"/>
                </a:schemeClr>
              </a:solidFill>
            </a:endParaRPr>
          </a:p>
          <a:p>
            <a:pPr marL="342900" lvl="1" indent="0">
              <a:buNone/>
            </a:pPr>
            <a:endParaRPr lang="en-GB" dirty="0"/>
          </a:p>
          <a:p>
            <a:endParaRPr lang="en-GB" dirty="0"/>
          </a:p>
          <a:p>
            <a:pPr lvl="2"/>
            <a:endParaRPr lang="en-GB" dirty="0"/>
          </a:p>
          <a:p>
            <a:pPr lvl="1"/>
            <a:endParaRPr lang="en-GB" dirty="0"/>
          </a:p>
        </p:txBody>
      </p:sp>
      <p:sp>
        <p:nvSpPr>
          <p:cNvPr id="2" name="Title 1"/>
          <p:cNvSpPr>
            <a:spLocks noGrp="1"/>
          </p:cNvSpPr>
          <p:nvPr>
            <p:ph type="title"/>
          </p:nvPr>
        </p:nvSpPr>
        <p:spPr>
          <a:xfrm>
            <a:off x="542028" y="457738"/>
            <a:ext cx="8748713" cy="701731"/>
          </a:xfrm>
        </p:spPr>
        <p:txBody>
          <a:bodyPr/>
          <a:lstStyle/>
          <a:p>
            <a:r>
              <a:rPr lang="en-GB" b="1" dirty="0">
                <a:solidFill>
                  <a:srgbClr val="B9005A"/>
                </a:solidFill>
              </a:rPr>
              <a:t>A Code of Good Practice</a:t>
            </a:r>
          </a:p>
        </p:txBody>
      </p:sp>
      <p:sp>
        <p:nvSpPr>
          <p:cNvPr id="4" name="Rectangle 3">
            <a:extLst>
              <a:ext uri="{FF2B5EF4-FFF2-40B4-BE49-F238E27FC236}">
                <a16:creationId xmlns:a16="http://schemas.microsoft.com/office/drawing/2014/main" id="{7FAAE597-90B0-AB42-829D-99FA590B9C81}"/>
              </a:ext>
            </a:extLst>
          </p:cNvPr>
          <p:cNvSpPr/>
          <p:nvPr/>
        </p:nvSpPr>
        <p:spPr>
          <a:xfrm>
            <a:off x="0" y="6669360"/>
            <a:ext cx="9144000" cy="188640"/>
          </a:xfrm>
          <a:prstGeom prst="rect">
            <a:avLst/>
          </a:prstGeom>
          <a:solidFill>
            <a:srgbClr val="F3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0033"/>
              </a:solidFill>
            </a:endParaRPr>
          </a:p>
        </p:txBody>
      </p:sp>
      <p:pic>
        <p:nvPicPr>
          <p:cNvPr id="6" name="Picture 5">
            <a:extLst>
              <a:ext uri="{FF2B5EF4-FFF2-40B4-BE49-F238E27FC236}">
                <a16:creationId xmlns:a16="http://schemas.microsoft.com/office/drawing/2014/main" id="{CD7D68E0-8519-5441-A022-23F7F703D8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3510" y="4200291"/>
            <a:ext cx="3133601" cy="2089067"/>
          </a:xfrm>
          <a:prstGeom prst="rect">
            <a:avLst/>
          </a:prstGeom>
        </p:spPr>
      </p:pic>
    </p:spTree>
    <p:extLst>
      <p:ext uri="{BB962C8B-B14F-4D97-AF65-F5344CB8AC3E}">
        <p14:creationId xmlns:p14="http://schemas.microsoft.com/office/powerpoint/2010/main" val="473137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6" y="1513965"/>
            <a:ext cx="8748713" cy="4916143"/>
          </a:xfrm>
        </p:spPr>
        <p:txBody>
          <a:bodyPr>
            <a:normAutofit/>
          </a:bodyPr>
          <a:lstStyle/>
          <a:p>
            <a:pPr marL="0" indent="0">
              <a:buNone/>
            </a:pPr>
            <a:r>
              <a:rPr lang="en-GB" dirty="0">
                <a:solidFill>
                  <a:srgbClr val="B9005A"/>
                </a:solidFill>
              </a:rPr>
              <a:t>Objectives:</a:t>
            </a:r>
          </a:p>
          <a:p>
            <a:pPr lvl="1">
              <a:buClr>
                <a:srgbClr val="F39200"/>
              </a:buClr>
            </a:pPr>
            <a:r>
              <a:rPr lang="en-GB" sz="2000" dirty="0">
                <a:solidFill>
                  <a:srgbClr val="53697D"/>
                </a:solidFill>
              </a:rPr>
              <a:t>Improve overall member experience through faster, safer transfers</a:t>
            </a:r>
          </a:p>
          <a:p>
            <a:pPr lvl="1">
              <a:buClr>
                <a:srgbClr val="F39200"/>
              </a:buClr>
            </a:pPr>
            <a:r>
              <a:rPr lang="en-GB" sz="2000" dirty="0">
                <a:solidFill>
                  <a:srgbClr val="53697D"/>
                </a:solidFill>
              </a:rPr>
              <a:t>Improve communications and transparency in processing transfers</a:t>
            </a:r>
          </a:p>
          <a:p>
            <a:pPr lvl="1">
              <a:buClr>
                <a:srgbClr val="F39200"/>
              </a:buClr>
            </a:pPr>
            <a:r>
              <a:rPr lang="en-GB" sz="2000" dirty="0">
                <a:solidFill>
                  <a:srgbClr val="53697D"/>
                </a:solidFill>
              </a:rPr>
              <a:t>Improve efficiency for administrators</a:t>
            </a:r>
          </a:p>
          <a:p>
            <a:pPr lvl="1">
              <a:buClr>
                <a:srgbClr val="F39200"/>
              </a:buClr>
            </a:pPr>
            <a:endParaRPr lang="en-GB" sz="2000" dirty="0">
              <a:solidFill>
                <a:srgbClr val="53697D"/>
              </a:solidFill>
            </a:endParaRPr>
          </a:p>
          <a:p>
            <a:pPr marL="0" indent="0">
              <a:buNone/>
            </a:pPr>
            <a:r>
              <a:rPr lang="en-GB" dirty="0">
                <a:solidFill>
                  <a:srgbClr val="B9005A"/>
                </a:solidFill>
              </a:rPr>
              <a:t>Principles:</a:t>
            </a:r>
          </a:p>
          <a:p>
            <a:pPr marL="914400" lvl="1" indent="-457200">
              <a:buClr>
                <a:srgbClr val="F39200"/>
              </a:buClr>
              <a:buFont typeface="+mj-lt"/>
              <a:buAutoNum type="arabicPeriod"/>
            </a:pPr>
            <a:r>
              <a:rPr lang="en-GB" sz="2000" dirty="0">
                <a:solidFill>
                  <a:schemeClr val="bg1">
                    <a:lumMod val="50000"/>
                  </a:schemeClr>
                </a:solidFill>
              </a:rPr>
              <a:t>Member comms should be fair, clear, unbiased &amp; straightforward</a:t>
            </a:r>
          </a:p>
          <a:p>
            <a:pPr marL="914400" lvl="1" indent="-457200">
              <a:buClr>
                <a:srgbClr val="F39200"/>
              </a:buClr>
              <a:buFont typeface="+mj-lt"/>
              <a:buAutoNum type="arabicPeriod"/>
            </a:pPr>
            <a:r>
              <a:rPr lang="en-GB" sz="2000" dirty="0">
                <a:solidFill>
                  <a:schemeClr val="bg1">
                    <a:lumMod val="50000"/>
                  </a:schemeClr>
                </a:solidFill>
              </a:rPr>
              <a:t>Members should be kept informed of delays</a:t>
            </a:r>
          </a:p>
          <a:p>
            <a:pPr marL="914400" lvl="1" indent="-457200">
              <a:buClr>
                <a:srgbClr val="F39200"/>
              </a:buClr>
              <a:buFont typeface="+mj-lt"/>
              <a:buAutoNum type="arabicPeriod"/>
            </a:pPr>
            <a:r>
              <a:rPr lang="en-GB" sz="2000" dirty="0">
                <a:solidFill>
                  <a:schemeClr val="bg1">
                    <a:lumMod val="50000"/>
                  </a:schemeClr>
                </a:solidFill>
              </a:rPr>
              <a:t>Administrators should work with other stakeholders to encourage meeting Code objectives</a:t>
            </a:r>
          </a:p>
          <a:p>
            <a:pPr marL="914400" lvl="1" indent="-457200">
              <a:buClr>
                <a:srgbClr val="F39200"/>
              </a:buClr>
              <a:buFont typeface="+mj-lt"/>
              <a:buAutoNum type="arabicPeriod"/>
            </a:pPr>
            <a:r>
              <a:rPr lang="en-GB" sz="2000" dirty="0">
                <a:solidFill>
                  <a:schemeClr val="bg1">
                    <a:lumMod val="50000"/>
                  </a:schemeClr>
                </a:solidFill>
              </a:rPr>
              <a:t>Comms should reflect best practice and use templates where possible</a:t>
            </a:r>
          </a:p>
          <a:p>
            <a:pPr marL="914400" lvl="1" indent="-457200">
              <a:buClr>
                <a:srgbClr val="F39200"/>
              </a:buClr>
              <a:buFont typeface="+mj-lt"/>
              <a:buAutoNum type="arabicPeriod"/>
            </a:pPr>
            <a:r>
              <a:rPr lang="en-GB" sz="2000" dirty="0">
                <a:solidFill>
                  <a:schemeClr val="bg1">
                    <a:lumMod val="50000"/>
                  </a:schemeClr>
                </a:solidFill>
              </a:rPr>
              <a:t>Working practices should follow the Code and target timescales</a:t>
            </a:r>
          </a:p>
          <a:p>
            <a:endParaRPr lang="en-GB" dirty="0">
              <a:solidFill>
                <a:schemeClr val="bg1">
                  <a:lumMod val="50000"/>
                </a:schemeClr>
              </a:solidFill>
            </a:endParaRPr>
          </a:p>
          <a:p>
            <a:pPr marL="457200" lvl="1" indent="0">
              <a:buNone/>
            </a:pPr>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pPr lvl="1"/>
            <a:endParaRPr lang="en-GB" dirty="0">
              <a:solidFill>
                <a:schemeClr val="bg1">
                  <a:lumMod val="50000"/>
                </a:schemeClr>
              </a:solidFill>
            </a:endParaRPr>
          </a:p>
          <a:p>
            <a:pPr lvl="1"/>
            <a:endParaRPr lang="en-GB" dirty="0">
              <a:solidFill>
                <a:schemeClr val="bg1">
                  <a:lumMod val="50000"/>
                </a:schemeClr>
              </a:solidFill>
            </a:endParaRPr>
          </a:p>
          <a:p>
            <a:pPr lvl="1"/>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endParaRPr lang="en-GB" dirty="0">
              <a:solidFill>
                <a:schemeClr val="bg1">
                  <a:lumMod val="50000"/>
                </a:schemeClr>
              </a:solidFill>
            </a:endParaRPr>
          </a:p>
          <a:p>
            <a:pPr marL="0" indent="0">
              <a:buNone/>
            </a:pPr>
            <a:endParaRPr lang="en-GB" dirty="0">
              <a:solidFill>
                <a:schemeClr val="bg1">
                  <a:lumMod val="50000"/>
                </a:schemeClr>
              </a:solidFill>
            </a:endParaRPr>
          </a:p>
          <a:p>
            <a:endParaRPr lang="en-GB" dirty="0">
              <a:solidFill>
                <a:schemeClr val="bg1">
                  <a:lumMod val="50000"/>
                </a:schemeClr>
              </a:solidFill>
            </a:endParaRPr>
          </a:p>
          <a:p>
            <a:pPr marL="342900" lvl="1" indent="0">
              <a:buNone/>
            </a:pPr>
            <a:endParaRPr lang="en-GB" dirty="0"/>
          </a:p>
          <a:p>
            <a:endParaRPr lang="en-GB" dirty="0"/>
          </a:p>
          <a:p>
            <a:pPr lvl="2"/>
            <a:endParaRPr lang="en-GB" dirty="0"/>
          </a:p>
          <a:p>
            <a:pPr lvl="1"/>
            <a:endParaRPr lang="en-GB" dirty="0"/>
          </a:p>
        </p:txBody>
      </p:sp>
      <p:sp>
        <p:nvSpPr>
          <p:cNvPr id="2" name="Title 1"/>
          <p:cNvSpPr>
            <a:spLocks noGrp="1"/>
          </p:cNvSpPr>
          <p:nvPr>
            <p:ph type="title"/>
          </p:nvPr>
        </p:nvSpPr>
        <p:spPr>
          <a:xfrm>
            <a:off x="395287" y="572983"/>
            <a:ext cx="8748713" cy="701731"/>
          </a:xfrm>
        </p:spPr>
        <p:txBody>
          <a:bodyPr/>
          <a:lstStyle/>
          <a:p>
            <a:r>
              <a:rPr lang="en-GB" b="1" dirty="0">
                <a:solidFill>
                  <a:srgbClr val="B9005A"/>
                </a:solidFill>
              </a:rPr>
              <a:t>Objectives and Principles</a:t>
            </a:r>
          </a:p>
        </p:txBody>
      </p:sp>
      <p:sp>
        <p:nvSpPr>
          <p:cNvPr id="4" name="Rectangle 3">
            <a:extLst>
              <a:ext uri="{FF2B5EF4-FFF2-40B4-BE49-F238E27FC236}">
                <a16:creationId xmlns:a16="http://schemas.microsoft.com/office/drawing/2014/main" id="{B3B92BE5-CBA5-FA4B-99BE-F67AB88AD39B}"/>
              </a:ext>
            </a:extLst>
          </p:cNvPr>
          <p:cNvSpPr/>
          <p:nvPr/>
        </p:nvSpPr>
        <p:spPr>
          <a:xfrm>
            <a:off x="0" y="6669360"/>
            <a:ext cx="9144000" cy="188640"/>
          </a:xfrm>
          <a:prstGeom prst="rect">
            <a:avLst/>
          </a:prstGeom>
          <a:solidFill>
            <a:srgbClr val="F3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90033"/>
              </a:solidFill>
            </a:endParaRPr>
          </a:p>
        </p:txBody>
      </p:sp>
    </p:spTree>
    <p:extLst>
      <p:ext uri="{BB962C8B-B14F-4D97-AF65-F5344CB8AC3E}">
        <p14:creationId xmlns:p14="http://schemas.microsoft.com/office/powerpoint/2010/main" val="3741108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ONE_MU_TEXT PLACEHOLDER 6" val="Top=455.6953|Left=24|Width=402.625|Height=110.6796|FontName=Arial|FontSize=12"/>
  <p:tag name="MONE_MU_SUBTITLE 2" val="Top=411|Left=23.99992|Width=506.0358|Height=44.69535|FontName=Arial|FontSize=16"/>
  <p:tag name="MONE_MU_TITLE 1" val="Top=371.375|Left=25.23866|Width=505.1614|Height=39.62496|FontName=Arial|FontSize=22"/>
  <p:tag name="TITLEORDIVIDERSLIDE" val="True"/>
  <p:tag name="MONE_MU_TEXT PLACEHOLDER 8" val="Top=13.6063|Left=134.7407|Width=623.0233|Height=18.99213|FontName=Arial|FontSize=12"/>
  <p:tag name="MONE_MU_TEXT PLACEHOLDER 10" val="Top=507.44|Left=155.1845|Width=469.2429|Height=30.04725|FontName=Arial|FontSize=12"/>
  <p:tag name="MONE_MU_TEXT PLACEHOLDER 7" val="Top=13.59362|Left=22.23606|Width=735.528|Height=19.05079|FontName=Arial|FontSize=12"/>
  <p:tag name="MONE_MU_TEXT PLACEHOLDER 15" val="Top=403.3986|Left=22.23606|Width=373.0335|Height=100.4065|FontName=Arial|FontSize=12"/>
  <p:tag name="MONE_MU_SUBTITLE 14" val="Top=362.8517|Left=22.23606|Width=468.8439|Height=40.54685|FontName=Arial|FontSize=16"/>
  <p:tag name="MONE_MU_TITLE 13" val="Top=326.9046|Left=22.23606|Width=469.1813|Height=35.94701|FontName=Arial|FontSize=22"/>
</p:tagLst>
</file>

<file path=ppt/tags/tag10.xml><?xml version="1.0" encoding="utf-8"?>
<p:tagLst xmlns:a="http://schemas.openxmlformats.org/drawingml/2006/main" xmlns:r="http://schemas.openxmlformats.org/officeDocument/2006/relationships" xmlns:p="http://schemas.openxmlformats.org/presentationml/2006/main">
  <p:tag name="MONE_MU_TEXT PLACEHOLDER 4" val="Top=51.97276|Left=22.23606|Width=735.5279|Height=28.00921|FontName=Arial|FontSize=20"/>
  <p:tag name="MONE_MU_SLIDE NUMBER PLACEHOLDER 3" val="Top=464.4826|Left=16.44094|Width=22.11024|Height=19.61961|FontName=Arial|FontSize=11"/>
  <p:tag name="MONE_MU_CONTENT PLACEHOLDER 2" val="Top=100.25|Left=22.24992|Width=735.5139|Height=342.125|FontName=Arial|FontSize=16"/>
  <p:tag name="MONE_MU_TITLE 1" val="Top=28.23606|Left=22.23606|Width=735.528|Height=23.73669|FontName=Arial|FontSize=22"/>
</p:tagLst>
</file>

<file path=ppt/tags/tag11.xml><?xml version="1.0" encoding="utf-8"?>
<p:tagLst xmlns:a="http://schemas.openxmlformats.org/drawingml/2006/main" xmlns:r="http://schemas.openxmlformats.org/officeDocument/2006/relationships" xmlns:p="http://schemas.openxmlformats.org/presentationml/2006/main">
  <p:tag name="MONE_MU_CONTENT PLACEHOLDER 2" val="Top=100.25|Left=22.24992|Width=735.5139|Height=342.125|FontName=Arial|FontSize=16"/>
  <p:tag name="MONE_MU_TEXTBOX 2" val="Top=227.2692|Left=22.23598|Width=739.139|Height=85.46158|FontName=Arial|FontSize=24"/>
  <p:tag name="MONE_MU_TEXT PLACEHOLDER 4" val="Top=51.97276|Left=22.23606|Width=735.5279|Height=28.00921|FontName=Arial|FontSize=20"/>
  <p:tag name="MONE_MU_SLIDE NUMBER PLACEHOLDER 3" val="Top=464.4826|Left=16.44094|Width=22.11024|Height=19.61961|FontName=Arial|FontSize=11"/>
  <p:tag name="MONE_MU_TITLE 1" val="Top=28.23606|Left=22.23606|Width=735.528|Height=23.73669|FontName=Arial|FontSize=22"/>
</p:tagLst>
</file>

<file path=ppt/tags/tag12.xml><?xml version="1.0" encoding="utf-8"?>
<p:tagLst xmlns:a="http://schemas.openxmlformats.org/drawingml/2006/main" xmlns:r="http://schemas.openxmlformats.org/officeDocument/2006/relationships" xmlns:p="http://schemas.openxmlformats.org/presentationml/2006/main">
  <p:tag name="MONE_MU_TEXT PLACEHOLDER 5" val="Top=57.29031|Left=23.99992|Width=793.8751|Height=30.87496|FontName=Arial|FontSize=18"/>
  <p:tag name="MONE_MU_CONTENT PLACEHOLDER 4" val="Top=112.2581|Left=24|Width=793.8751|Height=375.3669|FontName=Arial|FontSize=8"/>
  <p:tag name="MONE_MU_TEXTBOX 6" val="Top=433.7012|Left=22.23606|Width=202.9609|Height=9.69378|FontName=Arial|FontSize=8"/>
  <p:tag name="MONE_MU_TEXTBOX 14" val="Top=100.25|Left=22.23606|Width=735.4999|Height=347.3594|FontName=Arial|FontSize=8"/>
  <p:tag name="MONE_MU_TEXT PLACEHOLDER 1" val="Top=51.97276|Left=22.23606|Width=735.5279|Height=28.00921|FontName=Arial|FontSize=20"/>
  <p:tag name="MONE_MU_SLIDE NUMBER PLACEHOLDER 10" val="Top=464.4826|Left=16.44094|Width=22.11024|Height=19.61961|FontName=Arial|FontSize=11"/>
  <p:tag name="MONE_MU_TITLE 3" val="Top=28.23606|Left=22.23606|Width=735.528|Height=23.73669|FontName=Arial|FontSize=22"/>
</p:tagLst>
</file>

<file path=ppt/tags/tag2.xml><?xml version="1.0" encoding="utf-8"?>
<p:tagLst xmlns:a="http://schemas.openxmlformats.org/drawingml/2006/main" xmlns:r="http://schemas.openxmlformats.org/officeDocument/2006/relationships" xmlns:p="http://schemas.openxmlformats.org/presentationml/2006/main">
  <p:tag name="MONE_MU_TEXT PLACEHOLDER 4" val="Top=51.97276|Left=22.23606|Width=735.5279|Height=28.00921|FontName=Arial|FontSize=20"/>
  <p:tag name="MONE_MU_SLIDE NUMBER PLACEHOLDER 3" val="Top=464.4826|Left=16.44094|Width=22.11024|Height=19.61961|FontName=Arial|FontSize=11"/>
  <p:tag name="MONE_MU_CONTENT PLACEHOLDER 2" val="Top=100.25|Left=22.24992|Width=735.5139|Height=342.125|FontName=Arial|FontSize=16"/>
  <p:tag name="MONE_MU_TITLE 1" val="Top=28.23606|Left=22.23606|Width=735.528|Height=23.73669|FontName=Arial|FontSize=22"/>
</p:tagLst>
</file>

<file path=ppt/tags/tag3.xml><?xml version="1.0" encoding="utf-8"?>
<p:tagLst xmlns:a="http://schemas.openxmlformats.org/drawingml/2006/main" xmlns:r="http://schemas.openxmlformats.org/officeDocument/2006/relationships" xmlns:p="http://schemas.openxmlformats.org/presentationml/2006/main">
  <p:tag name="MONE_MU_CONTENT PLACEHOLDER 2" val="Top=100.25|Left=22.24992|Width=735.5139|Height=342.125|FontName=Arial|FontSize=16"/>
  <p:tag name="MONE_MU_TEXTBOX 5" val="Top=245.875|Left=22.37504|Width=114.5074|Height=29.08126|FontName=Arial|FontSize=18"/>
  <p:tag name="MONE_MU_TEXTBOX 21" val="Top=304.375|Left=88.25|Width=187.7154|Height=27.29906|FontName=Arial|FontSize=16.53"/>
  <p:tag name="MONE_MU_TEXTBOX 20" val="Top=102.3503|Left=46.24992|Width=188.599|Height=27.29906|FontName=Arial|FontSize=16.53"/>
  <p:tag name="MONE_MU_TEXTBOX 19" val="Top=162.6004|Left=70.75|Width=185.8776|Height=27.29906|FontName=Arial|FontSize=16.53"/>
  <p:tag name="MONE_MU_TEXTBOX 15" val="Top=429.5625|Left=22.37504|Width=194.1173|Height=27.29906|FontName=Arial|FontSize=16.53"/>
  <p:tag name="MONE_MU_TEXTBOX 14" val="Top=386.875|Left=160.6873|Width=140.8522|Height=27.29906|FontName=Arial|FontSize=16.53"/>
  <p:tag name="MONE_MU_TEXTBOX 13" val="Top=196.3995|Left=21.5|Width=232.125|Height=27.29906|FontName=Arial|FontSize=16.53"/>
  <p:tag name="MONE_MU_TEXTBOX 12" val="Top=349.125|Left=33|Width=127.1295|Height=27.29906|FontName=Arial|FontSize=16.53"/>
  <p:tag name="MONE_MU_TEXTBOX 10" val="Top=128.9754|Left=195.375|Width=190.4519|Height=27.29906|FontName=Arial|FontSize=16.53"/>
  <p:tag name="MONE_MU_TEXTBOX 9" val="Top=131.3504|Left=21.5|Width=83.71969|Height=27.29906|FontName=Arial|FontSize=16.53"/>
  <p:tag name="MONE_MU_TEXTBOX 51" val="Top=245.875|Left=632.5121|Width=92.29259|Height=29.08126|FontName=Arial|FontSize=18"/>
  <p:tag name="MONE_MU_RIGHT ARROW 17" val="Top=223.6986|Left=79.37511|Width=553.137|Height=76.75|FontName=Arial|FontSize=32"/>
  <p:tag name="MONE_MU_TEXTBOX 7" val="Top=330.4699|Left=624.4313|Width=108.4539|Height=29.08126|FontName=Arial|FontSize=18"/>
  <p:tag name="MONE_MU_TEXTBOX 71" val="Top=160.8182|Left=614.8387|Width=127.6395|Height=29.08126|FontName=Arial|FontSize=18"/>
  <p:tag name="MONE_MU_FREEFORM 11" val="Top=-217.7695|Left=-11.53827|Width=770.0383|Height=149.871|FontName=Arial|FontSize=15.26"/>
  <p:tag name="MONE_MU_FREEFORM 10" val="Top=-266.0311|Left=-11.65362|Width=452.272|Height=66.32157|FontName=Arial|FontSize=15.26"/>
  <p:tag name="MONE_MU_FREEFORM 9" val="Top=-327.2686|Left=-7.153622|Width=447.3835|Height=173.8936|FontName=Arial|FontSize=15.26"/>
  <p:tag name="MONE_MU_FREEFORM 8" val="Top=-203.9615|Left=-11.07701|Width=451.3069|Height=178.6351|FontName=Arial|FontSize=15.26"/>
  <p:tag name="MONE_MU_FREEFORM 7" val="Top=-226.8333|Left=-12.95559|Width=450.0768|Height=80.08598|FontName=Arial|FontSize=15.26"/>
  <p:tag name="MONE_MU_FREEFORM 6" val="Top=-247.223|Left=-11.42299|Width=451.6529|Height=47.51347|FontName=Arial|FontSize=15.26"/>
  <p:tag name="MONE_MU_FREEFORM 5" val="Top=-301.7999|Left=-8.768898|Width=449.3872|Height=105.7961|FontName=Arial|FontSize=15.26"/>
  <p:tag name="MONE_MU_TEXTBOX 11" val="Top=72.3504|Left=79.37504|Width=127.9777|Height=27.29906|FontName=Arial|FontSize=16.53"/>
  <p:tag name="MONE_MU_TEXT PLACEHOLDER 4" val="Top=51.97276|Left=22.23606|Width=735.5279|Height=28.00921|FontName=Arial|FontSize=20"/>
  <p:tag name="MONE_MU_SLIDE NUMBER PLACEHOLDER 3" val="Top=464.4826|Left=16.44094|Width=22.11024|Height=19.61961|FontName=Arial|FontSize=11"/>
  <p:tag name="MONE_MU_TITLE 1" val="Top=28.23606|Left=22.23606|Width=735.528|Height=23.73669|FontName=Arial|FontSize=22"/>
</p:tagLst>
</file>

<file path=ppt/tags/tag4.xml><?xml version="1.0" encoding="utf-8"?>
<p:tagLst xmlns:a="http://schemas.openxmlformats.org/drawingml/2006/main" xmlns:r="http://schemas.openxmlformats.org/officeDocument/2006/relationships" xmlns:p="http://schemas.openxmlformats.org/presentationml/2006/main">
  <p:tag name="MONE_MU_TEXT PLACEHOLDER 4" val="Top=51.97276|Left=22.23606|Width=735.5279|Height=28.00921|FontName=Arial|FontSize=20"/>
  <p:tag name="MONE_MU_SLIDE NUMBER PLACEHOLDER 3" val="Top=464.4826|Left=16.44094|Width=22.11024|Height=19.61961|FontName=Arial|FontSize=11"/>
  <p:tag name="MONE_MU_CONTENT PLACEHOLDER 2" val="Top=100.25|Left=22.24992|Width=735.5139|Height=342.125|FontName=Arial|FontSize=16"/>
  <p:tag name="MONE_MU_TITLE 1" val="Top=28.23606|Left=22.23606|Width=735.528|Height=23.73669|FontName=Arial|FontSize=22"/>
</p:tagLst>
</file>

<file path=ppt/tags/tag5.xml><?xml version="1.0" encoding="utf-8"?>
<p:tagLst xmlns:a="http://schemas.openxmlformats.org/drawingml/2006/main" xmlns:r="http://schemas.openxmlformats.org/officeDocument/2006/relationships" xmlns:p="http://schemas.openxmlformats.org/presentationml/2006/main">
  <p:tag name="MONE_MU_TEXT PLACEHOLDER 4" val="Top=51.97276|Left=22.23606|Width=735.5279|Height=28.00921|FontName=Arial|FontSize=20"/>
  <p:tag name="MONE_MU_SLIDE NUMBER PLACEHOLDER 3" val="Top=464.4826|Left=16.44094|Width=22.11024|Height=19.61961|FontName=Arial|FontSize=11"/>
  <p:tag name="MONE_MU_CONTENT PLACEHOLDER 2" val="Top=100.25|Left=22.24992|Width=735.5139|Height=342.125|FontName=Arial|FontSize=16"/>
  <p:tag name="MONE_MU_TITLE 1" val="Top=28.23606|Left=22.23606|Width=735.528|Height=23.73669|FontName=Arial|FontSize=22"/>
</p:tagLst>
</file>

<file path=ppt/tags/tag6.xml><?xml version="1.0" encoding="utf-8"?>
<p:tagLst xmlns:a="http://schemas.openxmlformats.org/drawingml/2006/main" xmlns:r="http://schemas.openxmlformats.org/officeDocument/2006/relationships" xmlns:p="http://schemas.openxmlformats.org/presentationml/2006/main">
  <p:tag name="MONE_MU_RECTANGLE 19" val="Top=409.1656|Left=40.60236|Width=69.5396|Height=15.09709|FontName=Arial|FontSize=11"/>
  <p:tag name="MONE_MU_STRAIGHT CONNECTOR 18" val="Top=367.3888|Left=87.79693|Width=22.89984|Height=7.874016E-05"/>
  <p:tag name="MONE_MU_STRAIGHT CONNECTOR 17" val="Top=367.5524|Left=40.93669|Width=22.89984|Height=7.874016E-05"/>
  <p:tag name="MONE_MU_FREEFORM 18" val="Top=225.4891|Left=27.49606|Width=89.94189|Height=72.38103|FontName=Arial|FontSize=16.53"/>
  <p:tag name="MONE_MU_TEXTBOX 93" val="Top=378.0432|Left=591.5499|Width=152.1313|Height=27.29906|FontName=Arial|FontSize=16.53"/>
  <p:tag name="MONE_MU_TEXTBOX 92" val="Top=296.6896|Left=603.546|Width=128.1393|Height=27.29906|FontName=Arial|FontSize=16.53"/>
  <p:tag name="MONE_MU_TEXTBOX 91" val="Top=215.3359|Left=573.8564|Width=187.5186|Height=27.29906|FontName=Arial|FontSize=16.53"/>
  <p:tag name="MONE_MU_TEXTBOX 90" val="Top=133.9822|Left=626.4551|Width=82.32118|Height=27.29906|FontName=Arial|FontSize=16.53"/>
  <p:tag name="MONE_MU_TEXTBOX 89" val="Top=244.5018|Left=279.5203|Width=231.2086|Height=47.32772|FontName=Arial|FontSize=16.53"/>
  <p:tag name="MONE_MU_TEXTBOX 88" val="Top=379.4184|Left=134.9199|Width=105.672|Height=27.29906|FontName=Arial|FontSize=16.53"/>
  <p:tag name="MONE_MU_TEXTBOX 87" val="Top=256.1961|Left=134.9199|Width=75.88386|Height=27.29906|FontName=Arial|FontSize=16.53"/>
  <p:tag name="MONE_MU_TEXTBOX 8" val="Top=133.9822|Left=134.9199|Width=60.98984|Height=27.29906|FontName=Arial|FontSize=16.53"/>
  <p:tag name="MONE_MU_OVAL 161" val="Top=126.7539|Left=85.63213|Width=13.34425|Height=13.34425|FontName=Arial|FontSize=16.53"/>
  <p:tag name="MONE_MU_OVAL 74" val="Top=112.7437|Left=81.56488|Width=23.60677|Height=27.67268|FontName=Arial|FontSize=16.53"/>
  <p:tag name="MONE_MU_FREEFORM 13" val="Top=170.3225|Left=51.75937|Width=42.08575|Height=12.00984|FontName=Arial|FontSize=16.53"/>
  <p:tag name="MONE_MU_STRAIGHT CONNECTOR 7" val="Top=294.2335|Left=51.75937|Width=42.08575|Height=0"/>
  <p:tag name="MONE_MU_OVAL 1611" val="Top=244.5018|Left=87.17299|Width=13.34425|Height=13.34425|FontName=Arial|FontSize=16.53"/>
  <p:tag name="MONE_MU_OVAL 151" val="Top=244.5018|Left=45.08725|Width=13.34425|Height=13.34425|FontName=Arial|FontSize=16.53"/>
  <p:tag name="MONE_MU_OVAL 84" val="Top=218.6635|Left=21.5|Width=102.1932|Height=102.3645|FontName=Arial|FontSize=16.53"/>
  <p:tag name="MONE_MU_OVAL 1511" val="Top=126.7539|Left=45.08725|Width=13.34425|Height=13.34425|FontName=Arial|FontSize=16.53"/>
  <p:tag name="MONE_MU_FREEFORM 14" val="Top=117.168|Left=88.35063|Width=8.848347|Height=17.62866|FontName=Arial|FontSize=16.53"/>
  <p:tag name="MONE_MU_OVAL 511" val="Top=96.44952|Left=21.70567|Width=102.1932|Height=102.3645|FontName=Arial|FontSize=16.53"/>
  <p:tag name="MONE_MU_RECTANGLE 56" val="Top=406.7175|Left=38.55118|Width=69.5396|Height=15.09709|FontName=Arial|FontSize=10.5"/>
  <p:tag name="MONE_MU_STRAIGHT CONNECTOR 55" val="Top=367.6547|Left=85.10528|Width=22.89984|Height=7.874016E-05"/>
  <p:tag name="MONE_MU_STRAIGHT CONNECTOR 54" val="Top=367.8184|Left=38.24504|Width=22.89984|Height=7.874016E-05"/>
  <p:tag name="MONE_MU_FREEFORM 8" val="Top=372.791|Left=85.84779|Width=15.90252|Height=10.51173|FontName=Arial|FontSize=16.53"/>
  <p:tag name="MONE_MU_FREEFORM 7" val="Top=373.4783|Left=44.88606|Width=15.8126|Height=10.51173|FontName=Arial|FontSize=16.53"/>
  <p:tag name="MONE_MU_OVAL 51" val="Top=340.5106|Left=21.5|Width=102.1932|Height=102.3645|FontName=Arial|FontSize=16.53"/>
  <p:tag name="MONE_MU_TEXT PLACEHOLDER 4" val="Top=51.97276|Left=22.23606|Width=735.5279|Height=28.00921|FontName=Arial|FontSize=20"/>
  <p:tag name="MONE_MU_SLIDE NUMBER PLACEHOLDER 3" val="Top=464.4826|Left=16.44094|Width=22.11024|Height=19.61961|FontName=Arial|FontSize=11"/>
  <p:tag name="MONE_MU_TITLE 1" val="Top=28.23606|Left=22.23606|Width=735.528|Height=23.73669|FontName=Arial|FontSize=22"/>
</p:tagLst>
</file>

<file path=ppt/tags/tag7.xml><?xml version="1.0" encoding="utf-8"?>
<p:tagLst xmlns:a="http://schemas.openxmlformats.org/drawingml/2006/main" xmlns:r="http://schemas.openxmlformats.org/officeDocument/2006/relationships" xmlns:p="http://schemas.openxmlformats.org/presentationml/2006/main">
  <p:tag name="MONE_MU_TEXT PLACEHOLDER 4" val="Top=51.97276|Left=22.23606|Width=735.5279|Height=28.00921|FontName=Arial|FontSize=20"/>
  <p:tag name="MONE_MU_SLIDE NUMBER PLACEHOLDER 3" val="Top=464.4826|Left=16.44094|Width=22.11024|Height=19.61961|FontName=Arial|FontSize=11"/>
  <p:tag name="MONE_MU_CONTENT PLACEHOLDER 2" val="Top=100.25|Left=22.24992|Width=735.5139|Height=342.125|FontName=Arial|FontSize=16"/>
  <p:tag name="MONE_MU_TITLE 1" val="Top=28.23606|Left=22.23606|Width=735.528|Height=23.73669|FontName=Arial|FontSize=22"/>
</p:tagLst>
</file>

<file path=ppt/tags/tag8.xml><?xml version="1.0" encoding="utf-8"?>
<p:tagLst xmlns:a="http://schemas.openxmlformats.org/drawingml/2006/main" xmlns:r="http://schemas.openxmlformats.org/officeDocument/2006/relationships" xmlns:p="http://schemas.openxmlformats.org/presentationml/2006/main">
  <p:tag name="MONE_MU_TEXT PLACEHOLDER 4" val="Top=51.97276|Left=22.23606|Width=735.5279|Height=28.00921|FontName=Arial|FontSize=20"/>
  <p:tag name="MONE_MU_SLIDE NUMBER PLACEHOLDER 3" val="Top=464.4826|Left=16.44094|Width=22.11024|Height=19.61961|FontName=Arial|FontSize=11"/>
  <p:tag name="MONE_MU_CONTENT PLACEHOLDER 2" val="Top=100.25|Left=22.24992|Width=735.5139|Height=342.125|FontName=Arial|FontSize=16"/>
  <p:tag name="MONE_MU_TITLE 1" val="Top=28.23606|Left=22.23606|Width=735.528|Height=23.73669|FontName=Arial|FontSize=22"/>
</p:tagLst>
</file>

<file path=ppt/tags/tag9.xml><?xml version="1.0" encoding="utf-8"?>
<p:tagLst xmlns:a="http://schemas.openxmlformats.org/drawingml/2006/main" xmlns:r="http://schemas.openxmlformats.org/officeDocument/2006/relationships" xmlns:p="http://schemas.openxmlformats.org/presentationml/2006/main">
  <p:tag name="MONE_MU_TEXT PLACEHOLDER 4" val="Top=51.97276|Left=22.23606|Width=735.5279|Height=28.00921|FontName=Arial|FontSize=20"/>
  <p:tag name="MONE_MU_SLIDE NUMBER PLACEHOLDER 3" val="Top=464.4826|Left=16.44094|Width=22.11024|Height=19.61961|FontName=Arial|FontSize=11"/>
  <p:tag name="MONE_MU_CONTENT PLACEHOLDER 2" val="Top=100.25|Left=22.24992|Width=735.5139|Height=342.125|FontName=Arial|FontSize=16"/>
  <p:tag name="MONE_MU_TITLE 1" val="Top=28.23606|Left=22.23606|Width=735.528|Height=23.73669|FontName=Arial|FontSize=2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C7340282B65A43B843C94E8C540F5E" ma:contentTypeVersion="10" ma:contentTypeDescription="Create a new document." ma:contentTypeScope="" ma:versionID="fe7be34c4067d6f71fdc43fa5511d096">
  <xsd:schema xmlns:xsd="http://www.w3.org/2001/XMLSchema" xmlns:xs="http://www.w3.org/2001/XMLSchema" xmlns:p="http://schemas.microsoft.com/office/2006/metadata/properties" xmlns:ns3="c0ab4ec3-9439-48e9-9e43-15a0542a8a75" xmlns:ns4="3c377959-610f-43c6-bd54-9ebeda8fb7d6" targetNamespace="http://schemas.microsoft.com/office/2006/metadata/properties" ma:root="true" ma:fieldsID="b5fba9dff41204f939920c884a28decf" ns3:_="" ns4:_="">
    <xsd:import namespace="c0ab4ec3-9439-48e9-9e43-15a0542a8a75"/>
    <xsd:import namespace="3c377959-610f-43c6-bd54-9ebeda8fb7d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b4ec3-9439-48e9-9e43-15a0542a8a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377959-610f-43c6-bd54-9ebeda8fb7d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577249-8D60-4623-9CFA-34D3384FD0E5}">
  <ds:schemaRefs>
    <ds:schemaRef ds:uri="c0ab4ec3-9439-48e9-9e43-15a0542a8a75"/>
    <ds:schemaRef ds:uri="http://purl.org/dc/terms/"/>
    <ds:schemaRef ds:uri="http://schemas.openxmlformats.org/package/2006/metadata/core-properties"/>
    <ds:schemaRef ds:uri="http://purl.org/dc/dcmitype/"/>
    <ds:schemaRef ds:uri="3c377959-610f-43c6-bd54-9ebeda8fb7d6"/>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C65217E-4B53-4DB5-9BFA-CF6D68E55FE9}">
  <ds:schemaRefs>
    <ds:schemaRef ds:uri="http://schemas.microsoft.com/sharepoint/v3/contenttype/forms"/>
  </ds:schemaRefs>
</ds:datastoreItem>
</file>

<file path=customXml/itemProps3.xml><?xml version="1.0" encoding="utf-8"?>
<ds:datastoreItem xmlns:ds="http://schemas.openxmlformats.org/officeDocument/2006/customXml" ds:itemID="{C3882F8D-DFF5-4592-8198-9A449A06D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ab4ec3-9439-48e9-9e43-15a0542a8a75"/>
    <ds:schemaRef ds:uri="3c377959-610f-43c6-bd54-9ebeda8fb7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247</TotalTime>
  <Words>3223</Words>
  <Application>Microsoft Macintosh PowerPoint</Application>
  <PresentationFormat>On-screen Show (4:3)</PresentationFormat>
  <Paragraphs>616</Paragraphs>
  <Slides>59</Slides>
  <Notes>23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9" baseType="lpstr">
      <vt:lpstr>Adobe Garamond Pro Bold</vt:lpstr>
      <vt:lpstr>Arial</vt:lpstr>
      <vt:lpstr>Calibri</vt:lpstr>
      <vt:lpstr>Calibri Light</vt:lpstr>
      <vt:lpstr>Helvetica</vt:lpstr>
      <vt:lpstr>Helvetica Neue</vt:lpstr>
      <vt:lpstr>Raleway</vt:lpstr>
      <vt:lpstr>Times New Roman</vt:lpstr>
      <vt:lpstr>Office Theme</vt:lpstr>
      <vt:lpstr>Worksheet</vt:lpstr>
      <vt:lpstr>PowerPoint Presentation</vt:lpstr>
      <vt:lpstr>PowerPoint Presentation</vt:lpstr>
      <vt:lpstr>PowerPoint Presentation</vt:lpstr>
      <vt:lpstr>PowerPoint Presentation</vt:lpstr>
      <vt:lpstr>DB Transfers: the facts</vt:lpstr>
      <vt:lpstr>DB Transfers 2: the sequel</vt:lpstr>
      <vt:lpstr>Why a Code of Good Practice</vt:lpstr>
      <vt:lpstr>A Code of Good Practice</vt:lpstr>
      <vt:lpstr>Objectives and Principles</vt:lpstr>
      <vt:lpstr>Consultation questions</vt:lpstr>
      <vt:lpstr>Aiming for a Code of Good Practice</vt:lpstr>
      <vt:lpstr>Thank you – Any questions?</vt:lpstr>
      <vt:lpstr>PowerPoint Presentation</vt:lpstr>
      <vt:lpstr>PowerPoint Presentation</vt:lpstr>
      <vt:lpstr>PowerPoint Presentation</vt:lpstr>
      <vt:lpstr>PowerPoint Presentation</vt:lpstr>
      <vt:lpstr>PASA Annual Conference 2020</vt:lpstr>
      <vt:lpstr>Agenda</vt:lpstr>
      <vt:lpstr>The Trend</vt:lpstr>
      <vt:lpstr>Bundled vs. Unbundled</vt:lpstr>
      <vt:lpstr>Contribution  Processing</vt:lpstr>
      <vt:lpstr>Discretionary Processes </vt:lpstr>
      <vt:lpstr>The role of the trustees</vt:lpstr>
      <vt:lpstr>It’s an ‘arms race’</vt:lpstr>
      <vt:lpstr>Continuous development</vt:lpstr>
      <vt:lpstr>Transitions</vt:lpstr>
      <vt:lpstr> </vt:lpstr>
      <vt:lpstr>Legal &amp; General Investment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GMP Equalisation</vt:lpstr>
      <vt:lpstr>October 2018</vt:lpstr>
      <vt:lpstr>Correcting for the past</vt:lpstr>
      <vt:lpstr>PowerPoint Presentation</vt:lpstr>
      <vt:lpstr>Correcting for the future</vt:lpstr>
      <vt:lpstr>Correcting for the future –the conversion option (D2)</vt:lpstr>
      <vt:lpstr>So what is stopping us equalising?</vt:lpstr>
      <vt:lpstr>Unanswered questions</vt:lpstr>
      <vt:lpstr>Data issues - constructing the comparator</vt:lpstr>
      <vt:lpstr>Data issues</vt:lpstr>
      <vt:lpstr>Tax issues</vt:lpstr>
      <vt:lpstr>Issues with GMP equalisation legislation</vt:lpstr>
      <vt:lpstr>Conclusions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Joy (LCP)</dc:creator>
  <cp:lastModifiedBy>Bruce Collett</cp:lastModifiedBy>
  <cp:revision>11</cp:revision>
  <dcterms:created xsi:type="dcterms:W3CDTF">2019-02-25T12:04:32Z</dcterms:created>
  <dcterms:modified xsi:type="dcterms:W3CDTF">2020-02-07T16:05:38Z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0x01010040C7340282B65A43B843C94E8C540F5E</vt:lpwstr>
  </property>
</Properties>
</file>