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3"/>
  </p:sldMasterIdLst>
  <p:notesMasterIdLst>
    <p:notesMasterId r:id="rId17"/>
  </p:notesMasterIdLst>
  <p:sldIdLst>
    <p:sldId id="321" r:id="rId4"/>
    <p:sldId id="306" r:id="rId5"/>
    <p:sldId id="307" r:id="rId6"/>
    <p:sldId id="308" r:id="rId7"/>
    <p:sldId id="309" r:id="rId8"/>
    <p:sldId id="310" r:id="rId9"/>
    <p:sldId id="311" r:id="rId10"/>
    <p:sldId id="326" r:id="rId11"/>
    <p:sldId id="327" r:id="rId12"/>
    <p:sldId id="330" r:id="rId13"/>
    <p:sldId id="322" r:id="rId14"/>
    <p:sldId id="319" r:id="rId15"/>
    <p:sldId id="317" r:id="rId1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63">
          <p15:clr>
            <a:srgbClr val="A4A3A4"/>
          </p15:clr>
        </p15:guide>
        <p15:guide id="2" orient="horz" pos="1114">
          <p15:clr>
            <a:srgbClr val="A4A3A4"/>
          </p15:clr>
        </p15:guide>
        <p15:guide id="3" orient="horz" pos="3968">
          <p15:clr>
            <a:srgbClr val="A4A3A4"/>
          </p15:clr>
        </p15:guide>
        <p15:guide id="4" pos="5575">
          <p15:clr>
            <a:srgbClr val="A4A3A4"/>
          </p15:clr>
        </p15:guide>
        <p15:guide id="5" pos="154">
          <p15:clr>
            <a:srgbClr val="A4A3A4"/>
          </p15:clr>
        </p15:guide>
        <p15:guide id="6" pos="952">
          <p15:clr>
            <a:srgbClr val="A4A3A4"/>
          </p15:clr>
        </p15:guide>
        <p15:guide id="7" pos="3413">
          <p15:clr>
            <a:srgbClr val="A4A3A4"/>
          </p15:clr>
        </p15:guide>
        <p15:guide id="8" pos="177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9BBE"/>
    <a:srgbClr val="EB4498"/>
    <a:srgbClr val="EAEFF1"/>
    <a:srgbClr val="C2CD23"/>
    <a:srgbClr val="F99D31"/>
    <a:srgbClr val="006595"/>
    <a:srgbClr val="9AD7DB"/>
    <a:srgbClr val="5C6F7B"/>
    <a:srgbClr val="C7C8CA"/>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0" autoAdjust="0"/>
    <p:restoredTop sz="95928" autoAdjust="0"/>
  </p:normalViewPr>
  <p:slideViewPr>
    <p:cSldViewPr snapToGrid="0">
      <p:cViewPr varScale="1">
        <p:scale>
          <a:sx n="110" d="100"/>
          <a:sy n="110" d="100"/>
        </p:scale>
        <p:origin x="1816" y="176"/>
      </p:cViewPr>
      <p:guideLst>
        <p:guide orient="horz" pos="4163"/>
        <p:guide orient="horz" pos="1114"/>
        <p:guide orient="horz" pos="3968"/>
        <p:guide pos="5575"/>
        <p:guide pos="154"/>
        <p:guide pos="952"/>
        <p:guide pos="3413"/>
        <p:guide pos="177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3" d="100"/>
          <a:sy n="83" d="100"/>
        </p:scale>
        <p:origin x="-1980" y="-72"/>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5722E439-E561-447E-B161-B197F67C8EBE}" type="datetimeFigureOut">
              <a:rPr lang="en-GB" smtClean="0"/>
              <a:pPr/>
              <a:t>07/10/2019</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446893F2-344A-4317-9AF2-C168F2BFB6E2}" type="slidenum">
              <a:rPr lang="en-GB" smtClean="0"/>
              <a:pPr/>
              <a:t>‹#›</a:t>
            </a:fld>
            <a:endParaRPr lang="en-GB" dirty="0"/>
          </a:p>
        </p:txBody>
      </p:sp>
    </p:spTree>
    <p:extLst>
      <p:ext uri="{BB962C8B-B14F-4D97-AF65-F5344CB8AC3E}">
        <p14:creationId xmlns:p14="http://schemas.microsoft.com/office/powerpoint/2010/main" val="1990946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919163" y="742950"/>
            <a:ext cx="4960937" cy="3722688"/>
          </a:xfrm>
          <a:ln/>
        </p:spPr>
      </p:sp>
      <p:sp>
        <p:nvSpPr>
          <p:cNvPr id="18435" name="Rectangle 3"/>
          <p:cNvSpPr>
            <a:spLocks noGrp="1" noChangeArrowheads="1"/>
          </p:cNvSpPr>
          <p:nvPr>
            <p:ph type="body" idx="1"/>
          </p:nvPr>
        </p:nvSpPr>
        <p:spPr>
          <a:xfrm>
            <a:off x="908475" y="4714637"/>
            <a:ext cx="4980726" cy="4466747"/>
          </a:xfrm>
          <a:noFill/>
        </p:spPr>
        <p:txBody>
          <a:bodyPr/>
          <a:lstStyle/>
          <a:p>
            <a:endParaRPr lang="en-US" altLang="en-US" dirty="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6_Title Layout - blue background">
    <p:spTree>
      <p:nvGrpSpPr>
        <p:cNvPr id="1" name=""/>
        <p:cNvGrpSpPr/>
        <p:nvPr/>
      </p:nvGrpSpPr>
      <p:grpSpPr>
        <a:xfrm>
          <a:off x="0" y="0"/>
          <a:ext cx="0" cy="0"/>
          <a:chOff x="0" y="0"/>
          <a:chExt cx="0" cy="0"/>
        </a:xfrm>
      </p:grpSpPr>
      <p:sp>
        <p:nvSpPr>
          <p:cNvPr id="5" name="Rectangle 2"/>
          <p:cNvSpPr>
            <a:spLocks noChangeArrowheads="1"/>
          </p:cNvSpPr>
          <p:nvPr/>
        </p:nvSpPr>
        <p:spPr bwMode="auto">
          <a:xfrm>
            <a:off x="252414" y="1173617"/>
            <a:ext cx="8640849" cy="522252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500">
                <a:solidFill>
                  <a:schemeClr val="tx1"/>
                </a:solidFill>
                <a:latin typeface="Arial" charset="0"/>
                <a:cs typeface="Arial" charset="0"/>
              </a:defRPr>
            </a:lvl1pPr>
            <a:lvl2pPr marL="742950" indent="-285750" eaLnBrk="0" hangingPunct="0">
              <a:defRPr sz="1500">
                <a:solidFill>
                  <a:schemeClr val="tx1"/>
                </a:solidFill>
                <a:latin typeface="Arial" charset="0"/>
                <a:cs typeface="Arial" charset="0"/>
              </a:defRPr>
            </a:lvl2pPr>
            <a:lvl3pPr marL="1143000" indent="-228600" eaLnBrk="0" hangingPunct="0">
              <a:defRPr sz="1500">
                <a:solidFill>
                  <a:schemeClr val="tx1"/>
                </a:solidFill>
                <a:latin typeface="Arial" charset="0"/>
                <a:cs typeface="Arial" charset="0"/>
              </a:defRPr>
            </a:lvl3pPr>
            <a:lvl4pPr marL="1600200" indent="-228600" eaLnBrk="0" hangingPunct="0">
              <a:defRPr sz="1500">
                <a:solidFill>
                  <a:schemeClr val="tx1"/>
                </a:solidFill>
                <a:latin typeface="Arial" charset="0"/>
                <a:cs typeface="Arial" charset="0"/>
              </a:defRPr>
            </a:lvl4pPr>
            <a:lvl5pPr marL="2057400" indent="-228600" eaLnBrk="0" hangingPunct="0">
              <a:defRPr sz="1500">
                <a:solidFill>
                  <a:schemeClr val="tx1"/>
                </a:solidFill>
                <a:latin typeface="Arial" charset="0"/>
                <a:cs typeface="Arial" charset="0"/>
              </a:defRPr>
            </a:lvl5pPr>
            <a:lvl6pPr marL="2514600" indent="-228600" eaLnBrk="0" fontAlgn="base" hangingPunct="0">
              <a:spcBef>
                <a:spcPct val="0"/>
              </a:spcBef>
              <a:spcAft>
                <a:spcPct val="0"/>
              </a:spcAft>
              <a:defRPr sz="1500">
                <a:solidFill>
                  <a:schemeClr val="tx1"/>
                </a:solidFill>
                <a:latin typeface="Arial" charset="0"/>
                <a:cs typeface="Arial" charset="0"/>
              </a:defRPr>
            </a:lvl6pPr>
            <a:lvl7pPr marL="2971800" indent="-228600" eaLnBrk="0" fontAlgn="base" hangingPunct="0">
              <a:spcBef>
                <a:spcPct val="0"/>
              </a:spcBef>
              <a:spcAft>
                <a:spcPct val="0"/>
              </a:spcAft>
              <a:defRPr sz="1500">
                <a:solidFill>
                  <a:schemeClr val="tx1"/>
                </a:solidFill>
                <a:latin typeface="Arial" charset="0"/>
                <a:cs typeface="Arial" charset="0"/>
              </a:defRPr>
            </a:lvl7pPr>
            <a:lvl8pPr marL="3429000" indent="-228600" eaLnBrk="0" fontAlgn="base" hangingPunct="0">
              <a:spcBef>
                <a:spcPct val="0"/>
              </a:spcBef>
              <a:spcAft>
                <a:spcPct val="0"/>
              </a:spcAft>
              <a:defRPr sz="1500">
                <a:solidFill>
                  <a:schemeClr val="tx1"/>
                </a:solidFill>
                <a:latin typeface="Arial" charset="0"/>
                <a:cs typeface="Arial" charset="0"/>
              </a:defRPr>
            </a:lvl8pPr>
            <a:lvl9pPr marL="3886200" indent="-228600" eaLnBrk="0" fontAlgn="base" hangingPunct="0">
              <a:spcBef>
                <a:spcPct val="0"/>
              </a:spcBef>
              <a:spcAft>
                <a:spcPct val="0"/>
              </a:spcAft>
              <a:defRPr sz="1500">
                <a:solidFill>
                  <a:schemeClr val="tx1"/>
                </a:solidFill>
                <a:latin typeface="Arial" charset="0"/>
                <a:cs typeface="Arial" charset="0"/>
              </a:defRPr>
            </a:lvl9pPr>
          </a:lstStyle>
          <a:p>
            <a:pPr eaLnBrk="1" hangingPunct="1">
              <a:buClr>
                <a:srgbClr val="B23427"/>
              </a:buClr>
              <a:buFont typeface="Wingdings" pitchFamily="2" charset="2"/>
              <a:buNone/>
            </a:pPr>
            <a:endParaRPr lang="en-US" altLang="en-US" sz="3800" dirty="0"/>
          </a:p>
        </p:txBody>
      </p:sp>
      <p:sp>
        <p:nvSpPr>
          <p:cNvPr id="18" name="Text Placeholder 6"/>
          <p:cNvSpPr>
            <a:spLocks noGrp="1"/>
          </p:cNvSpPr>
          <p:nvPr>
            <p:ph type="body" sz="quarter" idx="10" hasCustomPrompt="1"/>
          </p:nvPr>
        </p:nvSpPr>
        <p:spPr>
          <a:xfrm>
            <a:off x="309112" y="5041850"/>
            <a:ext cx="8560255" cy="676951"/>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4400" b="0" i="1" kern="1200" noProof="0" dirty="0" smtClean="0">
                <a:solidFill>
                  <a:schemeClr val="bg1"/>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marR="0" lvl="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a:pPr>
            <a:r>
              <a:rPr lang="en-US" dirty="0"/>
              <a:t>Click to insert Title</a:t>
            </a:r>
            <a:endParaRPr lang="en-US" noProof="0" dirty="0"/>
          </a:p>
        </p:txBody>
      </p:sp>
      <p:sp>
        <p:nvSpPr>
          <p:cNvPr id="19" name="Text Placeholder 6"/>
          <p:cNvSpPr>
            <a:spLocks noGrp="1"/>
          </p:cNvSpPr>
          <p:nvPr>
            <p:ph type="body" sz="quarter" idx="11" hasCustomPrompt="1"/>
          </p:nvPr>
        </p:nvSpPr>
        <p:spPr>
          <a:xfrm>
            <a:off x="309112" y="5803267"/>
            <a:ext cx="8560255" cy="276999"/>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1800" kern="1200" baseline="0">
                <a:solidFill>
                  <a:schemeClr val="bg1"/>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lvl="0" indent="0" algn="l" rtl="0" eaLnBrk="0" fontAlgn="base" hangingPunct="0">
              <a:spcBef>
                <a:spcPts val="0"/>
              </a:spcBef>
              <a:spcAft>
                <a:spcPct val="0"/>
              </a:spcAft>
              <a:buClr>
                <a:srgbClr val="B23427"/>
              </a:buClr>
              <a:buFont typeface="Wingdings" pitchFamily="2" charset="2"/>
              <a:buNone/>
            </a:pPr>
            <a:r>
              <a:rPr lang="en-US" noProof="0" dirty="0"/>
              <a:t>Click to insert Sub-title/Presenter name(s)</a:t>
            </a:r>
          </a:p>
        </p:txBody>
      </p:sp>
      <p:sp>
        <p:nvSpPr>
          <p:cNvPr id="20" name="Text Placeholder 2"/>
          <p:cNvSpPr>
            <a:spLocks noGrp="1"/>
          </p:cNvSpPr>
          <p:nvPr>
            <p:ph type="body" sz="quarter" idx="12" hasCustomPrompt="1"/>
          </p:nvPr>
        </p:nvSpPr>
        <p:spPr>
          <a:xfrm>
            <a:off x="309112" y="6111903"/>
            <a:ext cx="8560255" cy="276935"/>
          </a:xfrm>
          <a:prstGeom prst="rect">
            <a:avLst/>
          </a:prstGeom>
        </p:spPr>
        <p:txBody>
          <a:bodyPr wrap="square" lIns="0" tIns="0" rIns="0" bIns="0">
            <a:spAutoFit/>
          </a:bodyPr>
          <a:lstStyle>
            <a:lvl1pPr marL="179388" indent="-179388">
              <a:buNone/>
              <a:defRPr lang="en-GB" sz="1800" kern="1200" baseline="0" dirty="0" smtClean="0">
                <a:solidFill>
                  <a:schemeClr val="bg1"/>
                </a:solidFill>
                <a:latin typeface="Times New Roman" pitchFamily="18" charset="0"/>
                <a:ea typeface="+mn-ea"/>
                <a:cs typeface="+mn-cs"/>
              </a:defRPr>
            </a:lvl1pPr>
          </a:lstStyle>
          <a:p>
            <a:pPr lvl="0"/>
            <a:r>
              <a:rPr lang="en-US" dirty="0"/>
              <a:t>Click to insert date</a:t>
            </a:r>
          </a:p>
        </p:txBody>
      </p:sp>
      <p:sp>
        <p:nvSpPr>
          <p:cNvPr id="12" name="Line 16"/>
          <p:cNvSpPr>
            <a:spLocks noChangeShapeType="1"/>
          </p:cNvSpPr>
          <p:nvPr userDrawn="1"/>
        </p:nvSpPr>
        <p:spPr bwMode="auto">
          <a:xfrm>
            <a:off x="254049" y="6546922"/>
            <a:ext cx="8610600" cy="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lIns="0" tIns="0" rIns="0" bIns="0"/>
          <a:lstStyle/>
          <a:p>
            <a:endParaRPr lang="en-GB" dirty="0"/>
          </a:p>
        </p:txBody>
      </p:sp>
      <p:sp>
        <p:nvSpPr>
          <p:cNvPr id="13" name="Rectangle 11"/>
          <p:cNvSpPr>
            <a:spLocks noChangeArrowheads="1"/>
          </p:cNvSpPr>
          <p:nvPr userDrawn="1"/>
        </p:nvSpPr>
        <p:spPr bwMode="auto">
          <a:xfrm>
            <a:off x="252417"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defRPr/>
            </a:pPr>
            <a:r>
              <a:rPr lang="en-GB" altLang="en-US" sz="800" dirty="0">
                <a:solidFill>
                  <a:srgbClr val="A19589"/>
                </a:solidFill>
                <a:latin typeface="Times New Roman" pitchFamily="18" charset="0"/>
              </a:rPr>
              <a:t>© Allen &amp; Overy 2016</a:t>
            </a:r>
          </a:p>
        </p:txBody>
      </p:sp>
      <p:pic>
        <p:nvPicPr>
          <p:cNvPr id="9" name="Picture 8"/>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p:spPr>
      </p:pic>
    </p:spTree>
    <p:extLst>
      <p:ext uri="{BB962C8B-B14F-4D97-AF65-F5344CB8AC3E}">
        <p14:creationId xmlns:p14="http://schemas.microsoft.com/office/powerpoint/2010/main" val="2409360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Only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369" y="424703"/>
            <a:ext cx="8604298" cy="446173"/>
          </a:xfrm>
          <a:prstGeom prst="rect">
            <a:avLst/>
          </a:prstGeom>
        </p:spPr>
        <p:txBody>
          <a:bodyPr lIns="0" tIns="0" rIns="0" bIns="0">
            <a:spAutoFit/>
          </a:bodyPr>
          <a:lstStyle>
            <a:lvl1pPr>
              <a:defRPr baseline="0"/>
            </a:lvl1pPr>
          </a:lstStyle>
          <a:p>
            <a:r>
              <a:rPr lang="en-US" altLang="en-US" dirty="0"/>
              <a:t>Click to insert title (Times New Roman, bold, 29 </a:t>
            </a:r>
            <a:r>
              <a:rPr lang="en-US" altLang="en-US" dirty="0" err="1"/>
              <a:t>pt</a:t>
            </a:r>
            <a:r>
              <a:rPr lang="en-US" altLang="en-US" dirty="0"/>
              <a:t>)</a:t>
            </a:r>
            <a:endParaRPr lang="en-GB" dirty="0"/>
          </a:p>
        </p:txBody>
      </p:sp>
      <p:sp>
        <p:nvSpPr>
          <p:cNvPr id="4" name="Text Placeholder 3"/>
          <p:cNvSpPr>
            <a:spLocks noGrp="1"/>
          </p:cNvSpPr>
          <p:nvPr>
            <p:ph type="body" sz="quarter" idx="14" hasCustomPrompt="1"/>
          </p:nvPr>
        </p:nvSpPr>
        <p:spPr>
          <a:xfrm>
            <a:off x="252007" y="1390179"/>
            <a:ext cx="8604327" cy="246164"/>
          </a:xfrm>
          <a:prstGeom prst="rect">
            <a:avLst/>
          </a:prstGeom>
        </p:spPr>
        <p:txBody>
          <a:bodyPr wrap="square" lIns="0" tIns="0" rIns="0" bIns="0">
            <a:spAutoFit/>
          </a:bodyPr>
          <a:lstStyle>
            <a:lvl1pPr marL="0" indent="0" algn="l" rtl="0" fontAlgn="base">
              <a:spcBef>
                <a:spcPct val="0"/>
              </a:spcBef>
              <a:spcAft>
                <a:spcPct val="0"/>
              </a:spcAft>
              <a:buNone/>
              <a:defRPr lang="en-US" sz="1600" b="1" kern="1200" baseline="0" dirty="0" smtClean="0">
                <a:solidFill>
                  <a:schemeClr val="tx1"/>
                </a:solidFill>
                <a:latin typeface="+mn-lt"/>
                <a:ea typeface="+mn-ea"/>
                <a:cs typeface="Times New Roman" panose="02020603050405020304" pitchFamily="18" charset="0"/>
              </a:defRPr>
            </a:lvl1pPr>
            <a:lvl2pPr algn="l" rtl="0" fontAlgn="base">
              <a:spcBef>
                <a:spcPct val="0"/>
              </a:spcBef>
              <a:spcAft>
                <a:spcPct val="0"/>
              </a:spcAft>
              <a:defRPr lang="en-US" b="1" kern="1200" dirty="0" smtClean="0">
                <a:solidFill>
                  <a:schemeClr val="tx1"/>
                </a:solidFill>
                <a:latin typeface="Arial" charset="0"/>
                <a:ea typeface="+mn-ea"/>
                <a:cs typeface="Arial" charset="0"/>
              </a:defRPr>
            </a:lvl2pPr>
            <a:lvl3pPr algn="l" rtl="0" fontAlgn="base">
              <a:spcBef>
                <a:spcPct val="0"/>
              </a:spcBef>
              <a:spcAft>
                <a:spcPct val="0"/>
              </a:spcAft>
              <a:defRPr lang="en-US" b="1" kern="1200" dirty="0" smtClean="0">
                <a:solidFill>
                  <a:schemeClr val="tx1"/>
                </a:solidFill>
                <a:latin typeface="Arial" charset="0"/>
                <a:ea typeface="+mn-ea"/>
                <a:cs typeface="Arial" charset="0"/>
              </a:defRPr>
            </a:lvl3pPr>
            <a:lvl4pPr algn="l" rtl="0" fontAlgn="base">
              <a:spcBef>
                <a:spcPct val="0"/>
              </a:spcBef>
              <a:spcAft>
                <a:spcPct val="0"/>
              </a:spcAft>
              <a:defRPr lang="en-US" b="1" kern="1200" dirty="0" smtClean="0">
                <a:solidFill>
                  <a:schemeClr val="tx1"/>
                </a:solidFill>
                <a:latin typeface="Arial" charset="0"/>
                <a:ea typeface="+mn-ea"/>
                <a:cs typeface="Arial" charset="0"/>
              </a:defRPr>
            </a:lvl4pPr>
            <a:lvl5pPr algn="l" rtl="0" fontAlgn="base">
              <a:spcBef>
                <a:spcPct val="0"/>
              </a:spcBef>
              <a:spcAft>
                <a:spcPct val="0"/>
              </a:spcAft>
              <a:defRPr lang="en-GB" b="1" kern="1200" dirty="0">
                <a:solidFill>
                  <a:schemeClr val="tx1"/>
                </a:solidFill>
                <a:latin typeface="Arial" charset="0"/>
                <a:ea typeface="+mn-ea"/>
                <a:cs typeface="Arial" charset="0"/>
              </a:defRPr>
            </a:lvl5pPr>
          </a:lstStyle>
          <a:p>
            <a:pPr lvl="0"/>
            <a:r>
              <a:rPr lang="en-US" dirty="0"/>
              <a:t>Click to insert sub-title (Arial, bold, 16pt)</a:t>
            </a:r>
          </a:p>
        </p:txBody>
      </p:sp>
      <p:sp>
        <p:nvSpPr>
          <p:cNvPr id="6"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5"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62954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with subtitle with text bo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369" y="424703"/>
            <a:ext cx="8604298" cy="446173"/>
          </a:xfrm>
          <a:prstGeom prst="rect">
            <a:avLst/>
          </a:prstGeom>
        </p:spPr>
        <p:txBody>
          <a:bodyPr lIns="0" tIns="0" rIns="0" bIns="0">
            <a:spAutoFit/>
          </a:bodyPr>
          <a:lstStyle>
            <a:lvl1pPr>
              <a:defRPr baseline="0"/>
            </a:lvl1pPr>
          </a:lstStyle>
          <a:p>
            <a:r>
              <a:rPr lang="en-US" altLang="en-US" dirty="0"/>
              <a:t>Click to insert title (Times New Roman, bold, 29 </a:t>
            </a:r>
            <a:r>
              <a:rPr lang="en-US" altLang="en-US" dirty="0" err="1"/>
              <a:t>pt</a:t>
            </a:r>
            <a:r>
              <a:rPr lang="en-US" altLang="en-US" dirty="0"/>
              <a:t>)</a:t>
            </a:r>
            <a:endParaRPr lang="en-GB" dirty="0"/>
          </a:p>
        </p:txBody>
      </p:sp>
      <p:sp>
        <p:nvSpPr>
          <p:cNvPr id="4" name="Text Placeholder 3"/>
          <p:cNvSpPr>
            <a:spLocks noGrp="1"/>
          </p:cNvSpPr>
          <p:nvPr>
            <p:ph type="body" sz="quarter" idx="14" hasCustomPrompt="1"/>
          </p:nvPr>
        </p:nvSpPr>
        <p:spPr>
          <a:xfrm>
            <a:off x="252007" y="1390179"/>
            <a:ext cx="8604327" cy="246164"/>
          </a:xfrm>
          <a:prstGeom prst="rect">
            <a:avLst/>
          </a:prstGeom>
        </p:spPr>
        <p:txBody>
          <a:bodyPr wrap="square" lIns="0" tIns="0" rIns="0" bIns="0">
            <a:spAutoFit/>
          </a:bodyPr>
          <a:lstStyle>
            <a:lvl1pPr marL="0" indent="0" algn="l" rtl="0" fontAlgn="base">
              <a:spcBef>
                <a:spcPct val="0"/>
              </a:spcBef>
              <a:spcAft>
                <a:spcPct val="0"/>
              </a:spcAft>
              <a:buNone/>
              <a:defRPr lang="en-US" sz="1600" b="1" kern="1200" baseline="0" dirty="0" smtClean="0">
                <a:solidFill>
                  <a:schemeClr val="tx1"/>
                </a:solidFill>
                <a:latin typeface="+mn-lt"/>
                <a:ea typeface="+mn-ea"/>
                <a:cs typeface="Times New Roman" panose="02020603050405020304" pitchFamily="18" charset="0"/>
              </a:defRPr>
            </a:lvl1pPr>
            <a:lvl2pPr algn="l" rtl="0" fontAlgn="base">
              <a:spcBef>
                <a:spcPct val="0"/>
              </a:spcBef>
              <a:spcAft>
                <a:spcPct val="0"/>
              </a:spcAft>
              <a:defRPr lang="en-US" b="1" kern="1200" dirty="0" smtClean="0">
                <a:solidFill>
                  <a:schemeClr val="tx1"/>
                </a:solidFill>
                <a:latin typeface="Arial" charset="0"/>
                <a:ea typeface="+mn-ea"/>
                <a:cs typeface="Arial" charset="0"/>
              </a:defRPr>
            </a:lvl2pPr>
            <a:lvl3pPr algn="l" rtl="0" fontAlgn="base">
              <a:spcBef>
                <a:spcPct val="0"/>
              </a:spcBef>
              <a:spcAft>
                <a:spcPct val="0"/>
              </a:spcAft>
              <a:defRPr lang="en-US" b="1" kern="1200" dirty="0" smtClean="0">
                <a:solidFill>
                  <a:schemeClr val="tx1"/>
                </a:solidFill>
                <a:latin typeface="Arial" charset="0"/>
                <a:ea typeface="+mn-ea"/>
                <a:cs typeface="Arial" charset="0"/>
              </a:defRPr>
            </a:lvl3pPr>
            <a:lvl4pPr algn="l" rtl="0" fontAlgn="base">
              <a:spcBef>
                <a:spcPct val="0"/>
              </a:spcBef>
              <a:spcAft>
                <a:spcPct val="0"/>
              </a:spcAft>
              <a:defRPr lang="en-US" b="1" kern="1200" dirty="0" smtClean="0">
                <a:solidFill>
                  <a:schemeClr val="tx1"/>
                </a:solidFill>
                <a:latin typeface="Arial" charset="0"/>
                <a:ea typeface="+mn-ea"/>
                <a:cs typeface="Arial" charset="0"/>
              </a:defRPr>
            </a:lvl4pPr>
            <a:lvl5pPr algn="l" rtl="0" fontAlgn="base">
              <a:spcBef>
                <a:spcPct val="0"/>
              </a:spcBef>
              <a:spcAft>
                <a:spcPct val="0"/>
              </a:spcAft>
              <a:defRPr lang="en-GB" b="1" kern="1200" dirty="0">
                <a:solidFill>
                  <a:schemeClr val="tx1"/>
                </a:solidFill>
                <a:latin typeface="Arial" charset="0"/>
                <a:ea typeface="+mn-ea"/>
                <a:cs typeface="Arial" charset="0"/>
              </a:defRPr>
            </a:lvl5pPr>
          </a:lstStyle>
          <a:p>
            <a:pPr lvl="0"/>
            <a:r>
              <a:rPr lang="en-US" dirty="0"/>
              <a:t>Click to insert sub-title (Arial, bold, 16pt)</a:t>
            </a:r>
          </a:p>
        </p:txBody>
      </p:sp>
      <p:sp>
        <p:nvSpPr>
          <p:cNvPr id="6"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5" name="Text Placeholder 4"/>
          <p:cNvSpPr>
            <a:spLocks noGrp="1"/>
          </p:cNvSpPr>
          <p:nvPr>
            <p:ph type="body" sz="quarter" idx="15" hasCustomPrompt="1"/>
          </p:nvPr>
        </p:nvSpPr>
        <p:spPr>
          <a:xfrm>
            <a:off x="251956" y="1774294"/>
            <a:ext cx="8593200" cy="1427752"/>
          </a:xfrm>
          <a:prstGeom prst="rect">
            <a:avLst/>
          </a:prstGeom>
        </p:spPr>
        <p:txBody>
          <a:bodyPr lIns="0" tIns="0" rIns="0" bIns="0">
            <a:spAutoFit/>
          </a:bodyPr>
          <a:lstStyle>
            <a:lvl1pPr marL="179388" indent="-179388">
              <a:buFont typeface="Arial" panose="020B0604020202020204" pitchFamily="34" charset="0"/>
              <a:buChar char="‒"/>
              <a:defRPr sz="1600"/>
            </a:lvl1pPr>
            <a:lvl2pPr marL="358775" indent="-179388">
              <a:defRPr sz="1600"/>
            </a:lvl2pPr>
            <a:lvl3pPr marL="538163" indent="-179388">
              <a:buFont typeface="Arial" panose="020B0604020202020204" pitchFamily="34" charset="0"/>
              <a:buChar char="‒"/>
              <a:tabLst/>
              <a:defRPr sz="1600"/>
            </a:lvl3pPr>
            <a:lvl4pPr marL="717550" indent="-179388">
              <a:defRPr sz="1600"/>
            </a:lvl4pPr>
            <a:lvl5pPr marL="896938" indent="-179388">
              <a:buFont typeface="Arial" panose="020B0604020202020204" pitchFamily="34" charset="0"/>
              <a:buChar char="‒"/>
              <a:defRPr sz="1600"/>
            </a:lvl5pPr>
          </a:lstStyle>
          <a:p>
            <a:pPr lvl="0"/>
            <a:r>
              <a:rPr lang="en-US" dirty="0"/>
              <a:t>Click to insert text (Arial, 16pt)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1405201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with content placement box">
    <p:spTree>
      <p:nvGrpSpPr>
        <p:cNvPr id="1" name=""/>
        <p:cNvGrpSpPr/>
        <p:nvPr/>
      </p:nvGrpSpPr>
      <p:grpSpPr>
        <a:xfrm>
          <a:off x="0" y="0"/>
          <a:ext cx="0" cy="0"/>
          <a:chOff x="0" y="0"/>
          <a:chExt cx="0" cy="0"/>
        </a:xfrm>
      </p:grpSpPr>
      <p:sp>
        <p:nvSpPr>
          <p:cNvPr id="5" name="Rectangle 10"/>
          <p:cNvSpPr>
            <a:spLocks noChangeArrowheads="1"/>
          </p:cNvSpPr>
          <p:nvPr/>
        </p:nvSpPr>
        <p:spPr bwMode="auto">
          <a:xfrm>
            <a:off x="250781" y="1774038"/>
            <a:ext cx="8617042" cy="4500563"/>
          </a:xfrm>
          <a:prstGeom prst="rect">
            <a:avLst/>
          </a:prstGeom>
          <a:noFill/>
          <a:ln w="9525" algn="ctr">
            <a:solidFill>
              <a:schemeClr val="tx2"/>
            </a:solidFill>
            <a:round/>
            <a:headEnd/>
            <a:tailEnd/>
          </a:ln>
          <a:extLst>
            <a:ext uri="{909E8E84-426E-40DD-AFC4-6F175D3DCCD1}">
              <a14:hiddenFill xmlns:a14="http://schemas.microsoft.com/office/drawing/2010/main">
                <a:solidFill>
                  <a:srgbClr val="FFFFFF"/>
                </a:solidFill>
              </a14:hiddenFill>
            </a:ext>
          </a:extLst>
        </p:spPr>
        <p:txBody>
          <a:bodyPr anchor="ctr"/>
          <a:lstStyle>
            <a:lvl1pPr defTabSz="847725" eaLnBrk="0" hangingPunct="0">
              <a:defRPr sz="1500">
                <a:solidFill>
                  <a:schemeClr val="tx1"/>
                </a:solidFill>
                <a:latin typeface="Arial" charset="0"/>
                <a:cs typeface="Arial" charset="0"/>
              </a:defRPr>
            </a:lvl1pPr>
            <a:lvl2pPr marL="742950" indent="-285750" defTabSz="847725" eaLnBrk="0" hangingPunct="0">
              <a:defRPr sz="1500">
                <a:solidFill>
                  <a:schemeClr val="tx1"/>
                </a:solidFill>
                <a:latin typeface="Arial" charset="0"/>
                <a:cs typeface="Arial" charset="0"/>
              </a:defRPr>
            </a:lvl2pPr>
            <a:lvl3pPr marL="1143000" indent="-228600" defTabSz="847725" eaLnBrk="0" hangingPunct="0">
              <a:defRPr sz="1500">
                <a:solidFill>
                  <a:schemeClr val="tx1"/>
                </a:solidFill>
                <a:latin typeface="Arial" charset="0"/>
                <a:cs typeface="Arial" charset="0"/>
              </a:defRPr>
            </a:lvl3pPr>
            <a:lvl4pPr marL="1600200" indent="-228600" defTabSz="847725" eaLnBrk="0" hangingPunct="0">
              <a:defRPr sz="1500">
                <a:solidFill>
                  <a:schemeClr val="tx1"/>
                </a:solidFill>
                <a:latin typeface="Arial" charset="0"/>
                <a:cs typeface="Arial" charset="0"/>
              </a:defRPr>
            </a:lvl4pPr>
            <a:lvl5pPr marL="2057400" indent="-228600" defTabSz="847725" eaLnBrk="0" hangingPunct="0">
              <a:defRPr sz="1500">
                <a:solidFill>
                  <a:schemeClr val="tx1"/>
                </a:solidFill>
                <a:latin typeface="Arial" charset="0"/>
                <a:cs typeface="Arial" charset="0"/>
              </a:defRPr>
            </a:lvl5pPr>
            <a:lvl6pPr marL="2514600" indent="-228600" defTabSz="847725" eaLnBrk="0" fontAlgn="base" hangingPunct="0">
              <a:spcBef>
                <a:spcPct val="0"/>
              </a:spcBef>
              <a:spcAft>
                <a:spcPct val="0"/>
              </a:spcAft>
              <a:defRPr sz="1500">
                <a:solidFill>
                  <a:schemeClr val="tx1"/>
                </a:solidFill>
                <a:latin typeface="Arial" charset="0"/>
                <a:cs typeface="Arial" charset="0"/>
              </a:defRPr>
            </a:lvl6pPr>
            <a:lvl7pPr marL="2971800" indent="-228600" defTabSz="847725" eaLnBrk="0" fontAlgn="base" hangingPunct="0">
              <a:spcBef>
                <a:spcPct val="0"/>
              </a:spcBef>
              <a:spcAft>
                <a:spcPct val="0"/>
              </a:spcAft>
              <a:defRPr sz="1500">
                <a:solidFill>
                  <a:schemeClr val="tx1"/>
                </a:solidFill>
                <a:latin typeface="Arial" charset="0"/>
                <a:cs typeface="Arial" charset="0"/>
              </a:defRPr>
            </a:lvl7pPr>
            <a:lvl8pPr marL="3429000" indent="-228600" defTabSz="847725" eaLnBrk="0" fontAlgn="base" hangingPunct="0">
              <a:spcBef>
                <a:spcPct val="0"/>
              </a:spcBef>
              <a:spcAft>
                <a:spcPct val="0"/>
              </a:spcAft>
              <a:defRPr sz="1500">
                <a:solidFill>
                  <a:schemeClr val="tx1"/>
                </a:solidFill>
                <a:latin typeface="Arial" charset="0"/>
                <a:cs typeface="Arial" charset="0"/>
              </a:defRPr>
            </a:lvl8pPr>
            <a:lvl9pPr marL="3886200" indent="-228600" defTabSz="847725" eaLnBrk="0" fontAlgn="base" hangingPunct="0">
              <a:spcBef>
                <a:spcPct val="0"/>
              </a:spcBef>
              <a:spcAft>
                <a:spcPct val="0"/>
              </a:spcAft>
              <a:defRPr sz="1500">
                <a:solidFill>
                  <a:schemeClr val="tx1"/>
                </a:solidFill>
                <a:latin typeface="Arial" charset="0"/>
                <a:cs typeface="Arial" charset="0"/>
              </a:defRPr>
            </a:lvl9pPr>
          </a:lstStyle>
          <a:p>
            <a:pPr algn="ctr">
              <a:spcBef>
                <a:spcPct val="50000"/>
              </a:spcBef>
            </a:pPr>
            <a:endParaRPr lang="en-US" altLang="en-US" sz="1800" b="1" dirty="0">
              <a:solidFill>
                <a:schemeClr val="bg1"/>
              </a:solidFill>
            </a:endParaRPr>
          </a:p>
        </p:txBody>
      </p:sp>
      <p:sp>
        <p:nvSpPr>
          <p:cNvPr id="6" name="Text Placeholder 4"/>
          <p:cNvSpPr>
            <a:spLocks noGrp="1"/>
          </p:cNvSpPr>
          <p:nvPr>
            <p:ph type="body" sz="quarter" idx="14" hasCustomPrompt="1"/>
          </p:nvPr>
        </p:nvSpPr>
        <p:spPr>
          <a:xfrm>
            <a:off x="251956" y="1774294"/>
            <a:ext cx="8593200" cy="1427752"/>
          </a:xfrm>
          <a:prstGeom prst="rect">
            <a:avLst/>
          </a:prstGeom>
        </p:spPr>
        <p:txBody>
          <a:bodyPr lIns="0" tIns="0" rIns="0" bIns="0">
            <a:spAutoFit/>
          </a:bodyPr>
          <a:lstStyle>
            <a:lvl1pPr marL="179388" indent="-179388">
              <a:buFont typeface="Arial" panose="020B0604020202020204" pitchFamily="34" charset="0"/>
              <a:buChar char="‒"/>
              <a:defRPr sz="1600"/>
            </a:lvl1pPr>
            <a:lvl2pPr marL="358775" indent="-179388">
              <a:defRPr sz="1600"/>
            </a:lvl2pPr>
            <a:lvl3pPr marL="538163" indent="-179388">
              <a:buFont typeface="Arial" panose="020B0604020202020204" pitchFamily="34" charset="0"/>
              <a:buChar char="‒"/>
              <a:tabLst/>
              <a:defRPr sz="1600"/>
            </a:lvl3pPr>
            <a:lvl4pPr marL="717550" indent="-179388">
              <a:defRPr sz="1600"/>
            </a:lvl4pPr>
            <a:lvl5pPr marL="896938" indent="-179388">
              <a:buFont typeface="Arial" panose="020B0604020202020204" pitchFamily="34" charset="0"/>
              <a:buChar char="‒"/>
              <a:defRPr sz="1600"/>
            </a:lvl5pPr>
          </a:lstStyle>
          <a:p>
            <a:pPr lvl="0"/>
            <a:r>
              <a:rPr lang="en-US" dirty="0"/>
              <a:t>Click to insert text (Arial, 16pt)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itle 1"/>
          <p:cNvSpPr>
            <a:spLocks noGrp="1"/>
          </p:cNvSpPr>
          <p:nvPr>
            <p:ph type="title" hasCustomPrompt="1"/>
          </p:nvPr>
        </p:nvSpPr>
        <p:spPr>
          <a:xfrm>
            <a:off x="252369" y="424703"/>
            <a:ext cx="8604298" cy="446173"/>
          </a:xfrm>
          <a:prstGeom prst="rect">
            <a:avLst/>
          </a:prstGeom>
        </p:spPr>
        <p:txBody>
          <a:bodyPr lIns="0" tIns="0" rIns="0" bIns="0">
            <a:spAutoFit/>
          </a:bodyPr>
          <a:lstStyle>
            <a:lvl1pPr>
              <a:defRPr baseline="0"/>
            </a:lvl1pPr>
          </a:lstStyle>
          <a:p>
            <a:r>
              <a:rPr lang="en-US" altLang="en-US" dirty="0"/>
              <a:t>Click to insert title (Times New Roman, bold, 29 </a:t>
            </a:r>
            <a:r>
              <a:rPr lang="en-US" altLang="en-US" dirty="0" err="1"/>
              <a:t>pt</a:t>
            </a:r>
            <a:r>
              <a:rPr lang="en-US" altLang="en-US" dirty="0"/>
              <a:t>)</a:t>
            </a:r>
            <a:endParaRPr lang="en-GB" dirty="0"/>
          </a:p>
        </p:txBody>
      </p:sp>
      <p:sp>
        <p:nvSpPr>
          <p:cNvPr id="8"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7"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407157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4_Title Layout - plain text only">
    <p:spTree>
      <p:nvGrpSpPr>
        <p:cNvPr id="1" name=""/>
        <p:cNvGrpSpPr/>
        <p:nvPr/>
      </p:nvGrpSpPr>
      <p:grpSpPr>
        <a:xfrm>
          <a:off x="0" y="0"/>
          <a:ext cx="0" cy="0"/>
          <a:chOff x="0" y="0"/>
          <a:chExt cx="0" cy="0"/>
        </a:xfrm>
      </p:grpSpPr>
      <p:sp>
        <p:nvSpPr>
          <p:cNvPr id="17" name="Text Placeholder 6"/>
          <p:cNvSpPr>
            <a:spLocks noGrp="1"/>
          </p:cNvSpPr>
          <p:nvPr>
            <p:ph type="body" sz="quarter" idx="10" hasCustomPrompt="1"/>
          </p:nvPr>
        </p:nvSpPr>
        <p:spPr>
          <a:xfrm>
            <a:off x="309112" y="5041850"/>
            <a:ext cx="8560255" cy="676951"/>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4400" b="0" i="1" kern="1200" noProof="0" dirty="0" smtClean="0">
                <a:solidFill>
                  <a:schemeClr val="tx2"/>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marR="0" lvl="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a:pPr>
            <a:r>
              <a:rPr lang="en-US" dirty="0"/>
              <a:t>Click to insert Title</a:t>
            </a:r>
            <a:endParaRPr lang="en-US" noProof="0" dirty="0"/>
          </a:p>
        </p:txBody>
      </p:sp>
      <p:sp>
        <p:nvSpPr>
          <p:cNvPr id="18" name="Text Placeholder 6"/>
          <p:cNvSpPr>
            <a:spLocks noGrp="1"/>
          </p:cNvSpPr>
          <p:nvPr>
            <p:ph type="body" sz="quarter" idx="11" hasCustomPrompt="1"/>
          </p:nvPr>
        </p:nvSpPr>
        <p:spPr>
          <a:xfrm>
            <a:off x="309112" y="5803331"/>
            <a:ext cx="8560255" cy="276935"/>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1800" kern="1200" baseline="0">
                <a:solidFill>
                  <a:schemeClr val="tx1"/>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lvl="0" indent="0" algn="l" rtl="0" eaLnBrk="0" fontAlgn="base" hangingPunct="0">
              <a:spcBef>
                <a:spcPts val="0"/>
              </a:spcBef>
              <a:spcAft>
                <a:spcPct val="0"/>
              </a:spcAft>
              <a:buClr>
                <a:srgbClr val="B23427"/>
              </a:buClr>
              <a:buFont typeface="Wingdings" pitchFamily="2" charset="2"/>
              <a:buNone/>
            </a:pPr>
            <a:r>
              <a:rPr lang="en-US" noProof="0" dirty="0"/>
              <a:t>Click to insert Sub-title/Presenter name(s)</a:t>
            </a:r>
          </a:p>
        </p:txBody>
      </p:sp>
      <p:sp>
        <p:nvSpPr>
          <p:cNvPr id="19" name="Text Placeholder 2"/>
          <p:cNvSpPr>
            <a:spLocks noGrp="1"/>
          </p:cNvSpPr>
          <p:nvPr>
            <p:ph type="body" sz="quarter" idx="12" hasCustomPrompt="1"/>
          </p:nvPr>
        </p:nvSpPr>
        <p:spPr>
          <a:xfrm>
            <a:off x="309112" y="6111903"/>
            <a:ext cx="8560255" cy="276935"/>
          </a:xfrm>
          <a:prstGeom prst="rect">
            <a:avLst/>
          </a:prstGeom>
        </p:spPr>
        <p:txBody>
          <a:bodyPr wrap="square" lIns="0" tIns="0" rIns="0" bIns="0">
            <a:spAutoFit/>
          </a:bodyPr>
          <a:lstStyle>
            <a:lvl1pPr marL="179388" indent="-179388">
              <a:buNone/>
              <a:defRPr lang="en-GB" sz="1800" kern="1200" baseline="0" dirty="0" smtClean="0">
                <a:solidFill>
                  <a:schemeClr val="tx1"/>
                </a:solidFill>
                <a:latin typeface="Times New Roman" pitchFamily="18" charset="0"/>
                <a:ea typeface="+mn-ea"/>
                <a:cs typeface="+mn-cs"/>
              </a:defRPr>
            </a:lvl1pPr>
          </a:lstStyle>
          <a:p>
            <a:pPr lvl="0"/>
            <a:r>
              <a:rPr lang="en-US" dirty="0"/>
              <a:t>Click to insert date</a:t>
            </a:r>
          </a:p>
        </p:txBody>
      </p:sp>
      <p:pic>
        <p:nvPicPr>
          <p:cNvPr id="22" name="Picture 21"/>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p:spPr>
      </p:pic>
      <p:sp>
        <p:nvSpPr>
          <p:cNvPr id="8" name="Line 16"/>
          <p:cNvSpPr>
            <a:spLocks noChangeShapeType="1"/>
          </p:cNvSpPr>
          <p:nvPr userDrawn="1"/>
        </p:nvSpPr>
        <p:spPr bwMode="auto">
          <a:xfrm>
            <a:off x="254049" y="6546922"/>
            <a:ext cx="8610600" cy="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lIns="0" tIns="0" rIns="0" bIns="0"/>
          <a:lstStyle/>
          <a:p>
            <a:endParaRPr lang="en-GB" dirty="0"/>
          </a:p>
        </p:txBody>
      </p:sp>
      <p:sp>
        <p:nvSpPr>
          <p:cNvPr id="9" name="Rectangle 11"/>
          <p:cNvSpPr>
            <a:spLocks noChangeArrowheads="1"/>
          </p:cNvSpPr>
          <p:nvPr userDrawn="1"/>
        </p:nvSpPr>
        <p:spPr bwMode="auto">
          <a:xfrm>
            <a:off x="252417"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defRPr/>
            </a:pPr>
            <a:r>
              <a:rPr lang="en-GB" altLang="en-US" sz="800" dirty="0">
                <a:solidFill>
                  <a:srgbClr val="A19589"/>
                </a:solidFill>
                <a:latin typeface="Times New Roman" pitchFamily="18" charset="0"/>
              </a:rPr>
              <a:t>© Allen &amp; Overy 2016</a:t>
            </a:r>
          </a:p>
        </p:txBody>
      </p:sp>
    </p:spTree>
    <p:extLst>
      <p:ext uri="{BB962C8B-B14F-4D97-AF65-F5344CB8AC3E}">
        <p14:creationId xmlns:p14="http://schemas.microsoft.com/office/powerpoint/2010/main" val="358098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5_Title Layout - plain with picture">
    <p:spTree>
      <p:nvGrpSpPr>
        <p:cNvPr id="1" name=""/>
        <p:cNvGrpSpPr/>
        <p:nvPr/>
      </p:nvGrpSpPr>
      <p:grpSpPr>
        <a:xfrm>
          <a:off x="0" y="0"/>
          <a:ext cx="0" cy="0"/>
          <a:chOff x="0" y="0"/>
          <a:chExt cx="0" cy="0"/>
        </a:xfrm>
      </p:grpSpPr>
      <p:sp>
        <p:nvSpPr>
          <p:cNvPr id="13" name="Text Placeholder 6"/>
          <p:cNvSpPr>
            <a:spLocks noGrp="1"/>
          </p:cNvSpPr>
          <p:nvPr>
            <p:ph type="body" sz="quarter" idx="10" hasCustomPrompt="1"/>
          </p:nvPr>
        </p:nvSpPr>
        <p:spPr>
          <a:xfrm>
            <a:off x="309112" y="5041850"/>
            <a:ext cx="8560255" cy="676951"/>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4400" b="0" i="1" kern="1200" noProof="0" dirty="0" smtClean="0">
                <a:solidFill>
                  <a:schemeClr val="tx2"/>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marR="0" lvl="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a:pPr>
            <a:r>
              <a:rPr lang="en-US" dirty="0"/>
              <a:t>Click to insert Title</a:t>
            </a:r>
            <a:endParaRPr lang="en-US" noProof="0" dirty="0"/>
          </a:p>
        </p:txBody>
      </p:sp>
      <p:sp>
        <p:nvSpPr>
          <p:cNvPr id="14" name="Text Placeholder 6"/>
          <p:cNvSpPr>
            <a:spLocks noGrp="1"/>
          </p:cNvSpPr>
          <p:nvPr>
            <p:ph type="body" sz="quarter" idx="11" hasCustomPrompt="1"/>
          </p:nvPr>
        </p:nvSpPr>
        <p:spPr>
          <a:xfrm>
            <a:off x="309112" y="5803331"/>
            <a:ext cx="8560255" cy="276935"/>
          </a:xfrm>
          <a:prstGeom prst="rect">
            <a:avLst/>
          </a:prstGeom>
        </p:spPr>
        <p:txBody>
          <a:bodyPr wrap="square" lIns="0" tIns="0" rIns="0" bIns="0" anchor="b" anchorCtr="0">
            <a:spAutoFit/>
          </a:bodyPr>
          <a:lstStyle>
            <a:lvl1pPr marL="0" marR="0" indent="0" algn="l" defTabSz="914400" rtl="0" eaLnBrk="0" fontAlgn="base" latinLnBrk="0" hangingPunct="0">
              <a:lnSpc>
                <a:spcPct val="100000"/>
              </a:lnSpc>
              <a:spcBef>
                <a:spcPts val="0"/>
              </a:spcBef>
              <a:spcAft>
                <a:spcPct val="0"/>
              </a:spcAft>
              <a:buClr>
                <a:srgbClr val="B23427"/>
              </a:buClr>
              <a:buSzTx/>
              <a:buFont typeface="Wingdings" pitchFamily="2" charset="2"/>
              <a:buNone/>
              <a:tabLst/>
              <a:defRPr lang="en-US" sz="1800" kern="1200" baseline="0">
                <a:solidFill>
                  <a:schemeClr val="tx1"/>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marL="0" lvl="0" indent="0" algn="l" rtl="0" eaLnBrk="0" fontAlgn="base" hangingPunct="0">
              <a:spcBef>
                <a:spcPts val="0"/>
              </a:spcBef>
              <a:spcAft>
                <a:spcPct val="0"/>
              </a:spcAft>
              <a:buClr>
                <a:srgbClr val="B23427"/>
              </a:buClr>
              <a:buFont typeface="Wingdings" pitchFamily="2" charset="2"/>
              <a:buNone/>
            </a:pPr>
            <a:r>
              <a:rPr lang="en-US" noProof="0" dirty="0"/>
              <a:t>Click to insert Sub-title/Presenter name(s)</a:t>
            </a:r>
          </a:p>
        </p:txBody>
      </p:sp>
      <p:sp>
        <p:nvSpPr>
          <p:cNvPr id="8" name="Picture Placeholder 3"/>
          <p:cNvSpPr>
            <a:spLocks noGrp="1"/>
          </p:cNvSpPr>
          <p:nvPr>
            <p:ph type="pic" sz="quarter" idx="13"/>
          </p:nvPr>
        </p:nvSpPr>
        <p:spPr>
          <a:xfrm>
            <a:off x="4556932" y="771527"/>
            <a:ext cx="4046135" cy="3786718"/>
          </a:xfrm>
          <a:prstGeom prst="rect">
            <a:avLst/>
          </a:prstGeom>
        </p:spPr>
        <p:txBody>
          <a:bodyPr rtlCol="0">
            <a:noAutofit/>
          </a:bodyPr>
          <a:lstStyle>
            <a:lvl1pPr marL="0" indent="0">
              <a:buNone/>
              <a:defRPr baseline="0"/>
            </a:lvl1pPr>
          </a:lstStyle>
          <a:p>
            <a:pPr lvl="0"/>
            <a:r>
              <a:rPr lang="en-US" noProof="0" dirty="0"/>
              <a:t>Click icon to add picture</a:t>
            </a:r>
            <a:endParaRPr lang="en-GB" noProof="0" dirty="0"/>
          </a:p>
        </p:txBody>
      </p:sp>
      <p:sp>
        <p:nvSpPr>
          <p:cNvPr id="3" name="Text Placeholder 2"/>
          <p:cNvSpPr>
            <a:spLocks noGrp="1"/>
          </p:cNvSpPr>
          <p:nvPr>
            <p:ph type="body" sz="quarter" idx="12" hasCustomPrompt="1"/>
          </p:nvPr>
        </p:nvSpPr>
        <p:spPr>
          <a:xfrm>
            <a:off x="309112" y="6111903"/>
            <a:ext cx="8560255" cy="276935"/>
          </a:xfrm>
          <a:prstGeom prst="rect">
            <a:avLst/>
          </a:prstGeom>
        </p:spPr>
        <p:txBody>
          <a:bodyPr wrap="square" lIns="0" tIns="0" rIns="0" bIns="0">
            <a:spAutoFit/>
          </a:bodyPr>
          <a:lstStyle>
            <a:lvl1pPr marL="179388" indent="-179388">
              <a:buNone/>
              <a:defRPr lang="en-GB" sz="1800" kern="1200" baseline="0" dirty="0" smtClean="0">
                <a:solidFill>
                  <a:schemeClr val="tx1"/>
                </a:solidFill>
                <a:latin typeface="Times New Roman" pitchFamily="18" charset="0"/>
                <a:ea typeface="+mn-ea"/>
                <a:cs typeface="+mn-cs"/>
              </a:defRPr>
            </a:lvl1pPr>
          </a:lstStyle>
          <a:p>
            <a:pPr lvl="0"/>
            <a:r>
              <a:rPr lang="en-US" dirty="0"/>
              <a:t>Click to insert date</a:t>
            </a:r>
          </a:p>
        </p:txBody>
      </p:sp>
      <p:pic>
        <p:nvPicPr>
          <p:cNvPr id="17" name="Picture 16"/>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414" y="194354"/>
            <a:ext cx="5192213" cy="374400"/>
          </a:xfrm>
          <a:prstGeom prst="rect">
            <a:avLst/>
          </a:prstGeom>
        </p:spPr>
      </p:pic>
      <p:sp>
        <p:nvSpPr>
          <p:cNvPr id="9" name="Line 16"/>
          <p:cNvSpPr>
            <a:spLocks noChangeShapeType="1"/>
          </p:cNvSpPr>
          <p:nvPr userDrawn="1"/>
        </p:nvSpPr>
        <p:spPr bwMode="auto">
          <a:xfrm>
            <a:off x="254049" y="6546922"/>
            <a:ext cx="8610600" cy="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lIns="0" tIns="0" rIns="0" bIns="0"/>
          <a:lstStyle/>
          <a:p>
            <a:endParaRPr lang="en-GB" dirty="0"/>
          </a:p>
        </p:txBody>
      </p:sp>
      <p:sp>
        <p:nvSpPr>
          <p:cNvPr id="10" name="Rectangle 11"/>
          <p:cNvSpPr>
            <a:spLocks noChangeArrowheads="1"/>
          </p:cNvSpPr>
          <p:nvPr userDrawn="1"/>
        </p:nvSpPr>
        <p:spPr bwMode="auto">
          <a:xfrm>
            <a:off x="252417"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defRPr/>
            </a:pPr>
            <a:r>
              <a:rPr lang="en-GB" altLang="en-US" sz="800" dirty="0">
                <a:solidFill>
                  <a:srgbClr val="A19589"/>
                </a:solidFill>
                <a:latin typeface="Times New Roman" pitchFamily="18" charset="0"/>
              </a:rPr>
              <a:t>© Allen &amp; Overy 2016</a:t>
            </a:r>
          </a:p>
        </p:txBody>
      </p:sp>
    </p:spTree>
    <p:extLst>
      <p:ext uri="{BB962C8B-B14F-4D97-AF65-F5344CB8AC3E}">
        <p14:creationId xmlns:p14="http://schemas.microsoft.com/office/powerpoint/2010/main" val="216233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legac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3" y="424287"/>
            <a:ext cx="8572037" cy="446173"/>
          </a:xfrm>
          <a:prstGeom prst="rect">
            <a:avLst/>
          </a:prstGeom>
        </p:spPr>
        <p:txBody>
          <a:bodyPr lIns="0" tIns="0" rIns="0" bIns="0">
            <a:spAutoFit/>
          </a:bodyPr>
          <a:lstStyle>
            <a:lvl1pPr>
              <a:defRPr/>
            </a:lvl1pPr>
          </a:lstStyle>
          <a:p>
            <a:r>
              <a:rPr lang="en-US" altLang="en-US" dirty="0"/>
              <a:t>Click to insert title (Times New Roman, bold, 29 </a:t>
            </a:r>
            <a:r>
              <a:rPr lang="en-US" altLang="en-US" dirty="0" err="1"/>
              <a:t>pt</a:t>
            </a:r>
            <a:r>
              <a:rPr lang="en-US" altLang="en-US" dirty="0"/>
              <a:t>)</a:t>
            </a:r>
            <a:endParaRPr lang="en-GB" dirty="0"/>
          </a:p>
        </p:txBody>
      </p:sp>
      <p:sp>
        <p:nvSpPr>
          <p:cNvPr id="10"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6" name="Rectangle 11"/>
          <p:cNvSpPr>
            <a:spLocks noGrp="1" noChangeArrowheads="1"/>
          </p:cNvSpPr>
          <p:nvPr>
            <p:ph idx="1"/>
          </p:nvPr>
        </p:nvSpPr>
        <p:spPr bwMode="auto">
          <a:xfrm>
            <a:off x="250781" y="1461069"/>
            <a:ext cx="8229759" cy="45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marL="179388" indent="-179388">
              <a:buFont typeface="Arial" panose="020B0604020202020204" pitchFamily="34" charset="0"/>
              <a:buChar char="–"/>
              <a:defRPr/>
            </a:lvl1pPr>
            <a:lvl3pPr marL="792163" indent="-342900">
              <a:buFont typeface="Arial" panose="020B0604020202020204" pitchFamily="34" charset="0"/>
              <a:buChar char="–"/>
              <a:defRPr/>
            </a:lvl3pPr>
            <a:lvl5pPr marL="1241425" indent="-3429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3053393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Title and 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3" y="424287"/>
            <a:ext cx="8572037" cy="446173"/>
          </a:xfrm>
          <a:prstGeom prst="rect">
            <a:avLst/>
          </a:prstGeom>
        </p:spPr>
        <p:txBody>
          <a:bodyPr lIns="0" tIns="0" rIns="0" bIns="0">
            <a:spAutoFit/>
          </a:bodyPr>
          <a:lstStyle>
            <a:lvl1pPr>
              <a:defRPr/>
            </a:lvl1pPr>
          </a:lstStyle>
          <a:p>
            <a:r>
              <a:rPr lang="en-US" altLang="en-US" dirty="0"/>
              <a:t>Click to insert title (Times New Roman, bold, 29 </a:t>
            </a:r>
            <a:r>
              <a:rPr lang="en-US" altLang="en-US" dirty="0" err="1"/>
              <a:t>pt</a:t>
            </a:r>
            <a:r>
              <a:rPr lang="en-US" altLang="en-US" dirty="0"/>
              <a:t>)</a:t>
            </a:r>
            <a:endParaRPr lang="en-GB" dirty="0"/>
          </a:p>
        </p:txBody>
      </p:sp>
      <p:sp>
        <p:nvSpPr>
          <p:cNvPr id="5" name="Text Placeholder 4"/>
          <p:cNvSpPr>
            <a:spLocks noGrp="1"/>
          </p:cNvSpPr>
          <p:nvPr>
            <p:ph type="body" sz="quarter" idx="14" hasCustomPrompt="1"/>
          </p:nvPr>
        </p:nvSpPr>
        <p:spPr>
          <a:xfrm>
            <a:off x="251956" y="1774294"/>
            <a:ext cx="8593200" cy="1427752"/>
          </a:xfrm>
          <a:prstGeom prst="rect">
            <a:avLst/>
          </a:prstGeom>
        </p:spPr>
        <p:txBody>
          <a:bodyPr lIns="0" tIns="0" rIns="0" bIns="0">
            <a:spAutoFit/>
          </a:bodyPr>
          <a:lstStyle>
            <a:lvl1pPr marL="179388" indent="-179388">
              <a:buFont typeface="Arial" panose="020B0604020202020204" pitchFamily="34" charset="0"/>
              <a:buChar char="‒"/>
              <a:defRPr sz="1600" baseline="0"/>
            </a:lvl1pPr>
            <a:lvl2pPr marL="358775" indent="-179388">
              <a:defRPr sz="1600"/>
            </a:lvl2pPr>
            <a:lvl3pPr marL="538163" indent="-179388">
              <a:buFont typeface="Arial" panose="020B0604020202020204" pitchFamily="34" charset="0"/>
              <a:buChar char="‒"/>
              <a:tabLst/>
              <a:defRPr sz="1600"/>
            </a:lvl3pPr>
            <a:lvl4pPr marL="717550" indent="-179388">
              <a:defRPr sz="1600"/>
            </a:lvl4pPr>
            <a:lvl5pPr marL="896938" indent="-179388">
              <a:buFont typeface="Arial" panose="020B0604020202020204" pitchFamily="34" charset="0"/>
              <a:buChar char="‒"/>
              <a:defRPr sz="1600"/>
            </a:lvl5pPr>
          </a:lstStyle>
          <a:p>
            <a:pPr lvl="0"/>
            <a:r>
              <a:rPr lang="en-US" dirty="0"/>
              <a:t>Click to insert text (Arial, 16pt)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6"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52948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3" y="424287"/>
            <a:ext cx="8572037" cy="446173"/>
          </a:xfrm>
          <a:prstGeom prst="rect">
            <a:avLst/>
          </a:prstGeom>
        </p:spPr>
        <p:txBody>
          <a:bodyPr lIns="0" tIns="0" rIns="0" bIns="0">
            <a:spAutoFit/>
          </a:bodyPr>
          <a:lstStyle>
            <a:lvl1pPr>
              <a:defRPr/>
            </a:lvl1pPr>
          </a:lstStyle>
          <a:p>
            <a:r>
              <a:rPr lang="en-US" altLang="en-US" dirty="0"/>
              <a:t>Click to insert title (Times New Roman, bold, 29 </a:t>
            </a:r>
            <a:r>
              <a:rPr lang="en-US" altLang="en-US" dirty="0" err="1"/>
              <a:t>pt</a:t>
            </a:r>
            <a:r>
              <a:rPr lang="en-US" altLang="en-US" dirty="0"/>
              <a:t>)</a:t>
            </a:r>
            <a:endParaRPr lang="en-GB" dirty="0"/>
          </a:p>
        </p:txBody>
      </p:sp>
      <p:sp>
        <p:nvSpPr>
          <p:cNvPr id="6"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4"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264419656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3"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1123790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Divider - blue">
    <p:spTree>
      <p:nvGrpSpPr>
        <p:cNvPr id="1" name=""/>
        <p:cNvGrpSpPr/>
        <p:nvPr/>
      </p:nvGrpSpPr>
      <p:grpSpPr>
        <a:xfrm>
          <a:off x="0" y="0"/>
          <a:ext cx="0" cy="0"/>
          <a:chOff x="0" y="0"/>
          <a:chExt cx="0" cy="0"/>
        </a:xfrm>
      </p:grpSpPr>
      <p:sp>
        <p:nvSpPr>
          <p:cNvPr id="3" name="Rectangle 2"/>
          <p:cNvSpPr>
            <a:spLocks noChangeArrowheads="1"/>
          </p:cNvSpPr>
          <p:nvPr/>
        </p:nvSpPr>
        <p:spPr bwMode="auto">
          <a:xfrm>
            <a:off x="257130" y="2614280"/>
            <a:ext cx="8610693" cy="162945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500">
                <a:solidFill>
                  <a:schemeClr val="tx1"/>
                </a:solidFill>
                <a:latin typeface="Arial" charset="0"/>
                <a:cs typeface="Arial" charset="0"/>
              </a:defRPr>
            </a:lvl1pPr>
            <a:lvl2pPr marL="742950" indent="-285750" eaLnBrk="0" hangingPunct="0">
              <a:defRPr sz="1500">
                <a:solidFill>
                  <a:schemeClr val="tx1"/>
                </a:solidFill>
                <a:latin typeface="Arial" charset="0"/>
                <a:cs typeface="Arial" charset="0"/>
              </a:defRPr>
            </a:lvl2pPr>
            <a:lvl3pPr marL="1143000" indent="-228600" eaLnBrk="0" hangingPunct="0">
              <a:defRPr sz="1500">
                <a:solidFill>
                  <a:schemeClr val="tx1"/>
                </a:solidFill>
                <a:latin typeface="Arial" charset="0"/>
                <a:cs typeface="Arial" charset="0"/>
              </a:defRPr>
            </a:lvl3pPr>
            <a:lvl4pPr marL="1600200" indent="-228600" eaLnBrk="0" hangingPunct="0">
              <a:defRPr sz="1500">
                <a:solidFill>
                  <a:schemeClr val="tx1"/>
                </a:solidFill>
                <a:latin typeface="Arial" charset="0"/>
                <a:cs typeface="Arial" charset="0"/>
              </a:defRPr>
            </a:lvl4pPr>
            <a:lvl5pPr marL="2057400" indent="-228600" eaLnBrk="0" hangingPunct="0">
              <a:defRPr sz="1500">
                <a:solidFill>
                  <a:schemeClr val="tx1"/>
                </a:solidFill>
                <a:latin typeface="Arial" charset="0"/>
                <a:cs typeface="Arial" charset="0"/>
              </a:defRPr>
            </a:lvl5pPr>
            <a:lvl6pPr marL="2514600" indent="-228600" eaLnBrk="0" fontAlgn="base" hangingPunct="0">
              <a:spcBef>
                <a:spcPct val="0"/>
              </a:spcBef>
              <a:spcAft>
                <a:spcPct val="0"/>
              </a:spcAft>
              <a:defRPr sz="1500">
                <a:solidFill>
                  <a:schemeClr val="tx1"/>
                </a:solidFill>
                <a:latin typeface="Arial" charset="0"/>
                <a:cs typeface="Arial" charset="0"/>
              </a:defRPr>
            </a:lvl6pPr>
            <a:lvl7pPr marL="2971800" indent="-228600" eaLnBrk="0" fontAlgn="base" hangingPunct="0">
              <a:spcBef>
                <a:spcPct val="0"/>
              </a:spcBef>
              <a:spcAft>
                <a:spcPct val="0"/>
              </a:spcAft>
              <a:defRPr sz="1500">
                <a:solidFill>
                  <a:schemeClr val="tx1"/>
                </a:solidFill>
                <a:latin typeface="Arial" charset="0"/>
                <a:cs typeface="Arial" charset="0"/>
              </a:defRPr>
            </a:lvl7pPr>
            <a:lvl8pPr marL="3429000" indent="-228600" eaLnBrk="0" fontAlgn="base" hangingPunct="0">
              <a:spcBef>
                <a:spcPct val="0"/>
              </a:spcBef>
              <a:spcAft>
                <a:spcPct val="0"/>
              </a:spcAft>
              <a:defRPr sz="1500">
                <a:solidFill>
                  <a:schemeClr val="tx1"/>
                </a:solidFill>
                <a:latin typeface="Arial" charset="0"/>
                <a:cs typeface="Arial" charset="0"/>
              </a:defRPr>
            </a:lvl8pPr>
            <a:lvl9pPr marL="3886200" indent="-228600" eaLnBrk="0" fontAlgn="base" hangingPunct="0">
              <a:spcBef>
                <a:spcPct val="0"/>
              </a:spcBef>
              <a:spcAft>
                <a:spcPct val="0"/>
              </a:spcAft>
              <a:defRPr sz="1500">
                <a:solidFill>
                  <a:schemeClr val="tx1"/>
                </a:solidFill>
                <a:latin typeface="Arial" charset="0"/>
                <a:cs typeface="Arial" charset="0"/>
              </a:defRPr>
            </a:lvl9pPr>
          </a:lstStyle>
          <a:p>
            <a:pPr algn="ctr" eaLnBrk="1" hangingPunct="1">
              <a:buClr>
                <a:srgbClr val="B23427"/>
              </a:buClr>
              <a:buFont typeface="Wingdings" pitchFamily="2" charset="2"/>
              <a:buNone/>
            </a:pPr>
            <a:endParaRPr lang="en-US" altLang="en-US" sz="3800" dirty="0"/>
          </a:p>
        </p:txBody>
      </p:sp>
      <p:sp>
        <p:nvSpPr>
          <p:cNvPr id="9" name="Text Placeholder 6"/>
          <p:cNvSpPr>
            <a:spLocks noGrp="1"/>
          </p:cNvSpPr>
          <p:nvPr>
            <p:ph type="body" sz="quarter" idx="11" hasCustomPrompt="1"/>
          </p:nvPr>
        </p:nvSpPr>
        <p:spPr>
          <a:xfrm>
            <a:off x="394401" y="3132224"/>
            <a:ext cx="8336152" cy="593570"/>
          </a:xfrm>
          <a:prstGeom prst="rect">
            <a:avLst/>
          </a:prstGeom>
        </p:spPr>
        <p:txBody>
          <a:bodyPr anchor="ctr" anchorCtr="0"/>
          <a:lstStyle>
            <a:lvl1pPr marL="0" indent="0" algn="l" rtl="0" eaLnBrk="0" fontAlgn="base" hangingPunct="0">
              <a:spcBef>
                <a:spcPts val="0"/>
              </a:spcBef>
              <a:spcAft>
                <a:spcPct val="0"/>
              </a:spcAft>
              <a:buClr>
                <a:srgbClr val="B23427"/>
              </a:buClr>
              <a:buFont typeface="Wingdings" pitchFamily="2" charset="2"/>
              <a:buNone/>
              <a:defRPr lang="en-GB" sz="3600" b="1" i="1" kern="1200" baseline="0" dirty="0">
                <a:solidFill>
                  <a:schemeClr val="bg1"/>
                </a:solidFill>
                <a:latin typeface="Times New Roman" pitchFamily="18" charset="0"/>
                <a:ea typeface="+mn-ea"/>
                <a:cs typeface="+mn-cs"/>
              </a:defRPr>
            </a:lvl1pPr>
            <a:lvl2pPr marL="26670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2pPr>
            <a:lvl3pPr marL="449263"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3pPr>
            <a:lvl4pPr marL="692150" indent="0" algn="l" rtl="0" eaLnBrk="0" fontAlgn="base" hangingPunct="0">
              <a:spcBef>
                <a:spcPct val="50000"/>
              </a:spcBef>
              <a:spcAft>
                <a:spcPct val="0"/>
              </a:spcAft>
              <a:buClr>
                <a:srgbClr val="B23427"/>
              </a:buClr>
              <a:buFont typeface="Wingdings" pitchFamily="2" charset="2"/>
              <a:buNone/>
              <a:defRPr lang="en-US" sz="2500" kern="1200" dirty="0" smtClean="0">
                <a:solidFill>
                  <a:schemeClr val="bg1"/>
                </a:solidFill>
                <a:latin typeface="Times New Roman" pitchFamily="18" charset="0"/>
                <a:ea typeface="+mn-ea"/>
                <a:cs typeface="+mn-cs"/>
              </a:defRPr>
            </a:lvl4pPr>
            <a:lvl5pPr marL="898525" indent="0" algn="l" rtl="0" eaLnBrk="0" fontAlgn="base" hangingPunct="0">
              <a:spcBef>
                <a:spcPct val="50000"/>
              </a:spcBef>
              <a:spcAft>
                <a:spcPct val="0"/>
              </a:spcAft>
              <a:buClr>
                <a:srgbClr val="B23427"/>
              </a:buClr>
              <a:buFont typeface="Wingdings" pitchFamily="2" charset="2"/>
              <a:buNone/>
              <a:defRPr lang="en-GB" sz="2500" kern="1200" dirty="0">
                <a:solidFill>
                  <a:schemeClr val="bg1"/>
                </a:solidFill>
                <a:latin typeface="Times New Roman" pitchFamily="18" charset="0"/>
                <a:ea typeface="+mn-ea"/>
                <a:cs typeface="+mn-cs"/>
              </a:defRPr>
            </a:lvl5pPr>
          </a:lstStyle>
          <a:p>
            <a:pPr lvl="0"/>
            <a:r>
              <a:rPr lang="en-US" dirty="0"/>
              <a:t>Click to insert divider text</a:t>
            </a:r>
          </a:p>
        </p:txBody>
      </p:sp>
      <p:sp>
        <p:nvSpPr>
          <p:cNvPr id="7"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5"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2820820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itle only w/ footn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3" y="424287"/>
            <a:ext cx="8572037" cy="446173"/>
          </a:xfrm>
          <a:prstGeom prst="rect">
            <a:avLst/>
          </a:prstGeom>
        </p:spPr>
        <p:txBody>
          <a:bodyPr lIns="0" tIns="0" rIns="0" bIns="0">
            <a:spAutoFit/>
          </a:bodyPr>
          <a:lstStyle>
            <a:lvl1pPr>
              <a:defRPr/>
            </a:lvl1pPr>
          </a:lstStyle>
          <a:p>
            <a:r>
              <a:rPr lang="en-US" altLang="en-US" dirty="0"/>
              <a:t>Click to insert title (Times New Roman, bold, 29 </a:t>
            </a:r>
            <a:r>
              <a:rPr lang="en-US" altLang="en-US" dirty="0" err="1"/>
              <a:t>pt</a:t>
            </a:r>
            <a:r>
              <a:rPr lang="en-US" altLang="en-US" dirty="0"/>
              <a:t>)</a:t>
            </a:r>
            <a:endParaRPr lang="en-GB" dirty="0"/>
          </a:p>
        </p:txBody>
      </p:sp>
      <p:sp>
        <p:nvSpPr>
          <p:cNvPr id="5" name="Content Placeholder 13"/>
          <p:cNvSpPr>
            <a:spLocks noGrp="1"/>
          </p:cNvSpPr>
          <p:nvPr>
            <p:ph sz="quarter" idx="16" hasCustomPrompt="1"/>
          </p:nvPr>
        </p:nvSpPr>
        <p:spPr>
          <a:xfrm>
            <a:off x="252005" y="6392861"/>
            <a:ext cx="8617362" cy="138467"/>
          </a:xfrm>
          <a:prstGeom prst="rect">
            <a:avLst/>
          </a:prstGeom>
        </p:spPr>
        <p:txBody>
          <a:bodyPr wrap="square" lIns="0" tIns="0" rIns="0" bIns="0" anchor="b" anchorCtr="0">
            <a:spAutoFit/>
          </a:bodyPr>
          <a:lstStyle>
            <a:lvl1pPr marL="541338" indent="-541338">
              <a:spcBef>
                <a:spcPts val="0"/>
              </a:spcBef>
              <a:buNone/>
              <a:tabLst>
                <a:tab pos="449263" algn="r"/>
              </a:tabLst>
              <a:defRPr sz="900">
                <a:solidFill>
                  <a:schemeClr val="tx1"/>
                </a:solidFill>
              </a:defRPr>
            </a:lvl1pPr>
            <a:lvl2pPr marL="266700" indent="0">
              <a:buNone/>
              <a:defRPr/>
            </a:lvl2pPr>
            <a:lvl3pPr marL="449263" indent="0">
              <a:buNone/>
              <a:defRPr/>
            </a:lvl3pPr>
            <a:lvl4pPr marL="692150" indent="0">
              <a:buNone/>
              <a:defRPr/>
            </a:lvl4pPr>
            <a:lvl5pPr marL="898525" indent="0">
              <a:buNone/>
              <a:defRPr/>
            </a:lvl5pPr>
          </a:lstStyle>
          <a:p>
            <a:pPr lvl="0"/>
            <a:r>
              <a:rPr lang="en-US" altLang="en-US" dirty="0"/>
              <a:t>Click to insert Footnotes/Source</a:t>
            </a:r>
            <a:endParaRPr lang="en-US" dirty="0"/>
          </a:p>
        </p:txBody>
      </p:sp>
      <p:sp>
        <p:nvSpPr>
          <p:cNvPr id="8" name="Rectangle 11"/>
          <p:cNvSpPr>
            <a:spLocks noChangeArrowheads="1"/>
          </p:cNvSpPr>
          <p:nvPr/>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
        <p:nvSpPr>
          <p:cNvPr id="6" name="Rectangle 11"/>
          <p:cNvSpPr>
            <a:spLocks noChangeArrowheads="1"/>
          </p:cNvSpPr>
          <p:nvPr userDrawn="1"/>
        </p:nvSpPr>
        <p:spPr bwMode="auto">
          <a:xfrm>
            <a:off x="2276479"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r">
              <a:defRPr/>
            </a:pPr>
            <a:fld id="{D1CE1652-562F-4AD6-8407-3601846F24EE}" type="slidenum">
              <a:rPr lang="en-GB" altLang="en-US" sz="800" smtClean="0">
                <a:solidFill>
                  <a:srgbClr val="A19589"/>
                </a:solidFill>
                <a:latin typeface="Times New Roman" pitchFamily="18" charset="0"/>
              </a:rPr>
              <a:pPr algn="r">
                <a:defRPr/>
              </a:pPr>
              <a:t>‹#›</a:t>
            </a:fld>
            <a:endParaRPr lang="en-GB" altLang="en-US" sz="800" dirty="0">
              <a:solidFill>
                <a:srgbClr val="A19589"/>
              </a:solidFill>
              <a:latin typeface="Times New Roman" pitchFamily="18" charset="0"/>
            </a:endParaRPr>
          </a:p>
        </p:txBody>
      </p:sp>
    </p:spTree>
    <p:extLst>
      <p:ext uri="{BB962C8B-B14F-4D97-AF65-F5344CB8AC3E}">
        <p14:creationId xmlns:p14="http://schemas.microsoft.com/office/powerpoint/2010/main" val="223901199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Line 12"/>
          <p:cNvSpPr>
            <a:spLocks noChangeShapeType="1"/>
          </p:cNvSpPr>
          <p:nvPr userDrawn="1"/>
        </p:nvSpPr>
        <p:spPr bwMode="auto">
          <a:xfrm>
            <a:off x="252413" y="398371"/>
            <a:ext cx="8610600" cy="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lIns="0" tIns="0" rIns="0" bIns="0"/>
          <a:lstStyle/>
          <a:p>
            <a:endParaRPr lang="en-GB" dirty="0"/>
          </a:p>
        </p:txBody>
      </p:sp>
      <p:sp>
        <p:nvSpPr>
          <p:cNvPr id="9" name="Line 16"/>
          <p:cNvSpPr>
            <a:spLocks noChangeShapeType="1"/>
          </p:cNvSpPr>
          <p:nvPr userDrawn="1"/>
        </p:nvSpPr>
        <p:spPr bwMode="auto">
          <a:xfrm>
            <a:off x="254049" y="6546922"/>
            <a:ext cx="8610600" cy="0"/>
          </a:xfrm>
          <a:prstGeom prst="line">
            <a:avLst/>
          </a:prstGeom>
          <a:noFill/>
          <a:ln w="12700">
            <a:solidFill>
              <a:srgbClr val="808080"/>
            </a:solidFill>
            <a:round/>
            <a:headEnd/>
            <a:tailEnd/>
          </a:ln>
          <a:extLst>
            <a:ext uri="{909E8E84-426E-40DD-AFC4-6F175D3DCCD1}">
              <a14:hiddenFill xmlns:a14="http://schemas.microsoft.com/office/drawing/2010/main">
                <a:noFill/>
              </a14:hiddenFill>
            </a:ext>
          </a:extLst>
        </p:spPr>
        <p:txBody>
          <a:bodyPr lIns="0" tIns="0" rIns="0" bIns="0"/>
          <a:lstStyle/>
          <a:p>
            <a:endParaRPr lang="en-GB" dirty="0"/>
          </a:p>
        </p:txBody>
      </p:sp>
      <p:sp>
        <p:nvSpPr>
          <p:cNvPr id="10" name="Rectangle 11"/>
          <p:cNvSpPr>
            <a:spLocks noChangeArrowheads="1"/>
          </p:cNvSpPr>
          <p:nvPr userDrawn="1"/>
        </p:nvSpPr>
        <p:spPr bwMode="auto">
          <a:xfrm>
            <a:off x="252417" y="6577086"/>
            <a:ext cx="6554787" cy="123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defRPr/>
            </a:pPr>
            <a:r>
              <a:rPr lang="en-GB" altLang="en-US" sz="800" dirty="0">
                <a:solidFill>
                  <a:srgbClr val="A19589"/>
                </a:solidFill>
                <a:latin typeface="Times New Roman" pitchFamily="18" charset="0"/>
              </a:rPr>
              <a:t>© Allen &amp; Overy 2016</a:t>
            </a:r>
          </a:p>
        </p:txBody>
      </p:sp>
      <p:pic>
        <p:nvPicPr>
          <p:cNvPr id="7" name="Picture 6"/>
          <p:cNvPicPr preferRelativeResize="0">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965560" y="129571"/>
            <a:ext cx="1897155" cy="136800"/>
          </a:xfrm>
          <a:prstGeom prst="rect">
            <a:avLst/>
          </a:prstGeom>
        </p:spPr>
      </p:pic>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hf hdr="0" ftr="0" dt="0"/>
  <p:txStyles>
    <p:titleStyle>
      <a:lvl1pPr algn="l" defTabSz="847725" rtl="0" eaLnBrk="1" fontAlgn="base" hangingPunct="1">
        <a:spcBef>
          <a:spcPct val="0"/>
        </a:spcBef>
        <a:spcAft>
          <a:spcPct val="0"/>
        </a:spcAft>
        <a:buFont typeface="Times New Roman" pitchFamily="18" charset="0"/>
        <a:defRPr lang="en-GB" sz="2900" b="1" kern="1200" dirty="0">
          <a:solidFill>
            <a:srgbClr val="B23427"/>
          </a:solidFill>
          <a:latin typeface="Times New Roman" panose="02020603050405020304" pitchFamily="18" charset="0"/>
          <a:ea typeface="+mj-ea"/>
          <a:cs typeface="Times New Roman" panose="02020603050405020304" pitchFamily="18" charset="0"/>
        </a:defRPr>
      </a:lvl1pPr>
      <a:lvl2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2pPr>
      <a:lvl3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3pPr>
      <a:lvl4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4pPr>
      <a:lvl5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5pPr>
      <a:lvl6pPr marL="4572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6pPr>
      <a:lvl7pPr marL="9144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7pPr>
      <a:lvl8pPr marL="13716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8pPr>
      <a:lvl9pPr marL="18288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9pPr>
    </p:titleStyle>
    <p:body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GB" dirty="0"/>
              <a:t>GMPs: a route to reconciliation</a:t>
            </a:r>
          </a:p>
        </p:txBody>
      </p:sp>
      <p:sp>
        <p:nvSpPr>
          <p:cNvPr id="10" name="Text Placeholder 9"/>
          <p:cNvSpPr>
            <a:spLocks noGrp="1"/>
          </p:cNvSpPr>
          <p:nvPr>
            <p:ph type="body" sz="quarter" idx="11"/>
          </p:nvPr>
        </p:nvSpPr>
        <p:spPr/>
        <p:txBody>
          <a:bodyPr/>
          <a:lstStyle/>
          <a:p>
            <a:r>
              <a:rPr lang="en-GB" dirty="0"/>
              <a:t>Launch of PASA guidance</a:t>
            </a:r>
          </a:p>
        </p:txBody>
      </p:sp>
      <p:sp>
        <p:nvSpPr>
          <p:cNvPr id="11" name="Text Placeholder 10"/>
          <p:cNvSpPr>
            <a:spLocks noGrp="1"/>
          </p:cNvSpPr>
          <p:nvPr>
            <p:ph type="body" sz="quarter" idx="12"/>
          </p:nvPr>
        </p:nvSpPr>
        <p:spPr>
          <a:xfrm>
            <a:off x="309112" y="6111903"/>
            <a:ext cx="8560255" cy="276999"/>
          </a:xfrm>
        </p:spPr>
        <p:txBody>
          <a:bodyPr/>
          <a:lstStyle/>
          <a:p>
            <a:r>
              <a:rPr lang="en-GB" dirty="0"/>
              <a:t>19 January 2016</a:t>
            </a:r>
          </a:p>
        </p:txBody>
      </p:sp>
      <p:pic>
        <p:nvPicPr>
          <p:cNvPr id="2" name="Picture 2" descr="W:\CS_Assets\Images\02_Intriguing Narrative\Hi-Res\iStock_000004515838XLarg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159" t="7265" r="4206" b="6496"/>
          <a:stretch/>
        </p:blipFill>
        <p:spPr bwMode="auto">
          <a:xfrm>
            <a:off x="2712214" y="883403"/>
            <a:ext cx="6059838" cy="4231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132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to expect from your administrator</a:t>
            </a:r>
          </a:p>
        </p:txBody>
      </p:sp>
      <p:sp>
        <p:nvSpPr>
          <p:cNvPr id="3" name="Pentagon 2"/>
          <p:cNvSpPr/>
          <p:nvPr/>
        </p:nvSpPr>
        <p:spPr bwMode="auto">
          <a:xfrm>
            <a:off x="279192" y="1626251"/>
            <a:ext cx="2129112" cy="877744"/>
          </a:xfrm>
          <a:prstGeom prst="homePlate">
            <a:avLst>
              <a:gd name="adj" fmla="val 49004"/>
            </a:avLst>
          </a:prstGeom>
          <a:solidFill>
            <a:srgbClr val="569BBE"/>
          </a:solidFill>
          <a:ln w="57658"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847725" rtl="0" eaLnBrk="0" fontAlgn="base" latinLnBrk="0" hangingPunct="0">
              <a:lnSpc>
                <a:spcPct val="100000"/>
              </a:lnSpc>
              <a:spcBef>
                <a:spcPct val="50000"/>
              </a:spcBef>
              <a:spcAft>
                <a:spcPct val="0"/>
              </a:spcAft>
              <a:buClrTx/>
              <a:buSzTx/>
              <a:buFontTx/>
              <a:buNone/>
              <a:tabLst/>
            </a:pPr>
            <a:endParaRPr kumimoji="0" lang="en-GB" sz="1600" i="0" u="none" strike="noStrike" cap="none" normalizeH="0" baseline="0">
              <a:ln>
                <a:noFill/>
              </a:ln>
              <a:solidFill>
                <a:schemeClr val="tx1"/>
              </a:solidFill>
              <a:effectLst/>
              <a:latin typeface="Arial" charset="0"/>
            </a:endParaRPr>
          </a:p>
        </p:txBody>
      </p:sp>
      <p:sp>
        <p:nvSpPr>
          <p:cNvPr id="4" name="Chevron 3"/>
          <p:cNvSpPr/>
          <p:nvPr/>
        </p:nvSpPr>
        <p:spPr bwMode="auto">
          <a:xfrm>
            <a:off x="1895203" y="1626251"/>
            <a:ext cx="2129112" cy="877744"/>
          </a:xfrm>
          <a:prstGeom prst="chevron">
            <a:avLst/>
          </a:prstGeom>
          <a:solidFill>
            <a:srgbClr val="EB4498"/>
          </a:solidFill>
          <a:ln w="57658"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847725" rtl="0" eaLnBrk="0" fontAlgn="base" latinLnBrk="0" hangingPunct="0">
              <a:lnSpc>
                <a:spcPct val="100000"/>
              </a:lnSpc>
              <a:spcBef>
                <a:spcPct val="50000"/>
              </a:spcBef>
              <a:spcAft>
                <a:spcPct val="0"/>
              </a:spcAft>
              <a:buClrTx/>
              <a:buSzTx/>
              <a:buFontTx/>
              <a:buNone/>
              <a:tabLst/>
            </a:pPr>
            <a:endParaRPr kumimoji="0" lang="en-GB" sz="1600" i="0" u="none" strike="noStrike" cap="none" normalizeH="0" baseline="0">
              <a:ln>
                <a:noFill/>
              </a:ln>
              <a:solidFill>
                <a:schemeClr val="tx1"/>
              </a:solidFill>
              <a:effectLst/>
              <a:latin typeface="Arial" charset="0"/>
            </a:endParaRPr>
          </a:p>
        </p:txBody>
      </p:sp>
      <p:sp>
        <p:nvSpPr>
          <p:cNvPr id="5" name="Chevron 4"/>
          <p:cNvSpPr/>
          <p:nvPr/>
        </p:nvSpPr>
        <p:spPr bwMode="auto">
          <a:xfrm>
            <a:off x="3505746" y="1626251"/>
            <a:ext cx="2129112" cy="877744"/>
          </a:xfrm>
          <a:prstGeom prst="chevron">
            <a:avLst/>
          </a:prstGeom>
          <a:solidFill>
            <a:schemeClr val="accent3"/>
          </a:solidFill>
          <a:ln w="57658"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847725" rtl="0" eaLnBrk="0" fontAlgn="base" latinLnBrk="0" hangingPunct="0">
              <a:lnSpc>
                <a:spcPct val="100000"/>
              </a:lnSpc>
              <a:spcBef>
                <a:spcPct val="50000"/>
              </a:spcBef>
              <a:spcAft>
                <a:spcPct val="0"/>
              </a:spcAft>
              <a:buClrTx/>
              <a:buSzTx/>
              <a:buFontTx/>
              <a:buNone/>
              <a:tabLst/>
            </a:pPr>
            <a:endParaRPr kumimoji="0" lang="en-GB" sz="1600" i="0" u="none" strike="noStrike" cap="none" normalizeH="0" baseline="0">
              <a:ln>
                <a:noFill/>
              </a:ln>
              <a:solidFill>
                <a:schemeClr val="tx1"/>
              </a:solidFill>
              <a:effectLst/>
              <a:latin typeface="Arial" charset="0"/>
            </a:endParaRPr>
          </a:p>
        </p:txBody>
      </p:sp>
      <p:sp>
        <p:nvSpPr>
          <p:cNvPr id="6" name="Chevron 5"/>
          <p:cNvSpPr/>
          <p:nvPr/>
        </p:nvSpPr>
        <p:spPr bwMode="auto">
          <a:xfrm>
            <a:off x="5132387" y="1626251"/>
            <a:ext cx="2129112" cy="877744"/>
          </a:xfrm>
          <a:prstGeom prst="chevron">
            <a:avLst/>
          </a:prstGeom>
          <a:solidFill>
            <a:srgbClr val="ADB0D8"/>
          </a:solidFill>
          <a:ln w="57658"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847725" rtl="0" eaLnBrk="0" fontAlgn="base" latinLnBrk="0" hangingPunct="0">
              <a:lnSpc>
                <a:spcPct val="100000"/>
              </a:lnSpc>
              <a:spcBef>
                <a:spcPct val="50000"/>
              </a:spcBef>
              <a:spcAft>
                <a:spcPct val="0"/>
              </a:spcAft>
              <a:buClrTx/>
              <a:buSzTx/>
              <a:buFontTx/>
              <a:buNone/>
              <a:tabLst/>
            </a:pPr>
            <a:endParaRPr kumimoji="0" lang="en-GB" sz="1600" i="0" u="none" strike="noStrike" cap="none" normalizeH="0" baseline="0">
              <a:ln>
                <a:noFill/>
              </a:ln>
              <a:solidFill>
                <a:schemeClr val="tx1"/>
              </a:solidFill>
              <a:effectLst/>
              <a:latin typeface="Arial" charset="0"/>
            </a:endParaRPr>
          </a:p>
        </p:txBody>
      </p:sp>
      <p:sp>
        <p:nvSpPr>
          <p:cNvPr id="7" name="Chevron 6"/>
          <p:cNvSpPr/>
          <p:nvPr/>
        </p:nvSpPr>
        <p:spPr bwMode="auto">
          <a:xfrm>
            <a:off x="6740251" y="1626251"/>
            <a:ext cx="2129112" cy="877744"/>
          </a:xfrm>
          <a:prstGeom prst="chevron">
            <a:avLst/>
          </a:prstGeom>
          <a:solidFill>
            <a:srgbClr val="F99D31"/>
          </a:solidFill>
          <a:ln w="57658"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847725" rtl="0" eaLnBrk="0" fontAlgn="base" latinLnBrk="0" hangingPunct="0">
              <a:lnSpc>
                <a:spcPct val="100000"/>
              </a:lnSpc>
              <a:spcBef>
                <a:spcPct val="50000"/>
              </a:spcBef>
              <a:spcAft>
                <a:spcPct val="0"/>
              </a:spcAft>
              <a:buClrTx/>
              <a:buSzTx/>
              <a:buFontTx/>
              <a:buNone/>
              <a:tabLst/>
            </a:pPr>
            <a:endParaRPr kumimoji="0" lang="en-GB" sz="1600" i="0" u="none" strike="noStrike" cap="none" normalizeH="0" baseline="0">
              <a:ln>
                <a:noFill/>
              </a:ln>
              <a:solidFill>
                <a:schemeClr val="tx1"/>
              </a:solidFill>
              <a:effectLst/>
              <a:latin typeface="Arial" charset="0"/>
            </a:endParaRPr>
          </a:p>
        </p:txBody>
      </p:sp>
      <p:sp>
        <p:nvSpPr>
          <p:cNvPr id="8" name="TextBox 7"/>
          <p:cNvSpPr txBox="1"/>
          <p:nvPr/>
        </p:nvSpPr>
        <p:spPr>
          <a:xfrm>
            <a:off x="737240" y="1880498"/>
            <a:ext cx="610770" cy="338476"/>
          </a:xfrm>
          <a:prstGeom prst="rect">
            <a:avLst/>
          </a:prstGeom>
          <a:noFill/>
          <a:ln>
            <a:noFill/>
          </a:ln>
        </p:spPr>
        <p:txBody>
          <a:bodyPr wrap="square" rtlCol="0">
            <a:spAutoFit/>
          </a:bodyPr>
          <a:lstStyle/>
          <a:p>
            <a:pPr algn="l"/>
            <a:r>
              <a:rPr lang="en-GB" sz="1600">
                <a:solidFill>
                  <a:schemeClr val="bg1"/>
                </a:solidFill>
              </a:rPr>
              <a:t>1</a:t>
            </a:r>
            <a:endParaRPr lang="en-GB" sz="1600" dirty="0">
              <a:solidFill>
                <a:schemeClr val="bg1"/>
              </a:solidFill>
            </a:endParaRPr>
          </a:p>
        </p:txBody>
      </p:sp>
      <p:sp>
        <p:nvSpPr>
          <p:cNvPr id="9" name="TextBox 8"/>
          <p:cNvSpPr txBox="1"/>
          <p:nvPr/>
        </p:nvSpPr>
        <p:spPr>
          <a:xfrm>
            <a:off x="2428710" y="1880498"/>
            <a:ext cx="610770" cy="338476"/>
          </a:xfrm>
          <a:prstGeom prst="rect">
            <a:avLst/>
          </a:prstGeom>
          <a:noFill/>
          <a:ln>
            <a:noFill/>
          </a:ln>
        </p:spPr>
        <p:txBody>
          <a:bodyPr wrap="square" rtlCol="0">
            <a:spAutoFit/>
          </a:bodyPr>
          <a:lstStyle/>
          <a:p>
            <a:pPr algn="l"/>
            <a:r>
              <a:rPr lang="en-GB" sz="1600">
                <a:solidFill>
                  <a:schemeClr val="bg1"/>
                </a:solidFill>
              </a:rPr>
              <a:t>2</a:t>
            </a:r>
            <a:endParaRPr lang="en-GB" sz="1600" dirty="0">
              <a:solidFill>
                <a:schemeClr val="bg1"/>
              </a:solidFill>
            </a:endParaRPr>
          </a:p>
        </p:txBody>
      </p:sp>
      <p:sp>
        <p:nvSpPr>
          <p:cNvPr id="10" name="TextBox 9"/>
          <p:cNvSpPr txBox="1"/>
          <p:nvPr/>
        </p:nvSpPr>
        <p:spPr>
          <a:xfrm>
            <a:off x="4113991" y="1880498"/>
            <a:ext cx="610770" cy="338476"/>
          </a:xfrm>
          <a:prstGeom prst="rect">
            <a:avLst/>
          </a:prstGeom>
          <a:noFill/>
          <a:ln>
            <a:noFill/>
          </a:ln>
        </p:spPr>
        <p:txBody>
          <a:bodyPr wrap="square" rtlCol="0">
            <a:spAutoFit/>
          </a:bodyPr>
          <a:lstStyle/>
          <a:p>
            <a:pPr algn="l"/>
            <a:r>
              <a:rPr lang="en-GB" sz="1600" dirty="0">
                <a:solidFill>
                  <a:schemeClr val="bg1"/>
                </a:solidFill>
              </a:rPr>
              <a:t>3</a:t>
            </a:r>
          </a:p>
        </p:txBody>
      </p:sp>
      <p:sp>
        <p:nvSpPr>
          <p:cNvPr id="11" name="TextBox 10"/>
          <p:cNvSpPr txBox="1"/>
          <p:nvPr/>
        </p:nvSpPr>
        <p:spPr>
          <a:xfrm>
            <a:off x="5811649" y="1880498"/>
            <a:ext cx="610770" cy="338476"/>
          </a:xfrm>
          <a:prstGeom prst="rect">
            <a:avLst/>
          </a:prstGeom>
          <a:noFill/>
          <a:ln>
            <a:noFill/>
          </a:ln>
        </p:spPr>
        <p:txBody>
          <a:bodyPr wrap="square" rtlCol="0">
            <a:spAutoFit/>
          </a:bodyPr>
          <a:lstStyle/>
          <a:p>
            <a:pPr algn="l"/>
            <a:r>
              <a:rPr lang="en-GB" sz="1600" dirty="0">
                <a:solidFill>
                  <a:schemeClr val="bg1"/>
                </a:solidFill>
              </a:rPr>
              <a:t>4</a:t>
            </a:r>
          </a:p>
        </p:txBody>
      </p:sp>
      <p:sp>
        <p:nvSpPr>
          <p:cNvPr id="12" name="TextBox 11"/>
          <p:cNvSpPr txBox="1"/>
          <p:nvPr/>
        </p:nvSpPr>
        <p:spPr>
          <a:xfrm>
            <a:off x="7503120" y="1880498"/>
            <a:ext cx="610770" cy="338476"/>
          </a:xfrm>
          <a:prstGeom prst="rect">
            <a:avLst/>
          </a:prstGeom>
          <a:noFill/>
          <a:ln>
            <a:noFill/>
          </a:ln>
        </p:spPr>
        <p:txBody>
          <a:bodyPr wrap="square" rtlCol="0">
            <a:spAutoFit/>
          </a:bodyPr>
          <a:lstStyle/>
          <a:p>
            <a:pPr algn="l"/>
            <a:r>
              <a:rPr lang="en-GB" sz="1600" dirty="0"/>
              <a:t>5</a:t>
            </a:r>
          </a:p>
        </p:txBody>
      </p:sp>
      <p:sp>
        <p:nvSpPr>
          <p:cNvPr id="13" name="Line Callout 1 (Accent Bar) 12"/>
          <p:cNvSpPr/>
          <p:nvPr/>
        </p:nvSpPr>
        <p:spPr bwMode="auto">
          <a:xfrm rot="5400000">
            <a:off x="561800" y="3073223"/>
            <a:ext cx="1053427" cy="1662675"/>
          </a:xfrm>
          <a:prstGeom prst="accentCallout1">
            <a:avLst>
              <a:gd name="adj1" fmla="val 50284"/>
              <a:gd name="adj2" fmla="val -9690"/>
              <a:gd name="adj3" fmla="val 50121"/>
              <a:gd name="adj4" fmla="val -34164"/>
            </a:avLst>
          </a:prstGeom>
          <a:noFill/>
          <a:ln w="19050" cap="flat" cmpd="sng" algn="ctr">
            <a:solidFill>
              <a:srgbClr val="569BBE"/>
            </a:solidFill>
            <a:prstDash val="solid"/>
            <a:round/>
            <a:headEnd type="none" w="med" len="med"/>
            <a:tailEnd type="none" w="med" len="med"/>
          </a:ln>
          <a:effectLst/>
          <a:extLst/>
        </p:spPr>
        <p:txBody>
          <a:bodyPr vert="vert270" wrap="square" lIns="91440" tIns="45720" rIns="0" bIns="45720" numCol="1" rtlCol="0" anchor="t" anchorCtr="0" compatLnSpc="1">
            <a:prstTxWarp prst="textNoShape">
              <a:avLst/>
            </a:prstTxWarp>
          </a:bodyPr>
          <a:lstStyle/>
          <a:p>
            <a:pPr algn="l" eaLnBrk="1" hangingPunct="1">
              <a:spcBef>
                <a:spcPct val="20000"/>
              </a:spcBef>
              <a:buFont typeface="Arial" panose="020B0604020202020204" pitchFamily="34" charset="0"/>
              <a:buNone/>
            </a:pPr>
            <a:r>
              <a:rPr lang="en-GB" altLang="en-US" sz="1600" dirty="0">
                <a:latin typeface="Arial"/>
                <a:cs typeface="Arial"/>
              </a:rPr>
              <a:t>Subject matter expertise</a:t>
            </a:r>
            <a:endParaRPr lang="en-GB" altLang="en-US" sz="1600" dirty="0"/>
          </a:p>
        </p:txBody>
      </p:sp>
      <p:sp>
        <p:nvSpPr>
          <p:cNvPr id="14" name="Line Callout 1 (Accent Bar) 13"/>
          <p:cNvSpPr/>
          <p:nvPr/>
        </p:nvSpPr>
        <p:spPr bwMode="auto">
          <a:xfrm rot="5400000">
            <a:off x="7324269" y="3073223"/>
            <a:ext cx="1053427" cy="1662675"/>
          </a:xfrm>
          <a:prstGeom prst="accentCallout1">
            <a:avLst>
              <a:gd name="adj1" fmla="val 50284"/>
              <a:gd name="adj2" fmla="val -9690"/>
              <a:gd name="adj3" fmla="val 50121"/>
              <a:gd name="adj4" fmla="val -34164"/>
            </a:avLst>
          </a:prstGeom>
          <a:noFill/>
          <a:ln w="19050" cap="flat" cmpd="sng" algn="ctr">
            <a:solidFill>
              <a:srgbClr val="F99D31"/>
            </a:solidFill>
            <a:prstDash val="solid"/>
            <a:round/>
            <a:headEnd type="none" w="med" len="med"/>
            <a:tailEnd type="none" w="med" len="med"/>
          </a:ln>
          <a:effectLst/>
          <a:extLst/>
        </p:spPr>
        <p:txBody>
          <a:bodyPr vert="vert270" wrap="square" lIns="91440" tIns="45720" rIns="0" bIns="45720" numCol="1" rtlCol="0" anchor="t" anchorCtr="0" compatLnSpc="1">
            <a:prstTxWarp prst="textNoShape">
              <a:avLst/>
            </a:prstTxWarp>
          </a:bodyPr>
          <a:lstStyle/>
          <a:p>
            <a:r>
              <a:rPr lang="en-US" sz="1600" dirty="0"/>
              <a:t>Closure report:</a:t>
            </a:r>
          </a:p>
          <a:p>
            <a:pPr marL="177800" indent="-177800">
              <a:spcBef>
                <a:spcPts val="600"/>
              </a:spcBef>
              <a:buFont typeface="Arial" panose="020B0604020202020204" pitchFamily="34" charset="0"/>
              <a:buChar char="–"/>
            </a:pPr>
            <a:r>
              <a:rPr lang="en-GB" sz="1600" dirty="0"/>
              <a:t>comparison of position pre– and post–reconciliation</a:t>
            </a:r>
          </a:p>
          <a:p>
            <a:pPr marL="177800" indent="-177800">
              <a:buFont typeface="Arial" panose="020B0604020202020204" pitchFamily="34" charset="0"/>
              <a:buChar char="–"/>
            </a:pPr>
            <a:r>
              <a:rPr lang="en-GB" sz="1600" dirty="0"/>
              <a:t>outstanding queries</a:t>
            </a:r>
          </a:p>
          <a:p>
            <a:pPr marL="177800" indent="-177800">
              <a:buFont typeface="Arial" panose="020B0604020202020204" pitchFamily="34" charset="0"/>
              <a:buChar char="–"/>
            </a:pPr>
            <a:r>
              <a:rPr lang="en-GB" sz="1600" dirty="0"/>
              <a:t>next steps</a:t>
            </a:r>
            <a:endParaRPr lang="en-GB" altLang="en-US" sz="1600" dirty="0"/>
          </a:p>
        </p:txBody>
      </p:sp>
      <p:sp>
        <p:nvSpPr>
          <p:cNvPr id="15" name="Line Callout 1 (Accent Bar) 14"/>
          <p:cNvSpPr/>
          <p:nvPr/>
        </p:nvSpPr>
        <p:spPr bwMode="auto">
          <a:xfrm rot="5400000">
            <a:off x="5633652" y="3073224"/>
            <a:ext cx="1053427" cy="1662675"/>
          </a:xfrm>
          <a:prstGeom prst="accentCallout1">
            <a:avLst>
              <a:gd name="adj1" fmla="val 50284"/>
              <a:gd name="adj2" fmla="val -9690"/>
              <a:gd name="adj3" fmla="val 50121"/>
              <a:gd name="adj4" fmla="val -34164"/>
            </a:avLst>
          </a:prstGeom>
          <a:noFill/>
          <a:ln w="19050" cap="flat" cmpd="sng" algn="ctr">
            <a:solidFill>
              <a:srgbClr val="ADB0D8"/>
            </a:solidFill>
            <a:prstDash val="solid"/>
            <a:round/>
            <a:headEnd type="none" w="med" len="med"/>
            <a:tailEnd type="none" w="med" len="med"/>
          </a:ln>
          <a:effectLst/>
          <a:extLst/>
        </p:spPr>
        <p:txBody>
          <a:bodyPr vert="vert270" wrap="square" lIns="91440" tIns="45720" rIns="0" bIns="45720" numCol="1" rtlCol="0" anchor="t" anchorCtr="0" compatLnSpc="1">
            <a:prstTxWarp prst="textNoShape">
              <a:avLst/>
            </a:prstTxWarp>
          </a:bodyPr>
          <a:lstStyle/>
          <a:p>
            <a:pPr algn="l" eaLnBrk="1" hangingPunct="1">
              <a:spcBef>
                <a:spcPct val="20000"/>
              </a:spcBef>
              <a:buFont typeface="Arial" panose="020B0604020202020204" pitchFamily="34" charset="0"/>
              <a:buNone/>
            </a:pPr>
            <a:r>
              <a:rPr lang="en-GB" altLang="en-US" sz="1600" dirty="0">
                <a:latin typeface="Arial"/>
                <a:cs typeface="Arial"/>
              </a:rPr>
              <a:t>Reconciliation processes as agreed</a:t>
            </a:r>
            <a:endParaRPr lang="en-GB" altLang="en-US" sz="1600" dirty="0"/>
          </a:p>
        </p:txBody>
      </p:sp>
      <p:sp>
        <p:nvSpPr>
          <p:cNvPr id="16" name="Line Callout 1 (Accent Bar) 15"/>
          <p:cNvSpPr/>
          <p:nvPr/>
        </p:nvSpPr>
        <p:spPr bwMode="auto">
          <a:xfrm rot="5400000">
            <a:off x="3943034" y="3073225"/>
            <a:ext cx="1053427" cy="1662675"/>
          </a:xfrm>
          <a:prstGeom prst="accentCallout1">
            <a:avLst>
              <a:gd name="adj1" fmla="val 50284"/>
              <a:gd name="adj2" fmla="val -9690"/>
              <a:gd name="adj3" fmla="val 50121"/>
              <a:gd name="adj4" fmla="val -34164"/>
            </a:avLst>
          </a:prstGeom>
          <a:noFill/>
          <a:ln w="19050" cap="flat" cmpd="sng" algn="ctr">
            <a:solidFill>
              <a:schemeClr val="accent3"/>
            </a:solidFill>
            <a:prstDash val="solid"/>
            <a:round/>
            <a:headEnd type="none" w="med" len="med"/>
            <a:tailEnd type="none" w="med" len="med"/>
          </a:ln>
          <a:effectLst/>
          <a:extLst/>
        </p:spPr>
        <p:txBody>
          <a:bodyPr vert="vert270" wrap="square" lIns="91440" tIns="45720" rIns="0" bIns="45720" numCol="1" rtlCol="0" anchor="t" anchorCtr="0" compatLnSpc="1">
            <a:prstTxWarp prst="textNoShape">
              <a:avLst/>
            </a:prstTxWarp>
          </a:bodyPr>
          <a:lstStyle/>
          <a:p>
            <a:pPr algn="l" eaLnBrk="1" hangingPunct="1">
              <a:spcBef>
                <a:spcPct val="20000"/>
              </a:spcBef>
              <a:buFont typeface="Arial" panose="020B0604020202020204" pitchFamily="34" charset="0"/>
              <a:buNone/>
            </a:pPr>
            <a:r>
              <a:rPr lang="en-GB" altLang="en-US" sz="1600" dirty="0">
                <a:latin typeface="Arial"/>
                <a:cs typeface="Arial"/>
              </a:rPr>
              <a:t>Support with:</a:t>
            </a:r>
          </a:p>
          <a:p>
            <a:pPr marL="179388" indent="-179388" algn="l" eaLnBrk="1" hangingPunct="1">
              <a:spcBef>
                <a:spcPct val="20000"/>
              </a:spcBef>
              <a:buFont typeface="Arial" panose="020B0604020202020204" pitchFamily="34" charset="0"/>
              <a:buChar char="–"/>
            </a:pPr>
            <a:r>
              <a:rPr lang="en-GB" altLang="en-US" sz="1600" dirty="0"/>
              <a:t>costs and scope for each stage</a:t>
            </a:r>
          </a:p>
          <a:p>
            <a:pPr marL="179388" indent="-179388" algn="l" eaLnBrk="1" hangingPunct="1">
              <a:spcBef>
                <a:spcPct val="20000"/>
              </a:spcBef>
              <a:buFont typeface="Arial" panose="020B0604020202020204" pitchFamily="34" charset="0"/>
              <a:buChar char="–"/>
            </a:pPr>
            <a:r>
              <a:rPr lang="en-GB" altLang="en-US" sz="1600" dirty="0"/>
              <a:t>setting appropriate tolerance levels</a:t>
            </a:r>
          </a:p>
          <a:p>
            <a:pPr marL="179388" indent="-179388" algn="l" eaLnBrk="1" hangingPunct="1">
              <a:spcBef>
                <a:spcPct val="20000"/>
              </a:spcBef>
              <a:buFont typeface="Arial" panose="020B0604020202020204" pitchFamily="34" charset="0"/>
              <a:buChar char="–"/>
            </a:pPr>
            <a:r>
              <a:rPr lang="en-GB" altLang="en-US" sz="1600" dirty="0"/>
              <a:t>decision making</a:t>
            </a:r>
          </a:p>
        </p:txBody>
      </p:sp>
      <p:sp>
        <p:nvSpPr>
          <p:cNvPr id="17" name="Line Callout 1 (Accent Bar) 16"/>
          <p:cNvSpPr/>
          <p:nvPr/>
        </p:nvSpPr>
        <p:spPr bwMode="auto">
          <a:xfrm rot="5400000">
            <a:off x="2252417" y="3073224"/>
            <a:ext cx="1053427" cy="1662675"/>
          </a:xfrm>
          <a:prstGeom prst="accentCallout1">
            <a:avLst>
              <a:gd name="adj1" fmla="val 50284"/>
              <a:gd name="adj2" fmla="val -9690"/>
              <a:gd name="adj3" fmla="val 50121"/>
              <a:gd name="adj4" fmla="val -34164"/>
            </a:avLst>
          </a:prstGeom>
          <a:noFill/>
          <a:ln w="19050" cap="flat" cmpd="sng" algn="ctr">
            <a:solidFill>
              <a:srgbClr val="EB4498"/>
            </a:solidFill>
            <a:prstDash val="solid"/>
            <a:round/>
            <a:headEnd type="none" w="med" len="med"/>
            <a:tailEnd type="none" w="med" len="med"/>
          </a:ln>
          <a:effectLst/>
          <a:extLst/>
        </p:spPr>
        <p:txBody>
          <a:bodyPr vert="vert270" wrap="square" lIns="91440" tIns="45720" rIns="0" bIns="45720" numCol="1" rtlCol="0" anchor="t" anchorCtr="0" compatLnSpc="1">
            <a:prstTxWarp prst="textNoShape">
              <a:avLst/>
            </a:prstTxWarp>
          </a:bodyPr>
          <a:lstStyle/>
          <a:p>
            <a:pPr algn="l" eaLnBrk="1" hangingPunct="1">
              <a:spcBef>
                <a:spcPct val="20000"/>
              </a:spcBef>
              <a:buFont typeface="Arial" panose="020B0604020202020204" pitchFamily="34" charset="0"/>
              <a:buNone/>
            </a:pPr>
            <a:r>
              <a:rPr lang="en-GB" altLang="en-US" sz="1600" dirty="0">
                <a:latin typeface="Arial"/>
                <a:cs typeface="Arial"/>
              </a:rPr>
              <a:t>Planning and reporting</a:t>
            </a:r>
            <a:endParaRPr lang="en-GB" altLang="en-US" sz="1600" dirty="0"/>
          </a:p>
        </p:txBody>
      </p:sp>
    </p:spTree>
    <p:extLst>
      <p:ext uri="{BB962C8B-B14F-4D97-AF65-F5344CB8AC3E}">
        <p14:creationId xmlns:p14="http://schemas.microsoft.com/office/powerpoint/2010/main" val="293339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final stage: dealing with discrepancies</a:t>
            </a:r>
          </a:p>
        </p:txBody>
      </p:sp>
      <p:sp>
        <p:nvSpPr>
          <p:cNvPr id="4" name="Content Placeholder 2"/>
          <p:cNvSpPr txBox="1">
            <a:spLocks/>
          </p:cNvSpPr>
          <p:nvPr/>
        </p:nvSpPr>
        <p:spPr bwMode="gray">
          <a:xfrm>
            <a:off x="276461" y="2845074"/>
            <a:ext cx="5165725" cy="992552"/>
          </a:xfrm>
          <a:prstGeom prst="rect">
            <a:avLst/>
          </a:prstGeom>
          <a:solidFill>
            <a:srgbClr val="EAEFF1"/>
          </a:solidFill>
          <a:ln>
            <a:noFill/>
          </a:ln>
          <a:extLst/>
        </p:spPr>
        <p:txBody>
          <a:bodyPr lIns="72000" tIns="72000" rIns="72000" bIns="72000" anchor="ctr" anchorCtr="0"/>
          <a:lstStyle>
            <a:lvl1pPr marL="223838" indent="-223838">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spcBef>
                <a:spcPts val="0"/>
              </a:spcBef>
            </a:pPr>
            <a:r>
              <a:rPr lang="en-GB" sz="1600" dirty="0">
                <a:solidFill>
                  <a:srgbClr val="000000"/>
                </a:solidFill>
                <a:latin typeface="Trade Gothic LT Com"/>
              </a:rPr>
              <a:t>Paying correct benefits to all members </a:t>
            </a:r>
          </a:p>
          <a:p>
            <a:pPr>
              <a:spcBef>
                <a:spcPts val="0"/>
              </a:spcBef>
            </a:pPr>
            <a:r>
              <a:rPr lang="en-GB" sz="1600" dirty="0">
                <a:solidFill>
                  <a:srgbClr val="000000"/>
                </a:solidFill>
                <a:latin typeface="Trade Gothic LT Com"/>
              </a:rPr>
              <a:t>	</a:t>
            </a:r>
            <a:r>
              <a:rPr lang="en-GB" sz="1600" dirty="0" err="1">
                <a:solidFill>
                  <a:srgbClr val="000000"/>
                </a:solidFill>
                <a:latin typeface="Trade Gothic LT Com"/>
              </a:rPr>
              <a:t>vs</a:t>
            </a:r>
            <a:r>
              <a:rPr lang="en-GB" sz="1600" dirty="0">
                <a:solidFill>
                  <a:srgbClr val="000000"/>
                </a:solidFill>
                <a:latin typeface="Trade Gothic LT Com"/>
              </a:rPr>
              <a:t> </a:t>
            </a:r>
          </a:p>
          <a:p>
            <a:pPr>
              <a:spcBef>
                <a:spcPts val="0"/>
              </a:spcBef>
            </a:pPr>
            <a:r>
              <a:rPr lang="en-GB" sz="1600" dirty="0">
                <a:solidFill>
                  <a:srgbClr val="000000"/>
                </a:solidFill>
                <a:latin typeface="Trade Gothic LT Com"/>
              </a:rPr>
              <a:t>Safeguarding assets for benefit of all members</a:t>
            </a:r>
          </a:p>
        </p:txBody>
      </p:sp>
      <p:sp>
        <p:nvSpPr>
          <p:cNvPr id="5" name="Content Placeholder 2"/>
          <p:cNvSpPr txBox="1">
            <a:spLocks/>
          </p:cNvSpPr>
          <p:nvPr/>
        </p:nvSpPr>
        <p:spPr bwMode="gray">
          <a:xfrm>
            <a:off x="276225" y="3899392"/>
            <a:ext cx="5842000" cy="978879"/>
          </a:xfrm>
          <a:prstGeom prst="rect">
            <a:avLst/>
          </a:prstGeom>
          <a:solidFill>
            <a:srgbClr val="EAEFF1"/>
          </a:solidFill>
          <a:ln>
            <a:noFill/>
          </a:ln>
          <a:extLst/>
        </p:spPr>
        <p:txBody>
          <a:bodyPr lIns="72000" tIns="72000" rIns="72000" bIns="72000" anchor="ctr" anchorCtr="0"/>
          <a:lstStyle>
            <a:lvl1pPr marL="223838" indent="-223838">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spcBef>
                <a:spcPts val="0"/>
              </a:spcBef>
            </a:pPr>
            <a:r>
              <a:rPr lang="en-GB" sz="1600" dirty="0">
                <a:solidFill>
                  <a:srgbClr val="000000"/>
                </a:solidFill>
                <a:latin typeface="Trade Gothic LT Com"/>
              </a:rPr>
              <a:t>Can tolerances be applied to rectification strategies?</a:t>
            </a:r>
          </a:p>
          <a:p>
            <a:pPr marL="177800" indent="-177800">
              <a:spcBef>
                <a:spcPts val="0"/>
              </a:spcBef>
              <a:buFont typeface="Arial" panose="020B0604020202020204" pitchFamily="34" charset="0"/>
              <a:buChar char="–"/>
            </a:pPr>
            <a:r>
              <a:rPr lang="en-GB" sz="1600" dirty="0">
                <a:solidFill>
                  <a:srgbClr val="000000"/>
                </a:solidFill>
              </a:rPr>
              <a:t>Underpayments/overpayments</a:t>
            </a:r>
          </a:p>
          <a:p>
            <a:pPr marL="177800" indent="-177800">
              <a:spcBef>
                <a:spcPts val="0"/>
              </a:spcBef>
              <a:buFont typeface="Arial" panose="020B0604020202020204" pitchFamily="34" charset="0"/>
              <a:buChar char="–"/>
            </a:pPr>
            <a:r>
              <a:rPr lang="en-GB" sz="1600" dirty="0">
                <a:solidFill>
                  <a:srgbClr val="000000"/>
                </a:solidFill>
              </a:rPr>
              <a:t>Deferred/pensioner members</a:t>
            </a:r>
          </a:p>
          <a:p>
            <a:pPr marL="177800" indent="-177800">
              <a:spcBef>
                <a:spcPts val="0"/>
              </a:spcBef>
              <a:buFont typeface="Arial" panose="020B0604020202020204" pitchFamily="34" charset="0"/>
              <a:buChar char="–"/>
            </a:pPr>
            <a:r>
              <a:rPr lang="en-GB" sz="1600" dirty="0">
                <a:solidFill>
                  <a:srgbClr val="000000"/>
                </a:solidFill>
              </a:rPr>
              <a:t>Proportionality and other considerations</a:t>
            </a:r>
          </a:p>
        </p:txBody>
      </p:sp>
      <p:sp>
        <p:nvSpPr>
          <p:cNvPr id="6" name="Content Placeholder 2"/>
          <p:cNvSpPr txBox="1">
            <a:spLocks/>
          </p:cNvSpPr>
          <p:nvPr/>
        </p:nvSpPr>
        <p:spPr bwMode="gray">
          <a:xfrm>
            <a:off x="276225" y="4951067"/>
            <a:ext cx="5937250" cy="978885"/>
          </a:xfrm>
          <a:prstGeom prst="rect">
            <a:avLst/>
          </a:prstGeom>
          <a:solidFill>
            <a:srgbClr val="EAEFF1"/>
          </a:solidFill>
          <a:ln>
            <a:noFill/>
          </a:ln>
          <a:extLst/>
        </p:spPr>
        <p:txBody>
          <a:bodyPr lIns="72000" tIns="72000" rIns="72000" bIns="72000" anchor="ctr" anchorCtr="0"/>
          <a:lstStyle>
            <a:lvl1pPr marL="223838" indent="-223838">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algn="l" eaLnBrk="1" hangingPunct="1">
              <a:spcBef>
                <a:spcPct val="20000"/>
              </a:spcBef>
              <a:buFont typeface="Arial" charset="0"/>
              <a:buChar char="–"/>
            </a:pPr>
            <a:r>
              <a:rPr lang="en-GB" altLang="en-US" sz="1600" dirty="0"/>
              <a:t>Authorised payments</a:t>
            </a:r>
          </a:p>
          <a:p>
            <a:pPr algn="l" eaLnBrk="1" hangingPunct="1">
              <a:spcBef>
                <a:spcPct val="20000"/>
              </a:spcBef>
              <a:buFont typeface="Arial" charset="0"/>
              <a:buChar char="–"/>
            </a:pPr>
            <a:r>
              <a:rPr lang="en-GB" altLang="en-US" sz="1600" dirty="0"/>
              <a:t>Breach reporting</a:t>
            </a:r>
          </a:p>
          <a:p>
            <a:pPr algn="l" eaLnBrk="1" hangingPunct="1">
              <a:spcBef>
                <a:spcPct val="20000"/>
              </a:spcBef>
              <a:buFont typeface="Arial" charset="0"/>
              <a:buChar char="–"/>
            </a:pPr>
            <a:r>
              <a:rPr lang="en-GB" altLang="en-US" sz="1600" dirty="0"/>
              <a:t>Risk of complaints/trustee protection</a:t>
            </a:r>
          </a:p>
        </p:txBody>
      </p:sp>
      <p:sp>
        <p:nvSpPr>
          <p:cNvPr id="7" name="Content Placeholder 2"/>
          <p:cNvSpPr txBox="1">
            <a:spLocks/>
          </p:cNvSpPr>
          <p:nvPr/>
        </p:nvSpPr>
        <p:spPr bwMode="gray">
          <a:xfrm>
            <a:off x="276461" y="1828390"/>
            <a:ext cx="5165725" cy="960107"/>
          </a:xfrm>
          <a:prstGeom prst="rect">
            <a:avLst/>
          </a:prstGeom>
          <a:solidFill>
            <a:srgbClr val="EAEFF1"/>
          </a:solidFill>
          <a:ln>
            <a:noFill/>
          </a:ln>
          <a:extLst/>
        </p:spPr>
        <p:txBody>
          <a:bodyPr lIns="72000" tIns="72000" rIns="72000" bIns="72000" anchor="ctr" anchorCtr="0"/>
          <a:lstStyle>
            <a:lvl1pPr marL="223838" indent="-223838">
              <a:defRPr sz="1500">
                <a:solidFill>
                  <a:schemeClr val="tx1"/>
                </a:solidFill>
                <a:latin typeface="Arial" charset="0"/>
              </a:defRPr>
            </a:lvl1pPr>
            <a:lvl2pPr marL="742950" indent="-285750">
              <a:defRPr sz="1500">
                <a:solidFill>
                  <a:schemeClr val="tx1"/>
                </a:solidFill>
                <a:latin typeface="Arial" charset="0"/>
              </a:defRPr>
            </a:lvl2pPr>
            <a:lvl3pPr marL="1143000" indent="-228600">
              <a:defRPr sz="1500">
                <a:solidFill>
                  <a:schemeClr val="tx1"/>
                </a:solidFill>
                <a:latin typeface="Arial" charset="0"/>
              </a:defRPr>
            </a:lvl3pPr>
            <a:lvl4pPr marL="1600200" indent="-228600">
              <a:defRPr sz="1500">
                <a:solidFill>
                  <a:schemeClr val="tx1"/>
                </a:solidFill>
                <a:latin typeface="Arial" charset="0"/>
              </a:defRPr>
            </a:lvl4pPr>
            <a:lvl5pPr marL="2057400" indent="-228600">
              <a:defRPr sz="1500">
                <a:solidFill>
                  <a:schemeClr val="tx1"/>
                </a:solidFill>
                <a:latin typeface="Arial" charset="0"/>
              </a:defRPr>
            </a:lvl5pPr>
            <a:lvl6pPr marL="2514600" indent="-228600" algn="ctr" eaLnBrk="0" fontAlgn="base" hangingPunct="0">
              <a:spcBef>
                <a:spcPct val="50000"/>
              </a:spcBef>
              <a:spcAft>
                <a:spcPct val="0"/>
              </a:spcAft>
              <a:defRPr sz="1500">
                <a:solidFill>
                  <a:schemeClr val="tx1"/>
                </a:solidFill>
                <a:latin typeface="Arial" charset="0"/>
              </a:defRPr>
            </a:lvl6pPr>
            <a:lvl7pPr marL="2971800" indent="-228600" algn="ctr" eaLnBrk="0" fontAlgn="base" hangingPunct="0">
              <a:spcBef>
                <a:spcPct val="50000"/>
              </a:spcBef>
              <a:spcAft>
                <a:spcPct val="0"/>
              </a:spcAft>
              <a:defRPr sz="1500">
                <a:solidFill>
                  <a:schemeClr val="tx1"/>
                </a:solidFill>
                <a:latin typeface="Arial" charset="0"/>
              </a:defRPr>
            </a:lvl7pPr>
            <a:lvl8pPr marL="3429000" indent="-228600" algn="ctr" eaLnBrk="0" fontAlgn="base" hangingPunct="0">
              <a:spcBef>
                <a:spcPct val="50000"/>
              </a:spcBef>
              <a:spcAft>
                <a:spcPct val="0"/>
              </a:spcAft>
              <a:defRPr sz="1500">
                <a:solidFill>
                  <a:schemeClr val="tx1"/>
                </a:solidFill>
                <a:latin typeface="Arial" charset="0"/>
              </a:defRPr>
            </a:lvl8pPr>
            <a:lvl9pPr marL="3886200" indent="-228600" algn="ctr" eaLnBrk="0" fontAlgn="base" hangingPunct="0">
              <a:spcBef>
                <a:spcPct val="50000"/>
              </a:spcBef>
              <a:spcAft>
                <a:spcPct val="0"/>
              </a:spcAft>
              <a:defRPr sz="1500">
                <a:solidFill>
                  <a:schemeClr val="tx1"/>
                </a:solidFill>
                <a:latin typeface="Arial" charset="0"/>
              </a:defRPr>
            </a:lvl9pPr>
          </a:lstStyle>
          <a:p>
            <a:pPr marL="0" indent="0" algn="l" eaLnBrk="1" hangingPunct="1">
              <a:spcBef>
                <a:spcPct val="20000"/>
              </a:spcBef>
            </a:pPr>
            <a:r>
              <a:rPr lang="en-GB" altLang="en-US" sz="1600" dirty="0"/>
              <a:t>Data reconciliation is not the end of the story</a:t>
            </a:r>
          </a:p>
        </p:txBody>
      </p:sp>
      <p:sp>
        <p:nvSpPr>
          <p:cNvPr id="8" name="Rectangle 43"/>
          <p:cNvSpPr>
            <a:spLocks noChangeArrowheads="1"/>
          </p:cNvSpPr>
          <p:nvPr/>
        </p:nvSpPr>
        <p:spPr bwMode="gray">
          <a:xfrm>
            <a:off x="6043613" y="4907836"/>
            <a:ext cx="1879600" cy="1022117"/>
          </a:xfrm>
          <a:prstGeom prst="rect">
            <a:avLst/>
          </a:prstGeom>
          <a:solidFill>
            <a:srgbClr val="5C6F7B"/>
          </a:solidFill>
          <a:ln>
            <a:noFill/>
          </a:ln>
          <a:extLst/>
        </p:spPr>
        <p:txBody>
          <a:bodyPr anchor="ctr"/>
          <a:lstStyle/>
          <a:p>
            <a:pPr algn="ctr" defTabSz="847725"/>
            <a:r>
              <a:rPr lang="en-GB" altLang="en-US" sz="1600" dirty="0">
                <a:solidFill>
                  <a:schemeClr val="bg1"/>
                </a:solidFill>
              </a:rPr>
              <a:t>Legal implications of action</a:t>
            </a:r>
          </a:p>
        </p:txBody>
      </p:sp>
      <p:grpSp>
        <p:nvGrpSpPr>
          <p:cNvPr id="9" name="Group 21"/>
          <p:cNvGrpSpPr>
            <a:grpSpLocks/>
          </p:cNvGrpSpPr>
          <p:nvPr/>
        </p:nvGrpSpPr>
        <p:grpSpPr bwMode="auto">
          <a:xfrm>
            <a:off x="5627924" y="3854610"/>
            <a:ext cx="2711450" cy="1354074"/>
            <a:chOff x="3545" y="2288"/>
            <a:chExt cx="1708" cy="877"/>
          </a:xfrm>
        </p:grpSpPr>
        <p:sp>
          <p:nvSpPr>
            <p:cNvPr id="10" name="Isosceles Triangle 63"/>
            <p:cNvSpPr>
              <a:spLocks noChangeArrowheads="1"/>
            </p:cNvSpPr>
            <p:nvPr/>
          </p:nvSpPr>
          <p:spPr bwMode="gray">
            <a:xfrm rot="10800000">
              <a:off x="4020" y="2922"/>
              <a:ext cx="757" cy="243"/>
            </a:xfrm>
            <a:prstGeom prst="triangle">
              <a:avLst>
                <a:gd name="adj" fmla="val 50000"/>
              </a:avLst>
            </a:prstGeom>
            <a:solidFill>
              <a:srgbClr val="EB4498"/>
            </a:solidFill>
            <a:ln w="28575" algn="ctr">
              <a:solidFill>
                <a:schemeClr val="bg1"/>
              </a:solidFill>
              <a:round/>
              <a:headEnd/>
              <a:tailEnd/>
            </a:ln>
          </p:spPr>
          <p:txBody>
            <a:bodyPr rot="10800000" anchor="ctr"/>
            <a:lstStyle/>
            <a:p>
              <a:pPr defTabSz="847725"/>
              <a:endParaRPr lang="en-US" altLang="en-US" sz="1600">
                <a:solidFill>
                  <a:schemeClr val="bg1"/>
                </a:solidFill>
              </a:endParaRPr>
            </a:p>
          </p:txBody>
        </p:sp>
        <p:sp>
          <p:nvSpPr>
            <p:cNvPr id="11" name="Rectangle 10"/>
            <p:cNvSpPr/>
            <p:nvPr/>
          </p:nvSpPr>
          <p:spPr bwMode="gray">
            <a:xfrm>
              <a:off x="3545" y="2288"/>
              <a:ext cx="1708" cy="663"/>
            </a:xfrm>
            <a:prstGeom prst="rect">
              <a:avLst/>
            </a:prstGeom>
            <a:solidFill>
              <a:srgbClr val="EB4498"/>
            </a:solidFill>
            <a:ln w="9525" cap="flat" cmpd="sng" algn="ctr">
              <a:noFill/>
              <a:prstDash val="solid"/>
              <a:round/>
              <a:headEnd type="none" w="med" len="med"/>
              <a:tailEnd type="none" w="med" len="med"/>
            </a:ln>
            <a:effectLst/>
            <a:extLst/>
          </p:spPr>
          <p:txBody>
            <a:bodyPr anchor="ctr"/>
            <a:lstStyle/>
            <a:p>
              <a:pPr algn="ctr" defTabSz="847725">
                <a:defRPr/>
              </a:pPr>
              <a:r>
                <a:rPr lang="en-GB" sz="1600" dirty="0">
                  <a:solidFill>
                    <a:schemeClr val="bg1"/>
                  </a:solidFill>
                  <a:latin typeface="+mn-lt"/>
                </a:rPr>
                <a:t>Can the scheme adopt a pragmatic approach?</a:t>
              </a:r>
            </a:p>
          </p:txBody>
        </p:sp>
      </p:grpSp>
      <p:grpSp>
        <p:nvGrpSpPr>
          <p:cNvPr id="12" name="Group 20"/>
          <p:cNvGrpSpPr>
            <a:grpSpLocks/>
          </p:cNvGrpSpPr>
          <p:nvPr/>
        </p:nvGrpSpPr>
        <p:grpSpPr bwMode="auto">
          <a:xfrm>
            <a:off x="5353286" y="2813966"/>
            <a:ext cx="3260725" cy="1309297"/>
            <a:chOff x="3372" y="1614"/>
            <a:chExt cx="2054" cy="848"/>
          </a:xfrm>
          <a:solidFill>
            <a:srgbClr val="569BBE"/>
          </a:solidFill>
        </p:grpSpPr>
        <p:sp>
          <p:nvSpPr>
            <p:cNvPr id="13" name="Isosceles Triangle 62"/>
            <p:cNvSpPr>
              <a:spLocks noChangeArrowheads="1"/>
            </p:cNvSpPr>
            <p:nvPr/>
          </p:nvSpPr>
          <p:spPr bwMode="gray">
            <a:xfrm rot="10800000">
              <a:off x="4020" y="2219"/>
              <a:ext cx="757" cy="243"/>
            </a:xfrm>
            <a:prstGeom prst="triangle">
              <a:avLst>
                <a:gd name="adj" fmla="val 50000"/>
              </a:avLst>
            </a:prstGeom>
            <a:grpFill/>
            <a:ln w="28575" algn="ctr">
              <a:solidFill>
                <a:schemeClr val="bg1"/>
              </a:solidFill>
              <a:round/>
              <a:headEnd/>
              <a:tailEnd/>
            </a:ln>
          </p:spPr>
          <p:txBody>
            <a:bodyPr rot="10800000" anchor="ctr"/>
            <a:lstStyle/>
            <a:p>
              <a:pPr defTabSz="847725"/>
              <a:endParaRPr lang="en-US" altLang="en-US" sz="1600">
                <a:solidFill>
                  <a:schemeClr val="bg1"/>
                </a:solidFill>
              </a:endParaRPr>
            </a:p>
          </p:txBody>
        </p:sp>
        <p:sp>
          <p:nvSpPr>
            <p:cNvPr id="14" name="Rectangle 33"/>
            <p:cNvSpPr>
              <a:spLocks noChangeArrowheads="1"/>
            </p:cNvSpPr>
            <p:nvPr/>
          </p:nvSpPr>
          <p:spPr bwMode="gray">
            <a:xfrm>
              <a:off x="3372" y="1614"/>
              <a:ext cx="2054" cy="663"/>
            </a:xfrm>
            <a:prstGeom prst="rect">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847725"/>
              <a:r>
                <a:rPr lang="en-GB" altLang="en-US" sz="1600" dirty="0">
                  <a:solidFill>
                    <a:schemeClr val="bg1"/>
                  </a:solidFill>
                </a:rPr>
                <a:t>Next steps:</a:t>
              </a:r>
            </a:p>
            <a:p>
              <a:pPr algn="ctr" defTabSz="847725"/>
              <a:r>
                <a:rPr lang="en-GB" altLang="en-US" sz="1600" dirty="0">
                  <a:solidFill>
                    <a:schemeClr val="bg1"/>
                  </a:solidFill>
                </a:rPr>
                <a:t>legal and practical considerations</a:t>
              </a:r>
            </a:p>
          </p:txBody>
        </p:sp>
      </p:grpSp>
      <p:grpSp>
        <p:nvGrpSpPr>
          <p:cNvPr id="15" name="Group 19"/>
          <p:cNvGrpSpPr>
            <a:grpSpLocks/>
          </p:cNvGrpSpPr>
          <p:nvPr/>
        </p:nvGrpSpPr>
        <p:grpSpPr bwMode="auto">
          <a:xfrm>
            <a:off x="5110163" y="1817787"/>
            <a:ext cx="3744912" cy="1247848"/>
            <a:chOff x="3219" y="926"/>
            <a:chExt cx="2359" cy="851"/>
          </a:xfrm>
          <a:solidFill>
            <a:srgbClr val="0070C0"/>
          </a:solidFill>
        </p:grpSpPr>
        <p:sp>
          <p:nvSpPr>
            <p:cNvPr id="16" name="Isosceles Triangle 16"/>
            <p:cNvSpPr>
              <a:spLocks noChangeArrowheads="1"/>
            </p:cNvSpPr>
            <p:nvPr/>
          </p:nvSpPr>
          <p:spPr bwMode="gray">
            <a:xfrm rot="10800000">
              <a:off x="4020" y="1534"/>
              <a:ext cx="757" cy="243"/>
            </a:xfrm>
            <a:prstGeom prst="triangle">
              <a:avLst>
                <a:gd name="adj" fmla="val 50000"/>
              </a:avLst>
            </a:prstGeom>
            <a:grpFill/>
            <a:ln w="28575" algn="ctr">
              <a:solidFill>
                <a:schemeClr val="bg1"/>
              </a:solidFill>
              <a:round/>
              <a:headEnd/>
              <a:tailEnd/>
            </a:ln>
          </p:spPr>
          <p:txBody>
            <a:bodyPr rot="10800000" anchor="ctr"/>
            <a:lstStyle/>
            <a:p>
              <a:pPr defTabSz="847725"/>
              <a:endParaRPr lang="en-US" altLang="en-US" sz="1600">
                <a:solidFill>
                  <a:schemeClr val="bg1"/>
                </a:solidFill>
              </a:endParaRPr>
            </a:p>
          </p:txBody>
        </p:sp>
        <p:sp>
          <p:nvSpPr>
            <p:cNvPr id="17" name="Rectangle 32"/>
            <p:cNvSpPr>
              <a:spLocks noChangeArrowheads="1"/>
            </p:cNvSpPr>
            <p:nvPr/>
          </p:nvSpPr>
          <p:spPr bwMode="gray">
            <a:xfrm>
              <a:off x="3219" y="926"/>
              <a:ext cx="2359" cy="662"/>
            </a:xfrm>
            <a:prstGeom prst="rect">
              <a:avLst/>
            </a:prstGeom>
            <a:grp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algn="ctr" defTabSz="847725"/>
              <a:r>
                <a:rPr lang="en-GB" sz="1600" dirty="0">
                  <a:solidFill>
                    <a:schemeClr val="bg1"/>
                  </a:solidFill>
                  <a:latin typeface="Trade Gothic LT Com"/>
                </a:rPr>
                <a:t>Underpayments and overpayments identified</a:t>
              </a:r>
            </a:p>
            <a:p>
              <a:pPr defTabSz="847725"/>
              <a:endParaRPr lang="en-GB" altLang="en-US" sz="1600" dirty="0">
                <a:solidFill>
                  <a:schemeClr val="bg1"/>
                </a:solidFill>
              </a:endParaRPr>
            </a:p>
          </p:txBody>
        </p:sp>
      </p:grpSp>
    </p:spTree>
    <p:extLst>
      <p:ext uri="{BB962C8B-B14F-4D97-AF65-F5344CB8AC3E}">
        <p14:creationId xmlns:p14="http://schemas.microsoft.com/office/powerpoint/2010/main" val="277614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003" y="424287"/>
            <a:ext cx="8572037" cy="446276"/>
          </a:xfrm>
        </p:spPr>
        <p:txBody>
          <a:bodyPr/>
          <a:lstStyle/>
          <a:p>
            <a:r>
              <a:rPr lang="en-GB" dirty="0"/>
              <a:t>Future guidance: l</a:t>
            </a:r>
            <a:r>
              <a:rPr lang="cs-CZ" dirty="0" err="1"/>
              <a:t>egal</a:t>
            </a:r>
            <a:r>
              <a:rPr lang="cs-CZ" dirty="0"/>
              <a:t> </a:t>
            </a:r>
            <a:r>
              <a:rPr lang="cs-CZ" dirty="0" err="1"/>
              <a:t>considerations</a:t>
            </a:r>
            <a:r>
              <a:rPr lang="en-GB" dirty="0"/>
              <a:t> on rectification</a:t>
            </a:r>
            <a:endParaRPr lang="cs-CZ" dirty="0"/>
          </a:p>
        </p:txBody>
      </p:sp>
      <p:sp>
        <p:nvSpPr>
          <p:cNvPr id="45" name="AutoShape 4"/>
          <p:cNvSpPr>
            <a:spLocks noChangeAspect="1" noChangeArrowheads="1" noTextEdit="1"/>
          </p:cNvSpPr>
          <p:nvPr/>
        </p:nvSpPr>
        <p:spPr bwMode="auto">
          <a:xfrm>
            <a:off x="3325813" y="2481263"/>
            <a:ext cx="2492375" cy="190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4" name="Group 3"/>
          <p:cNvGrpSpPr/>
          <p:nvPr/>
        </p:nvGrpSpPr>
        <p:grpSpPr>
          <a:xfrm>
            <a:off x="901818" y="2568034"/>
            <a:ext cx="7313069" cy="2608162"/>
            <a:chOff x="888170" y="2568034"/>
            <a:chExt cx="7313069" cy="2608162"/>
          </a:xfrm>
        </p:grpSpPr>
        <p:grpSp>
          <p:nvGrpSpPr>
            <p:cNvPr id="17" name="Group 16"/>
            <p:cNvGrpSpPr/>
            <p:nvPr/>
          </p:nvGrpSpPr>
          <p:grpSpPr>
            <a:xfrm>
              <a:off x="888170" y="2568034"/>
              <a:ext cx="2493956" cy="600164"/>
              <a:chOff x="874522" y="2718162"/>
              <a:chExt cx="2493956" cy="600164"/>
            </a:xfrm>
          </p:grpSpPr>
          <p:sp>
            <p:nvSpPr>
              <p:cNvPr id="18" name="Oval 17"/>
              <p:cNvSpPr/>
              <p:nvPr/>
            </p:nvSpPr>
            <p:spPr>
              <a:xfrm>
                <a:off x="2954335" y="2809474"/>
                <a:ext cx="414143" cy="414143"/>
              </a:xfrm>
              <a:prstGeom prst="ellipse">
                <a:avLst/>
              </a:prstGeom>
              <a:solidFill>
                <a:srgbClr val="EB4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Freeform 18"/>
              <p:cNvSpPr/>
              <p:nvPr/>
            </p:nvSpPr>
            <p:spPr>
              <a:xfrm flipV="1">
                <a:off x="2175306" y="2980963"/>
                <a:ext cx="763107"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EB4498"/>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p:cNvSpPr/>
              <p:nvPr/>
            </p:nvSpPr>
            <p:spPr>
              <a:xfrm>
                <a:off x="874522" y="2718162"/>
                <a:ext cx="1443673" cy="600164"/>
              </a:xfrm>
              <a:prstGeom prst="rect">
                <a:avLst/>
              </a:prstGeom>
            </p:spPr>
            <p:txBody>
              <a:bodyPr wrap="square">
                <a:spAutoFit/>
              </a:bodyPr>
              <a:lstStyle/>
              <a:p>
                <a:r>
                  <a:rPr lang="en-GB" sz="1100" dirty="0"/>
                  <a:t>Amend rules, or augment individual member benefits?</a:t>
                </a:r>
              </a:p>
            </p:txBody>
          </p:sp>
        </p:grpSp>
        <p:grpSp>
          <p:nvGrpSpPr>
            <p:cNvPr id="3" name="Group 2"/>
            <p:cNvGrpSpPr/>
            <p:nvPr/>
          </p:nvGrpSpPr>
          <p:grpSpPr>
            <a:xfrm>
              <a:off x="888170" y="2621246"/>
              <a:ext cx="7313069" cy="2554950"/>
              <a:chOff x="888170" y="2621246"/>
              <a:chExt cx="7313069" cy="2554950"/>
            </a:xfrm>
          </p:grpSpPr>
          <p:grpSp>
            <p:nvGrpSpPr>
              <p:cNvPr id="25" name="Group 24"/>
              <p:cNvGrpSpPr/>
              <p:nvPr/>
            </p:nvGrpSpPr>
            <p:grpSpPr>
              <a:xfrm>
                <a:off x="1038298" y="3633750"/>
                <a:ext cx="2016081" cy="414143"/>
                <a:chOff x="983706" y="3846858"/>
                <a:chExt cx="2016081" cy="414143"/>
              </a:xfrm>
            </p:grpSpPr>
            <p:sp>
              <p:nvSpPr>
                <p:cNvPr id="26" name="Oval 25"/>
                <p:cNvSpPr/>
                <p:nvPr/>
              </p:nvSpPr>
              <p:spPr>
                <a:xfrm>
                  <a:off x="2585644" y="3846858"/>
                  <a:ext cx="414143" cy="414143"/>
                </a:xfrm>
                <a:prstGeom prst="ellipse">
                  <a:avLst/>
                </a:prstGeom>
                <a:solidFill>
                  <a:srgbClr val="C7C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Freeform 26"/>
                <p:cNvSpPr/>
                <p:nvPr/>
              </p:nvSpPr>
              <p:spPr>
                <a:xfrm flipV="1">
                  <a:off x="1691096" y="4008218"/>
                  <a:ext cx="900000" cy="84798"/>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C7C8C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p:cNvSpPr/>
                <p:nvPr/>
              </p:nvSpPr>
              <p:spPr>
                <a:xfrm>
                  <a:off x="983706" y="3927726"/>
                  <a:ext cx="818751" cy="216000"/>
                </a:xfrm>
                <a:prstGeom prst="rect">
                  <a:avLst/>
                </a:prstGeom>
              </p:spPr>
              <p:txBody>
                <a:bodyPr wrap="square">
                  <a:spAutoFit/>
                </a:bodyPr>
                <a:lstStyle/>
                <a:p>
                  <a:r>
                    <a:rPr lang="en-GB" sz="1100" dirty="0"/>
                    <a:t>Write off?</a:t>
                  </a:r>
                </a:p>
              </p:txBody>
            </p:sp>
          </p:grpSp>
          <p:grpSp>
            <p:nvGrpSpPr>
              <p:cNvPr id="29" name="Group 28"/>
              <p:cNvGrpSpPr/>
              <p:nvPr/>
            </p:nvGrpSpPr>
            <p:grpSpPr>
              <a:xfrm>
                <a:off x="888170" y="4647360"/>
                <a:ext cx="2524145" cy="414143"/>
                <a:chOff x="942762" y="4797488"/>
                <a:chExt cx="2524145" cy="414143"/>
              </a:xfrm>
            </p:grpSpPr>
            <p:sp>
              <p:nvSpPr>
                <p:cNvPr id="30" name="Oval 29"/>
                <p:cNvSpPr/>
                <p:nvPr/>
              </p:nvSpPr>
              <p:spPr>
                <a:xfrm>
                  <a:off x="3052764" y="4797488"/>
                  <a:ext cx="414143" cy="414143"/>
                </a:xfrm>
                <a:prstGeom prst="ellipse">
                  <a:avLst/>
                </a:prstGeom>
                <a:solidFill>
                  <a:srgbClr val="5C6F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Freeform 30"/>
                <p:cNvSpPr/>
                <p:nvPr/>
              </p:nvSpPr>
              <p:spPr>
                <a:xfrm flipV="1">
                  <a:off x="2000043" y="4975984"/>
                  <a:ext cx="1044000" cy="4572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5C6F7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p:cNvSpPr/>
                <p:nvPr/>
              </p:nvSpPr>
              <p:spPr>
                <a:xfrm>
                  <a:off x="942762" y="4867984"/>
                  <a:ext cx="1205370" cy="261610"/>
                </a:xfrm>
                <a:prstGeom prst="rect">
                  <a:avLst/>
                </a:prstGeom>
              </p:spPr>
              <p:txBody>
                <a:bodyPr wrap="square">
                  <a:spAutoFit/>
                </a:bodyPr>
                <a:lstStyle/>
                <a:p>
                  <a:r>
                    <a:rPr lang="en-GB" sz="1100" dirty="0"/>
                    <a:t>Seek recovery?</a:t>
                  </a:r>
                </a:p>
              </p:txBody>
            </p:sp>
          </p:grpSp>
          <p:grpSp>
            <p:nvGrpSpPr>
              <p:cNvPr id="33" name="Group 32"/>
              <p:cNvGrpSpPr/>
              <p:nvPr/>
            </p:nvGrpSpPr>
            <p:grpSpPr>
              <a:xfrm>
                <a:off x="5178285" y="2621246"/>
                <a:ext cx="3022954" cy="600164"/>
                <a:chOff x="4987213" y="2771374"/>
                <a:chExt cx="3022954" cy="600164"/>
              </a:xfrm>
            </p:grpSpPr>
            <p:sp>
              <p:nvSpPr>
                <p:cNvPr id="34" name="Oval 33"/>
                <p:cNvSpPr/>
                <p:nvPr/>
              </p:nvSpPr>
              <p:spPr>
                <a:xfrm>
                  <a:off x="4987213" y="2809474"/>
                  <a:ext cx="414143" cy="414143"/>
                </a:xfrm>
                <a:prstGeom prst="ellipse">
                  <a:avLst/>
                </a:prstGeom>
                <a:solidFill>
                  <a:srgbClr val="9AD7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Freeform 34"/>
                <p:cNvSpPr/>
                <p:nvPr/>
              </p:nvSpPr>
              <p:spPr>
                <a:xfrm flipV="1">
                  <a:off x="5371587" y="2980963"/>
                  <a:ext cx="1260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9AD7D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p:cNvSpPr/>
                <p:nvPr/>
              </p:nvSpPr>
              <p:spPr>
                <a:xfrm>
                  <a:off x="6566494" y="2771374"/>
                  <a:ext cx="1443673" cy="600164"/>
                </a:xfrm>
                <a:prstGeom prst="rect">
                  <a:avLst/>
                </a:prstGeom>
              </p:spPr>
              <p:txBody>
                <a:bodyPr wrap="square">
                  <a:spAutoFit/>
                </a:bodyPr>
                <a:lstStyle/>
                <a:p>
                  <a:r>
                    <a:rPr lang="en-GB" sz="1100" dirty="0"/>
                    <a:t>If augmenting, impose special terms?</a:t>
                  </a:r>
                </a:p>
              </p:txBody>
            </p:sp>
          </p:grpSp>
          <p:grpSp>
            <p:nvGrpSpPr>
              <p:cNvPr id="37" name="Group 36"/>
              <p:cNvGrpSpPr/>
              <p:nvPr/>
            </p:nvGrpSpPr>
            <p:grpSpPr>
              <a:xfrm>
                <a:off x="5461831" y="3616371"/>
                <a:ext cx="2671168" cy="448901"/>
                <a:chOff x="5338999" y="3969690"/>
                <a:chExt cx="2671168" cy="448901"/>
              </a:xfrm>
            </p:grpSpPr>
            <p:sp>
              <p:nvSpPr>
                <p:cNvPr id="38" name="Oval 37"/>
                <p:cNvSpPr/>
                <p:nvPr/>
              </p:nvSpPr>
              <p:spPr>
                <a:xfrm>
                  <a:off x="5338999" y="3969690"/>
                  <a:ext cx="414143" cy="414143"/>
                </a:xfrm>
                <a:prstGeom prst="ellipse">
                  <a:avLst/>
                </a:prstGeom>
                <a:solidFill>
                  <a:srgbClr val="9F66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38"/>
                <p:cNvSpPr/>
                <p:nvPr/>
              </p:nvSpPr>
              <p:spPr>
                <a:xfrm>
                  <a:off x="6566494" y="3987704"/>
                  <a:ext cx="1443673" cy="430887"/>
                </a:xfrm>
                <a:prstGeom prst="rect">
                  <a:avLst/>
                </a:prstGeom>
              </p:spPr>
              <p:txBody>
                <a:bodyPr wrap="square">
                  <a:spAutoFit/>
                </a:bodyPr>
                <a:lstStyle/>
                <a:p>
                  <a:r>
                    <a:rPr lang="en-GB" sz="1100" dirty="0"/>
                    <a:t>Reduce to correct level</a:t>
                  </a:r>
                </a:p>
              </p:txBody>
            </p:sp>
            <p:sp>
              <p:nvSpPr>
                <p:cNvPr id="40" name="Freeform 39"/>
                <p:cNvSpPr/>
                <p:nvPr/>
              </p:nvSpPr>
              <p:spPr>
                <a:xfrm flipV="1">
                  <a:off x="5753141" y="4125228"/>
                  <a:ext cx="864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9AD7DB"/>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41" name="Group 40"/>
              <p:cNvGrpSpPr/>
              <p:nvPr/>
            </p:nvGrpSpPr>
            <p:grpSpPr>
              <a:xfrm>
                <a:off x="5106595" y="4576032"/>
                <a:ext cx="2999108" cy="600164"/>
                <a:chOff x="4901875" y="4726160"/>
                <a:chExt cx="2999108" cy="600164"/>
              </a:xfrm>
            </p:grpSpPr>
            <p:sp>
              <p:nvSpPr>
                <p:cNvPr id="42" name="Oval 41"/>
                <p:cNvSpPr/>
                <p:nvPr/>
              </p:nvSpPr>
              <p:spPr>
                <a:xfrm>
                  <a:off x="4901875" y="4770192"/>
                  <a:ext cx="414143" cy="414143"/>
                </a:xfrm>
                <a:prstGeom prst="ellipse">
                  <a:avLst/>
                </a:prstGeom>
                <a:solidFill>
                  <a:srgbClr val="569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Freeform 42"/>
                <p:cNvSpPr/>
                <p:nvPr/>
              </p:nvSpPr>
              <p:spPr>
                <a:xfrm flipV="1">
                  <a:off x="5278524" y="4943933"/>
                  <a:ext cx="1224000" cy="66660"/>
                </a:xfrm>
                <a:custGeom>
                  <a:avLst/>
                  <a:gdLst>
                    <a:gd name="connsiteX0" fmla="*/ 928048 w 928048"/>
                    <a:gd name="connsiteY0" fmla="*/ 0 h 0"/>
                    <a:gd name="connsiteX1" fmla="*/ 0 w 928048"/>
                    <a:gd name="connsiteY1" fmla="*/ 0 h 0"/>
                    <a:gd name="connsiteX2" fmla="*/ 0 w 928048"/>
                    <a:gd name="connsiteY2" fmla="*/ 0 h 0"/>
                  </a:gdLst>
                  <a:ahLst/>
                  <a:cxnLst>
                    <a:cxn ang="0">
                      <a:pos x="connsiteX0" y="connsiteY0"/>
                    </a:cxn>
                    <a:cxn ang="0">
                      <a:pos x="connsiteX1" y="connsiteY1"/>
                    </a:cxn>
                    <a:cxn ang="0">
                      <a:pos x="connsiteX2" y="connsiteY2"/>
                    </a:cxn>
                  </a:cxnLst>
                  <a:rect l="l" t="t" r="r" b="b"/>
                  <a:pathLst>
                    <a:path w="928048">
                      <a:moveTo>
                        <a:pt x="928048" y="0"/>
                      </a:moveTo>
                      <a:lnTo>
                        <a:pt x="0" y="0"/>
                      </a:lnTo>
                      <a:lnTo>
                        <a:pt x="0" y="0"/>
                      </a:lnTo>
                    </a:path>
                  </a:pathLst>
                </a:custGeom>
                <a:noFill/>
                <a:ln w="9525">
                  <a:solidFill>
                    <a:srgbClr val="569BB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p:cNvSpPr/>
                <p:nvPr/>
              </p:nvSpPr>
              <p:spPr>
                <a:xfrm>
                  <a:off x="6457310" y="4726160"/>
                  <a:ext cx="1443673" cy="600164"/>
                </a:xfrm>
                <a:prstGeom prst="rect">
                  <a:avLst/>
                </a:prstGeom>
              </p:spPr>
              <p:txBody>
                <a:bodyPr wrap="square">
                  <a:spAutoFit/>
                </a:bodyPr>
                <a:lstStyle/>
                <a:p>
                  <a:r>
                    <a:rPr lang="en-GB" sz="1100" dirty="0"/>
                    <a:t>Reduce to correct level; offset past overpayments?</a:t>
                  </a:r>
                </a:p>
              </p:txBody>
            </p:sp>
          </p:grpSp>
          <p:sp>
            <p:nvSpPr>
              <p:cNvPr id="46" name="Freeform 6"/>
              <p:cNvSpPr>
                <a:spLocks/>
              </p:cNvSpPr>
              <p:nvPr/>
            </p:nvSpPr>
            <p:spPr bwMode="auto">
              <a:xfrm>
                <a:off x="4258097" y="2760042"/>
                <a:ext cx="936043" cy="1081836"/>
              </a:xfrm>
              <a:custGeom>
                <a:avLst/>
                <a:gdLst>
                  <a:gd name="T0" fmla="*/ 0 w 885"/>
                  <a:gd name="T1" fmla="*/ 1023 h 1023"/>
                  <a:gd name="T2" fmla="*/ 885 w 885"/>
                  <a:gd name="T3" fmla="*/ 510 h 1023"/>
                  <a:gd name="T4" fmla="*/ 849 w 885"/>
                  <a:gd name="T5" fmla="*/ 453 h 1023"/>
                  <a:gd name="T6" fmla="*/ 810 w 885"/>
                  <a:gd name="T7" fmla="*/ 399 h 1023"/>
                  <a:gd name="T8" fmla="*/ 766 w 885"/>
                  <a:gd name="T9" fmla="*/ 347 h 1023"/>
                  <a:gd name="T10" fmla="*/ 722 w 885"/>
                  <a:gd name="T11" fmla="*/ 297 h 1023"/>
                  <a:gd name="T12" fmla="*/ 672 w 885"/>
                  <a:gd name="T13" fmla="*/ 253 h 1023"/>
                  <a:gd name="T14" fmla="*/ 620 w 885"/>
                  <a:gd name="T15" fmla="*/ 211 h 1023"/>
                  <a:gd name="T16" fmla="*/ 567 w 885"/>
                  <a:gd name="T17" fmla="*/ 172 h 1023"/>
                  <a:gd name="T18" fmla="*/ 511 w 885"/>
                  <a:gd name="T19" fmla="*/ 138 h 1023"/>
                  <a:gd name="T20" fmla="*/ 453 w 885"/>
                  <a:gd name="T21" fmla="*/ 105 h 1023"/>
                  <a:gd name="T22" fmla="*/ 392 w 885"/>
                  <a:gd name="T23" fmla="*/ 78 h 1023"/>
                  <a:gd name="T24" fmla="*/ 330 w 885"/>
                  <a:gd name="T25" fmla="*/ 55 h 1023"/>
                  <a:gd name="T26" fmla="*/ 267 w 885"/>
                  <a:gd name="T27" fmla="*/ 36 h 1023"/>
                  <a:gd name="T28" fmla="*/ 202 w 885"/>
                  <a:gd name="T29" fmla="*/ 21 h 1023"/>
                  <a:gd name="T30" fmla="*/ 134 w 885"/>
                  <a:gd name="T31" fmla="*/ 9 h 1023"/>
                  <a:gd name="T32" fmla="*/ 67 w 885"/>
                  <a:gd name="T33" fmla="*/ 2 h 1023"/>
                  <a:gd name="T34" fmla="*/ 0 w 885"/>
                  <a:gd name="T35" fmla="*/ 0 h 1023"/>
                  <a:gd name="T36" fmla="*/ 0 w 885"/>
                  <a:gd name="T37"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3">
                    <a:moveTo>
                      <a:pt x="0" y="1023"/>
                    </a:moveTo>
                    <a:lnTo>
                      <a:pt x="885" y="510"/>
                    </a:lnTo>
                    <a:lnTo>
                      <a:pt x="849" y="453"/>
                    </a:lnTo>
                    <a:lnTo>
                      <a:pt x="810" y="399"/>
                    </a:lnTo>
                    <a:lnTo>
                      <a:pt x="766" y="347"/>
                    </a:lnTo>
                    <a:lnTo>
                      <a:pt x="722" y="297"/>
                    </a:lnTo>
                    <a:lnTo>
                      <a:pt x="672" y="253"/>
                    </a:lnTo>
                    <a:lnTo>
                      <a:pt x="620" y="211"/>
                    </a:lnTo>
                    <a:lnTo>
                      <a:pt x="567" y="172"/>
                    </a:lnTo>
                    <a:lnTo>
                      <a:pt x="511" y="138"/>
                    </a:lnTo>
                    <a:lnTo>
                      <a:pt x="453" y="105"/>
                    </a:lnTo>
                    <a:lnTo>
                      <a:pt x="392" y="78"/>
                    </a:lnTo>
                    <a:lnTo>
                      <a:pt x="330" y="55"/>
                    </a:lnTo>
                    <a:lnTo>
                      <a:pt x="267" y="36"/>
                    </a:lnTo>
                    <a:lnTo>
                      <a:pt x="202" y="21"/>
                    </a:lnTo>
                    <a:lnTo>
                      <a:pt x="134" y="9"/>
                    </a:lnTo>
                    <a:lnTo>
                      <a:pt x="67" y="2"/>
                    </a:lnTo>
                    <a:lnTo>
                      <a:pt x="0" y="0"/>
                    </a:lnTo>
                    <a:lnTo>
                      <a:pt x="0" y="1023"/>
                    </a:lnTo>
                    <a:close/>
                  </a:path>
                </a:pathLst>
              </a:custGeom>
              <a:solidFill>
                <a:srgbClr val="9AD7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7" name="Freeform 7"/>
              <p:cNvSpPr>
                <a:spLocks/>
              </p:cNvSpPr>
              <p:nvPr/>
            </p:nvSpPr>
            <p:spPr bwMode="auto">
              <a:xfrm>
                <a:off x="4258097" y="3300960"/>
                <a:ext cx="1079725" cy="1079723"/>
              </a:xfrm>
              <a:custGeom>
                <a:avLst/>
                <a:gdLst>
                  <a:gd name="T0" fmla="*/ 0 w 1022"/>
                  <a:gd name="T1" fmla="*/ 513 h 1024"/>
                  <a:gd name="T2" fmla="*/ 885 w 1022"/>
                  <a:gd name="T3" fmla="*/ 1024 h 1024"/>
                  <a:gd name="T4" fmla="*/ 918 w 1022"/>
                  <a:gd name="T5" fmla="*/ 964 h 1024"/>
                  <a:gd name="T6" fmla="*/ 945 w 1022"/>
                  <a:gd name="T7" fmla="*/ 903 h 1024"/>
                  <a:gd name="T8" fmla="*/ 970 w 1022"/>
                  <a:gd name="T9" fmla="*/ 839 h 1024"/>
                  <a:gd name="T10" fmla="*/ 989 w 1022"/>
                  <a:gd name="T11" fmla="*/ 774 h 1024"/>
                  <a:gd name="T12" fmla="*/ 1002 w 1022"/>
                  <a:gd name="T13" fmla="*/ 711 h 1024"/>
                  <a:gd name="T14" fmla="*/ 1014 w 1022"/>
                  <a:gd name="T15" fmla="*/ 645 h 1024"/>
                  <a:gd name="T16" fmla="*/ 1020 w 1022"/>
                  <a:gd name="T17" fmla="*/ 578 h 1024"/>
                  <a:gd name="T18" fmla="*/ 1022 w 1022"/>
                  <a:gd name="T19" fmla="*/ 513 h 1024"/>
                  <a:gd name="T20" fmla="*/ 1020 w 1022"/>
                  <a:gd name="T21" fmla="*/ 446 h 1024"/>
                  <a:gd name="T22" fmla="*/ 1014 w 1022"/>
                  <a:gd name="T23" fmla="*/ 380 h 1024"/>
                  <a:gd name="T24" fmla="*/ 1002 w 1022"/>
                  <a:gd name="T25" fmla="*/ 315 h 1024"/>
                  <a:gd name="T26" fmla="*/ 989 w 1022"/>
                  <a:gd name="T27" fmla="*/ 250 h 1024"/>
                  <a:gd name="T28" fmla="*/ 970 w 1022"/>
                  <a:gd name="T29" fmla="*/ 187 h 1024"/>
                  <a:gd name="T30" fmla="*/ 945 w 1022"/>
                  <a:gd name="T31" fmla="*/ 123 h 1024"/>
                  <a:gd name="T32" fmla="*/ 918 w 1022"/>
                  <a:gd name="T33" fmla="*/ 62 h 1024"/>
                  <a:gd name="T34" fmla="*/ 885 w 1022"/>
                  <a:gd name="T35" fmla="*/ 0 h 1024"/>
                  <a:gd name="T36" fmla="*/ 0 w 1022"/>
                  <a:gd name="T37" fmla="*/ 513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2" h="1024">
                    <a:moveTo>
                      <a:pt x="0" y="513"/>
                    </a:moveTo>
                    <a:lnTo>
                      <a:pt x="885" y="1024"/>
                    </a:lnTo>
                    <a:lnTo>
                      <a:pt x="918" y="964"/>
                    </a:lnTo>
                    <a:lnTo>
                      <a:pt x="945" y="903"/>
                    </a:lnTo>
                    <a:lnTo>
                      <a:pt x="970" y="839"/>
                    </a:lnTo>
                    <a:lnTo>
                      <a:pt x="989" y="774"/>
                    </a:lnTo>
                    <a:lnTo>
                      <a:pt x="1002" y="711"/>
                    </a:lnTo>
                    <a:lnTo>
                      <a:pt x="1014" y="645"/>
                    </a:lnTo>
                    <a:lnTo>
                      <a:pt x="1020" y="578"/>
                    </a:lnTo>
                    <a:lnTo>
                      <a:pt x="1022" y="513"/>
                    </a:lnTo>
                    <a:lnTo>
                      <a:pt x="1020" y="446"/>
                    </a:lnTo>
                    <a:lnTo>
                      <a:pt x="1014" y="380"/>
                    </a:lnTo>
                    <a:lnTo>
                      <a:pt x="1002" y="315"/>
                    </a:lnTo>
                    <a:lnTo>
                      <a:pt x="989" y="250"/>
                    </a:lnTo>
                    <a:lnTo>
                      <a:pt x="970" y="187"/>
                    </a:lnTo>
                    <a:lnTo>
                      <a:pt x="945" y="123"/>
                    </a:lnTo>
                    <a:lnTo>
                      <a:pt x="918" y="62"/>
                    </a:lnTo>
                    <a:lnTo>
                      <a:pt x="885" y="0"/>
                    </a:lnTo>
                    <a:lnTo>
                      <a:pt x="0" y="513"/>
                    </a:lnTo>
                    <a:close/>
                  </a:path>
                </a:pathLst>
              </a:custGeom>
              <a:solidFill>
                <a:srgbClr val="9F6614"/>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48" name="Freeform 8"/>
              <p:cNvSpPr>
                <a:spLocks/>
              </p:cNvSpPr>
              <p:nvPr/>
            </p:nvSpPr>
            <p:spPr bwMode="auto">
              <a:xfrm>
                <a:off x="4258097" y="3841878"/>
                <a:ext cx="936043" cy="1079723"/>
              </a:xfrm>
              <a:custGeom>
                <a:avLst/>
                <a:gdLst>
                  <a:gd name="T0" fmla="*/ 0 w 885"/>
                  <a:gd name="T1" fmla="*/ 0 h 1021"/>
                  <a:gd name="T2" fmla="*/ 0 w 885"/>
                  <a:gd name="T3" fmla="*/ 1021 h 1021"/>
                  <a:gd name="T4" fmla="*/ 67 w 885"/>
                  <a:gd name="T5" fmla="*/ 1019 h 1021"/>
                  <a:gd name="T6" fmla="*/ 134 w 885"/>
                  <a:gd name="T7" fmla="*/ 1012 h 1021"/>
                  <a:gd name="T8" fmla="*/ 202 w 885"/>
                  <a:gd name="T9" fmla="*/ 1002 h 1021"/>
                  <a:gd name="T10" fmla="*/ 267 w 885"/>
                  <a:gd name="T11" fmla="*/ 987 h 1021"/>
                  <a:gd name="T12" fmla="*/ 330 w 885"/>
                  <a:gd name="T13" fmla="*/ 968 h 1021"/>
                  <a:gd name="T14" fmla="*/ 392 w 885"/>
                  <a:gd name="T15" fmla="*/ 943 h 1021"/>
                  <a:gd name="T16" fmla="*/ 453 w 885"/>
                  <a:gd name="T17" fmla="*/ 916 h 1021"/>
                  <a:gd name="T18" fmla="*/ 511 w 885"/>
                  <a:gd name="T19" fmla="*/ 885 h 1021"/>
                  <a:gd name="T20" fmla="*/ 567 w 885"/>
                  <a:gd name="T21" fmla="*/ 850 h 1021"/>
                  <a:gd name="T22" fmla="*/ 620 w 885"/>
                  <a:gd name="T23" fmla="*/ 812 h 1021"/>
                  <a:gd name="T24" fmla="*/ 672 w 885"/>
                  <a:gd name="T25" fmla="*/ 770 h 1021"/>
                  <a:gd name="T26" fmla="*/ 722 w 885"/>
                  <a:gd name="T27" fmla="*/ 724 h 1021"/>
                  <a:gd name="T28" fmla="*/ 766 w 885"/>
                  <a:gd name="T29" fmla="*/ 676 h 1021"/>
                  <a:gd name="T30" fmla="*/ 810 w 885"/>
                  <a:gd name="T31" fmla="*/ 624 h 1021"/>
                  <a:gd name="T32" fmla="*/ 849 w 885"/>
                  <a:gd name="T33" fmla="*/ 568 h 1021"/>
                  <a:gd name="T34" fmla="*/ 885 w 885"/>
                  <a:gd name="T35" fmla="*/ 511 h 1021"/>
                  <a:gd name="T36" fmla="*/ 0 w 885"/>
                  <a:gd name="T37" fmla="*/ 0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1">
                    <a:moveTo>
                      <a:pt x="0" y="0"/>
                    </a:moveTo>
                    <a:lnTo>
                      <a:pt x="0" y="1021"/>
                    </a:lnTo>
                    <a:lnTo>
                      <a:pt x="67" y="1019"/>
                    </a:lnTo>
                    <a:lnTo>
                      <a:pt x="134" y="1012"/>
                    </a:lnTo>
                    <a:lnTo>
                      <a:pt x="202" y="1002"/>
                    </a:lnTo>
                    <a:lnTo>
                      <a:pt x="267" y="987"/>
                    </a:lnTo>
                    <a:lnTo>
                      <a:pt x="330" y="968"/>
                    </a:lnTo>
                    <a:lnTo>
                      <a:pt x="392" y="943"/>
                    </a:lnTo>
                    <a:lnTo>
                      <a:pt x="453" y="916"/>
                    </a:lnTo>
                    <a:lnTo>
                      <a:pt x="511" y="885"/>
                    </a:lnTo>
                    <a:lnTo>
                      <a:pt x="567" y="850"/>
                    </a:lnTo>
                    <a:lnTo>
                      <a:pt x="620" y="812"/>
                    </a:lnTo>
                    <a:lnTo>
                      <a:pt x="672" y="770"/>
                    </a:lnTo>
                    <a:lnTo>
                      <a:pt x="722" y="724"/>
                    </a:lnTo>
                    <a:lnTo>
                      <a:pt x="766" y="676"/>
                    </a:lnTo>
                    <a:lnTo>
                      <a:pt x="810" y="624"/>
                    </a:lnTo>
                    <a:lnTo>
                      <a:pt x="849" y="568"/>
                    </a:lnTo>
                    <a:lnTo>
                      <a:pt x="885" y="511"/>
                    </a:lnTo>
                    <a:lnTo>
                      <a:pt x="0" y="0"/>
                    </a:lnTo>
                    <a:close/>
                  </a:path>
                </a:pathLst>
              </a:custGeom>
              <a:solidFill>
                <a:srgbClr val="569B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49" name="Freeform 9"/>
              <p:cNvSpPr>
                <a:spLocks/>
              </p:cNvSpPr>
              <p:nvPr/>
            </p:nvSpPr>
            <p:spPr bwMode="auto">
              <a:xfrm>
                <a:off x="3324167" y="3841878"/>
                <a:ext cx="933930" cy="1079723"/>
              </a:xfrm>
              <a:custGeom>
                <a:avLst/>
                <a:gdLst>
                  <a:gd name="T0" fmla="*/ 885 w 885"/>
                  <a:gd name="T1" fmla="*/ 0 h 1021"/>
                  <a:gd name="T2" fmla="*/ 0 w 885"/>
                  <a:gd name="T3" fmla="*/ 511 h 1021"/>
                  <a:gd name="T4" fmla="*/ 34 w 885"/>
                  <a:gd name="T5" fmla="*/ 568 h 1021"/>
                  <a:gd name="T6" fmla="*/ 75 w 885"/>
                  <a:gd name="T7" fmla="*/ 624 h 1021"/>
                  <a:gd name="T8" fmla="*/ 117 w 885"/>
                  <a:gd name="T9" fmla="*/ 676 h 1021"/>
                  <a:gd name="T10" fmla="*/ 163 w 885"/>
                  <a:gd name="T11" fmla="*/ 724 h 1021"/>
                  <a:gd name="T12" fmla="*/ 213 w 885"/>
                  <a:gd name="T13" fmla="*/ 770 h 1021"/>
                  <a:gd name="T14" fmla="*/ 263 w 885"/>
                  <a:gd name="T15" fmla="*/ 812 h 1021"/>
                  <a:gd name="T16" fmla="*/ 316 w 885"/>
                  <a:gd name="T17" fmla="*/ 850 h 1021"/>
                  <a:gd name="T18" fmla="*/ 374 w 885"/>
                  <a:gd name="T19" fmla="*/ 885 h 1021"/>
                  <a:gd name="T20" fmla="*/ 432 w 885"/>
                  <a:gd name="T21" fmla="*/ 916 h 1021"/>
                  <a:gd name="T22" fmla="*/ 491 w 885"/>
                  <a:gd name="T23" fmla="*/ 943 h 1021"/>
                  <a:gd name="T24" fmla="*/ 555 w 885"/>
                  <a:gd name="T25" fmla="*/ 968 h 1021"/>
                  <a:gd name="T26" fmla="*/ 618 w 885"/>
                  <a:gd name="T27" fmla="*/ 987 h 1021"/>
                  <a:gd name="T28" fmla="*/ 683 w 885"/>
                  <a:gd name="T29" fmla="*/ 1002 h 1021"/>
                  <a:gd name="T30" fmla="*/ 749 w 885"/>
                  <a:gd name="T31" fmla="*/ 1012 h 1021"/>
                  <a:gd name="T32" fmla="*/ 816 w 885"/>
                  <a:gd name="T33" fmla="*/ 1019 h 1021"/>
                  <a:gd name="T34" fmla="*/ 885 w 885"/>
                  <a:gd name="T35" fmla="*/ 1021 h 1021"/>
                  <a:gd name="T36" fmla="*/ 885 w 885"/>
                  <a:gd name="T37" fmla="*/ 0 h 10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1">
                    <a:moveTo>
                      <a:pt x="885" y="0"/>
                    </a:moveTo>
                    <a:lnTo>
                      <a:pt x="0" y="511"/>
                    </a:lnTo>
                    <a:lnTo>
                      <a:pt x="34" y="568"/>
                    </a:lnTo>
                    <a:lnTo>
                      <a:pt x="75" y="624"/>
                    </a:lnTo>
                    <a:lnTo>
                      <a:pt x="117" y="676"/>
                    </a:lnTo>
                    <a:lnTo>
                      <a:pt x="163" y="724"/>
                    </a:lnTo>
                    <a:lnTo>
                      <a:pt x="213" y="770"/>
                    </a:lnTo>
                    <a:lnTo>
                      <a:pt x="263" y="812"/>
                    </a:lnTo>
                    <a:lnTo>
                      <a:pt x="316" y="850"/>
                    </a:lnTo>
                    <a:lnTo>
                      <a:pt x="374" y="885"/>
                    </a:lnTo>
                    <a:lnTo>
                      <a:pt x="432" y="916"/>
                    </a:lnTo>
                    <a:lnTo>
                      <a:pt x="491" y="943"/>
                    </a:lnTo>
                    <a:lnTo>
                      <a:pt x="555" y="968"/>
                    </a:lnTo>
                    <a:lnTo>
                      <a:pt x="618" y="987"/>
                    </a:lnTo>
                    <a:lnTo>
                      <a:pt x="683" y="1002"/>
                    </a:lnTo>
                    <a:lnTo>
                      <a:pt x="749" y="1012"/>
                    </a:lnTo>
                    <a:lnTo>
                      <a:pt x="816" y="1019"/>
                    </a:lnTo>
                    <a:lnTo>
                      <a:pt x="885" y="1021"/>
                    </a:lnTo>
                    <a:lnTo>
                      <a:pt x="885" y="0"/>
                    </a:lnTo>
                    <a:close/>
                  </a:path>
                </a:pathLst>
              </a:custGeom>
              <a:solidFill>
                <a:srgbClr val="5C6F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0" name="Freeform 10"/>
              <p:cNvSpPr>
                <a:spLocks/>
              </p:cNvSpPr>
              <p:nvPr/>
            </p:nvSpPr>
            <p:spPr bwMode="auto">
              <a:xfrm>
                <a:off x="3178372" y="3300960"/>
                <a:ext cx="1079725" cy="1079723"/>
              </a:xfrm>
              <a:custGeom>
                <a:avLst/>
                <a:gdLst>
                  <a:gd name="T0" fmla="*/ 1024 w 1024"/>
                  <a:gd name="T1" fmla="*/ 513 h 1024"/>
                  <a:gd name="T2" fmla="*/ 139 w 1024"/>
                  <a:gd name="T3" fmla="*/ 0 h 1024"/>
                  <a:gd name="T4" fmla="*/ 106 w 1024"/>
                  <a:gd name="T5" fmla="*/ 62 h 1024"/>
                  <a:gd name="T6" fmla="*/ 79 w 1024"/>
                  <a:gd name="T7" fmla="*/ 123 h 1024"/>
                  <a:gd name="T8" fmla="*/ 54 w 1024"/>
                  <a:gd name="T9" fmla="*/ 187 h 1024"/>
                  <a:gd name="T10" fmla="*/ 35 w 1024"/>
                  <a:gd name="T11" fmla="*/ 250 h 1024"/>
                  <a:gd name="T12" fmla="*/ 20 w 1024"/>
                  <a:gd name="T13" fmla="*/ 315 h 1024"/>
                  <a:gd name="T14" fmla="*/ 10 w 1024"/>
                  <a:gd name="T15" fmla="*/ 380 h 1024"/>
                  <a:gd name="T16" fmla="*/ 4 w 1024"/>
                  <a:gd name="T17" fmla="*/ 446 h 1024"/>
                  <a:gd name="T18" fmla="*/ 0 w 1024"/>
                  <a:gd name="T19" fmla="*/ 513 h 1024"/>
                  <a:gd name="T20" fmla="*/ 4 w 1024"/>
                  <a:gd name="T21" fmla="*/ 578 h 1024"/>
                  <a:gd name="T22" fmla="*/ 10 w 1024"/>
                  <a:gd name="T23" fmla="*/ 645 h 1024"/>
                  <a:gd name="T24" fmla="*/ 20 w 1024"/>
                  <a:gd name="T25" fmla="*/ 711 h 1024"/>
                  <a:gd name="T26" fmla="*/ 35 w 1024"/>
                  <a:gd name="T27" fmla="*/ 774 h 1024"/>
                  <a:gd name="T28" fmla="*/ 54 w 1024"/>
                  <a:gd name="T29" fmla="*/ 839 h 1024"/>
                  <a:gd name="T30" fmla="*/ 79 w 1024"/>
                  <a:gd name="T31" fmla="*/ 903 h 1024"/>
                  <a:gd name="T32" fmla="*/ 106 w 1024"/>
                  <a:gd name="T33" fmla="*/ 964 h 1024"/>
                  <a:gd name="T34" fmla="*/ 139 w 1024"/>
                  <a:gd name="T35" fmla="*/ 1024 h 1024"/>
                  <a:gd name="T36" fmla="*/ 1024 w 1024"/>
                  <a:gd name="T37" fmla="*/ 513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4" h="1024">
                    <a:moveTo>
                      <a:pt x="1024" y="513"/>
                    </a:moveTo>
                    <a:lnTo>
                      <a:pt x="139" y="0"/>
                    </a:lnTo>
                    <a:lnTo>
                      <a:pt x="106" y="62"/>
                    </a:lnTo>
                    <a:lnTo>
                      <a:pt x="79" y="123"/>
                    </a:lnTo>
                    <a:lnTo>
                      <a:pt x="54" y="187"/>
                    </a:lnTo>
                    <a:lnTo>
                      <a:pt x="35" y="250"/>
                    </a:lnTo>
                    <a:lnTo>
                      <a:pt x="20" y="315"/>
                    </a:lnTo>
                    <a:lnTo>
                      <a:pt x="10" y="380"/>
                    </a:lnTo>
                    <a:lnTo>
                      <a:pt x="4" y="446"/>
                    </a:lnTo>
                    <a:lnTo>
                      <a:pt x="0" y="513"/>
                    </a:lnTo>
                    <a:lnTo>
                      <a:pt x="4" y="578"/>
                    </a:lnTo>
                    <a:lnTo>
                      <a:pt x="10" y="645"/>
                    </a:lnTo>
                    <a:lnTo>
                      <a:pt x="20" y="711"/>
                    </a:lnTo>
                    <a:lnTo>
                      <a:pt x="35" y="774"/>
                    </a:lnTo>
                    <a:lnTo>
                      <a:pt x="54" y="839"/>
                    </a:lnTo>
                    <a:lnTo>
                      <a:pt x="79" y="903"/>
                    </a:lnTo>
                    <a:lnTo>
                      <a:pt x="106" y="964"/>
                    </a:lnTo>
                    <a:lnTo>
                      <a:pt x="139" y="1024"/>
                    </a:lnTo>
                    <a:lnTo>
                      <a:pt x="1024" y="513"/>
                    </a:lnTo>
                    <a:close/>
                  </a:path>
                </a:pathLst>
              </a:custGeom>
              <a:solidFill>
                <a:srgbClr val="B0B1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51" name="Freeform 11"/>
              <p:cNvSpPr>
                <a:spLocks/>
              </p:cNvSpPr>
              <p:nvPr/>
            </p:nvSpPr>
            <p:spPr bwMode="auto">
              <a:xfrm>
                <a:off x="3324167" y="2760042"/>
                <a:ext cx="933930" cy="1081836"/>
              </a:xfrm>
              <a:custGeom>
                <a:avLst/>
                <a:gdLst>
                  <a:gd name="T0" fmla="*/ 885 w 885"/>
                  <a:gd name="T1" fmla="*/ 1023 h 1023"/>
                  <a:gd name="T2" fmla="*/ 885 w 885"/>
                  <a:gd name="T3" fmla="*/ 0 h 1023"/>
                  <a:gd name="T4" fmla="*/ 816 w 885"/>
                  <a:gd name="T5" fmla="*/ 2 h 1023"/>
                  <a:gd name="T6" fmla="*/ 749 w 885"/>
                  <a:gd name="T7" fmla="*/ 9 h 1023"/>
                  <a:gd name="T8" fmla="*/ 683 w 885"/>
                  <a:gd name="T9" fmla="*/ 21 h 1023"/>
                  <a:gd name="T10" fmla="*/ 618 w 885"/>
                  <a:gd name="T11" fmla="*/ 36 h 1023"/>
                  <a:gd name="T12" fmla="*/ 555 w 885"/>
                  <a:gd name="T13" fmla="*/ 55 h 1023"/>
                  <a:gd name="T14" fmla="*/ 491 w 885"/>
                  <a:gd name="T15" fmla="*/ 78 h 1023"/>
                  <a:gd name="T16" fmla="*/ 432 w 885"/>
                  <a:gd name="T17" fmla="*/ 105 h 1023"/>
                  <a:gd name="T18" fmla="*/ 374 w 885"/>
                  <a:gd name="T19" fmla="*/ 138 h 1023"/>
                  <a:gd name="T20" fmla="*/ 316 w 885"/>
                  <a:gd name="T21" fmla="*/ 172 h 1023"/>
                  <a:gd name="T22" fmla="*/ 263 w 885"/>
                  <a:gd name="T23" fmla="*/ 211 h 1023"/>
                  <a:gd name="T24" fmla="*/ 213 w 885"/>
                  <a:gd name="T25" fmla="*/ 253 h 1023"/>
                  <a:gd name="T26" fmla="*/ 163 w 885"/>
                  <a:gd name="T27" fmla="*/ 297 h 1023"/>
                  <a:gd name="T28" fmla="*/ 117 w 885"/>
                  <a:gd name="T29" fmla="*/ 347 h 1023"/>
                  <a:gd name="T30" fmla="*/ 75 w 885"/>
                  <a:gd name="T31" fmla="*/ 399 h 1023"/>
                  <a:gd name="T32" fmla="*/ 34 w 885"/>
                  <a:gd name="T33" fmla="*/ 453 h 1023"/>
                  <a:gd name="T34" fmla="*/ 0 w 885"/>
                  <a:gd name="T35" fmla="*/ 510 h 1023"/>
                  <a:gd name="T36" fmla="*/ 885 w 885"/>
                  <a:gd name="T37" fmla="*/ 102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5" h="1023">
                    <a:moveTo>
                      <a:pt x="885" y="1023"/>
                    </a:moveTo>
                    <a:lnTo>
                      <a:pt x="885" y="0"/>
                    </a:lnTo>
                    <a:lnTo>
                      <a:pt x="816" y="2"/>
                    </a:lnTo>
                    <a:lnTo>
                      <a:pt x="749" y="9"/>
                    </a:lnTo>
                    <a:lnTo>
                      <a:pt x="683" y="21"/>
                    </a:lnTo>
                    <a:lnTo>
                      <a:pt x="618" y="36"/>
                    </a:lnTo>
                    <a:lnTo>
                      <a:pt x="555" y="55"/>
                    </a:lnTo>
                    <a:lnTo>
                      <a:pt x="491" y="78"/>
                    </a:lnTo>
                    <a:lnTo>
                      <a:pt x="432" y="105"/>
                    </a:lnTo>
                    <a:lnTo>
                      <a:pt x="374" y="138"/>
                    </a:lnTo>
                    <a:lnTo>
                      <a:pt x="316" y="172"/>
                    </a:lnTo>
                    <a:lnTo>
                      <a:pt x="263" y="211"/>
                    </a:lnTo>
                    <a:lnTo>
                      <a:pt x="213" y="253"/>
                    </a:lnTo>
                    <a:lnTo>
                      <a:pt x="163" y="297"/>
                    </a:lnTo>
                    <a:lnTo>
                      <a:pt x="117" y="347"/>
                    </a:lnTo>
                    <a:lnTo>
                      <a:pt x="75" y="399"/>
                    </a:lnTo>
                    <a:lnTo>
                      <a:pt x="34" y="453"/>
                    </a:lnTo>
                    <a:lnTo>
                      <a:pt x="0" y="510"/>
                    </a:lnTo>
                    <a:lnTo>
                      <a:pt x="885" y="1023"/>
                    </a:lnTo>
                    <a:close/>
                  </a:path>
                </a:pathLst>
              </a:custGeom>
              <a:solidFill>
                <a:srgbClr val="EB44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nvGrpSpPr>
              <p:cNvPr id="52" name="Group 51"/>
              <p:cNvGrpSpPr/>
              <p:nvPr/>
            </p:nvGrpSpPr>
            <p:grpSpPr>
              <a:xfrm>
                <a:off x="3496529" y="3103798"/>
                <a:ext cx="1516266" cy="1516266"/>
                <a:chOff x="-3289793" y="2470441"/>
                <a:chExt cx="1516266" cy="1516266"/>
              </a:xfrm>
            </p:grpSpPr>
            <p:sp>
              <p:nvSpPr>
                <p:cNvPr id="53" name="Oval 52"/>
                <p:cNvSpPr/>
                <p:nvPr/>
              </p:nvSpPr>
              <p:spPr>
                <a:xfrm>
                  <a:off x="-3289793" y="2470441"/>
                  <a:ext cx="1516266" cy="151626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4" name="Straight Connector 53"/>
                <p:cNvCxnSpPr>
                  <a:stCxn id="53" idx="0"/>
                  <a:endCxn id="53" idx="4"/>
                </p:cNvCxnSpPr>
                <p:nvPr/>
              </p:nvCxnSpPr>
              <p:spPr>
                <a:xfrm>
                  <a:off x="-2531660" y="2470441"/>
                  <a:ext cx="0" cy="151626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217236" y="2996234"/>
                  <a:ext cx="665247" cy="369332"/>
                </a:xfrm>
                <a:prstGeom prst="rect">
                  <a:avLst/>
                </a:prstGeom>
                <a:noFill/>
              </p:spPr>
              <p:txBody>
                <a:bodyPr wrap="none" lIns="0" tIns="0" rIns="0" bIns="0" rtlCol="0">
                  <a:spAutoFit/>
                </a:bodyPr>
                <a:lstStyle/>
                <a:p>
                  <a:pPr algn="ctr"/>
                  <a:r>
                    <a:rPr lang="en-US" sz="1200" dirty="0"/>
                    <a:t>Past </a:t>
                  </a:r>
                  <a:br>
                    <a:rPr lang="en-US" sz="1200" dirty="0"/>
                  </a:br>
                  <a:r>
                    <a:rPr lang="en-US" sz="1200" dirty="0"/>
                    <a:t>payments</a:t>
                  </a:r>
                  <a:endParaRPr lang="en-GB" sz="1200" dirty="0"/>
                </a:p>
              </p:txBody>
            </p:sp>
            <p:sp>
              <p:nvSpPr>
                <p:cNvPr id="56" name="TextBox 55"/>
                <p:cNvSpPr txBox="1"/>
                <p:nvPr/>
              </p:nvSpPr>
              <p:spPr>
                <a:xfrm>
                  <a:off x="-2511045" y="2995766"/>
                  <a:ext cx="665247" cy="369332"/>
                </a:xfrm>
                <a:prstGeom prst="rect">
                  <a:avLst/>
                </a:prstGeom>
                <a:noFill/>
              </p:spPr>
              <p:txBody>
                <a:bodyPr wrap="none" lIns="0" tIns="0" rIns="0" bIns="0" rtlCol="0">
                  <a:spAutoFit/>
                </a:bodyPr>
                <a:lstStyle/>
                <a:p>
                  <a:pPr algn="ctr"/>
                  <a:r>
                    <a:rPr lang="en-US" sz="1200" dirty="0"/>
                    <a:t>Future</a:t>
                  </a:r>
                  <a:br>
                    <a:rPr lang="en-US" sz="1200" dirty="0"/>
                  </a:br>
                  <a:r>
                    <a:rPr lang="en-US" sz="1200" dirty="0"/>
                    <a:t>payments</a:t>
                  </a:r>
                  <a:endParaRPr lang="en-GB" sz="1200" dirty="0"/>
                </a:p>
              </p:txBody>
            </p:sp>
          </p:grpSp>
        </p:grpSp>
      </p:grpSp>
      <p:sp>
        <p:nvSpPr>
          <p:cNvPr id="57" name="Rectangle 56"/>
          <p:cNvSpPr/>
          <p:nvPr/>
        </p:nvSpPr>
        <p:spPr>
          <a:xfrm>
            <a:off x="271462" y="1781175"/>
            <a:ext cx="85680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latin typeface="Arial" panose="020B0604020202020204" pitchFamily="34" charset="0"/>
                <a:cs typeface="Arial" panose="020B0604020202020204" pitchFamily="34" charset="0"/>
              </a:rPr>
              <a:t>Underpayments – relatively straightforward</a:t>
            </a:r>
          </a:p>
        </p:txBody>
      </p:sp>
      <p:sp>
        <p:nvSpPr>
          <p:cNvPr id="58" name="Rectangle 57"/>
          <p:cNvSpPr/>
          <p:nvPr/>
        </p:nvSpPr>
        <p:spPr>
          <a:xfrm>
            <a:off x="270260" y="2143125"/>
            <a:ext cx="85680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latin typeface="Arial" panose="020B0604020202020204" pitchFamily="34" charset="0"/>
                <a:cs typeface="Arial" panose="020B0604020202020204" pitchFamily="34" charset="0"/>
              </a:rPr>
              <a:t>Overpayments</a:t>
            </a:r>
            <a:r>
              <a:rPr lang="en-US" sz="1400" dirty="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p:txBody>
      </p:sp>
      <p:sp>
        <p:nvSpPr>
          <p:cNvPr id="59" name="Rectangle 58"/>
          <p:cNvSpPr/>
          <p:nvPr/>
        </p:nvSpPr>
        <p:spPr>
          <a:xfrm>
            <a:off x="271462" y="5255859"/>
            <a:ext cx="85680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latin typeface="Arial" panose="020B0604020202020204" pitchFamily="34" charset="0"/>
                <a:cs typeface="Arial" panose="020B0604020202020204" pitchFamily="34" charset="0"/>
              </a:rPr>
              <a:t>Practical considerations:</a:t>
            </a:r>
          </a:p>
        </p:txBody>
      </p:sp>
      <p:sp>
        <p:nvSpPr>
          <p:cNvPr id="60" name="Rectangle 59"/>
          <p:cNvSpPr/>
          <p:nvPr/>
        </p:nvSpPr>
        <p:spPr>
          <a:xfrm>
            <a:off x="270261" y="5578781"/>
            <a:ext cx="8580052" cy="71371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mitigating the risk of complaints</a:t>
            </a:r>
          </a:p>
          <a:p>
            <a:pPr marL="177800" indent="-17780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member defences</a:t>
            </a:r>
          </a:p>
          <a:p>
            <a:pPr marL="177800" indent="-177800">
              <a:buFont typeface="Arial" panose="020B0604020202020204" pitchFamily="34" charset="0"/>
              <a:buChar char="–"/>
            </a:pPr>
            <a:r>
              <a:rPr lang="en-GB" sz="1400" dirty="0">
                <a:solidFill>
                  <a:schemeClr val="tx1"/>
                </a:solidFill>
                <a:latin typeface="Arial" panose="020B0604020202020204" pitchFamily="34" charset="0"/>
                <a:cs typeface="Arial" panose="020B0604020202020204" pitchFamily="34" charset="0"/>
              </a:rPr>
              <a:t>difficult cases</a:t>
            </a:r>
          </a:p>
        </p:txBody>
      </p:sp>
    </p:spTree>
    <p:extLst>
      <p:ext uri="{BB962C8B-B14F-4D97-AF65-F5344CB8AC3E}">
        <p14:creationId xmlns:p14="http://schemas.microsoft.com/office/powerpoint/2010/main" val="624874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271463" y="2821923"/>
            <a:ext cx="8578850" cy="324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p>
            <a:pPr algn="l" eaLnBrk="1" hangingPunct="1">
              <a:spcBef>
                <a:spcPct val="20000"/>
              </a:spcBef>
              <a:buFont typeface="Arial" charset="0"/>
              <a:buNone/>
            </a:pPr>
            <a:r>
              <a:rPr lang="en-GB" sz="1100" b="1" dirty="0">
                <a:cs typeface="Arial" charset="0"/>
              </a:rPr>
              <a:t>These are presentation slides only. The information within these slides does not constitute definitive advice and should not be used as the basis for giving definitive advice without checking the primary sources.</a:t>
            </a:r>
          </a:p>
          <a:p>
            <a:pPr algn="l" eaLnBrk="1" hangingPunct="1">
              <a:spcBef>
                <a:spcPct val="20000"/>
              </a:spcBef>
              <a:buFont typeface="Arial" charset="0"/>
              <a:buNone/>
            </a:pPr>
            <a:endParaRPr lang="en-GB" sz="1100" b="1" dirty="0">
              <a:cs typeface="Arial" charset="0"/>
            </a:endParaRPr>
          </a:p>
          <a:p>
            <a:pPr algn="l" eaLnBrk="1" hangingPunct="1">
              <a:spcBef>
                <a:spcPct val="20000"/>
              </a:spcBef>
              <a:buFont typeface="Arial" charset="0"/>
              <a:buNone/>
            </a:pPr>
            <a:r>
              <a:rPr lang="en-GB" sz="1100" b="1" dirty="0">
                <a:cs typeface="Arial" charset="0"/>
              </a:rPr>
              <a:t>Allen &amp; Overy means Allen &amp; Overy LLP and/or its affiliated undertakings. The term partner is used to refer to a member of Allen &amp; Overy LLP or an employee or consultant with equivalent standing and qualifications or an individual with equivalent status in one of Allen &amp; Overy LLP’s affiliated undertakings.</a:t>
            </a:r>
          </a:p>
        </p:txBody>
      </p:sp>
      <p:sp>
        <p:nvSpPr>
          <p:cNvPr id="5" name="Title 1"/>
          <p:cNvSpPr txBox="1">
            <a:spLocks/>
          </p:cNvSpPr>
          <p:nvPr/>
        </p:nvSpPr>
        <p:spPr>
          <a:xfrm>
            <a:off x="267095" y="873631"/>
            <a:ext cx="8572037" cy="446173"/>
          </a:xfrm>
          <a:prstGeom prst="rect">
            <a:avLst/>
          </a:prstGeom>
        </p:spPr>
        <p:txBody>
          <a:bodyPr lIns="0" tIns="0" rIns="0" bIns="0">
            <a:spAutoFit/>
          </a:bodyPr>
          <a:lstStyle>
            <a:lvl1pPr algn="l" defTabSz="847725" rtl="0" eaLnBrk="1" fontAlgn="base" hangingPunct="1">
              <a:spcBef>
                <a:spcPct val="0"/>
              </a:spcBef>
              <a:spcAft>
                <a:spcPct val="0"/>
              </a:spcAft>
              <a:buFont typeface="Times New Roman" pitchFamily="18" charset="0"/>
              <a:defRPr lang="en-GB" sz="2900" b="1" kern="1200">
                <a:solidFill>
                  <a:srgbClr val="B23427"/>
                </a:solidFill>
                <a:latin typeface="Times New Roman" panose="02020603050405020304" pitchFamily="18" charset="0"/>
                <a:ea typeface="+mj-ea"/>
                <a:cs typeface="Times New Roman" panose="02020603050405020304" pitchFamily="18" charset="0"/>
              </a:defRPr>
            </a:lvl1pPr>
            <a:lvl2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2pPr>
            <a:lvl3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3pPr>
            <a:lvl4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4pPr>
            <a:lvl5pPr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5pPr>
            <a:lvl6pPr marL="4572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6pPr>
            <a:lvl7pPr marL="9144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7pPr>
            <a:lvl8pPr marL="13716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8pPr>
            <a:lvl9pPr marL="1828800" algn="l" defTabSz="847725" rtl="0" eaLnBrk="1" fontAlgn="base" hangingPunct="1">
              <a:spcBef>
                <a:spcPct val="0"/>
              </a:spcBef>
              <a:spcAft>
                <a:spcPct val="0"/>
              </a:spcAft>
              <a:buFont typeface="Times New Roman" pitchFamily="18" charset="0"/>
              <a:defRPr sz="2900" b="1">
                <a:solidFill>
                  <a:srgbClr val="B23427"/>
                </a:solidFill>
                <a:latin typeface="Times New Roman" pitchFamily="18" charset="0"/>
                <a:cs typeface="Times New Roman" pitchFamily="18" charset="0"/>
              </a:defRPr>
            </a:lvl9pPr>
          </a:lstStyle>
          <a:p>
            <a:r>
              <a:rPr lang="en-GB" dirty="0"/>
              <a:t>Questions?</a:t>
            </a:r>
          </a:p>
        </p:txBody>
      </p:sp>
      <p:sp>
        <p:nvSpPr>
          <p:cNvPr id="3" name="cpDocRef"/>
          <p:cNvSpPr txBox="1"/>
          <p:nvPr/>
        </p:nvSpPr>
        <p:spPr>
          <a:xfrm>
            <a:off x="267095" y="6727587"/>
            <a:ext cx="2540000" cy="123111"/>
          </a:xfrm>
          <a:prstGeom prst="rect">
            <a:avLst/>
          </a:prstGeom>
          <a:noFill/>
        </p:spPr>
        <p:txBody>
          <a:bodyPr vert="horz" wrap="square" lIns="0" tIns="0" rIns="0" bIns="0" rtlCol="0">
            <a:spAutoFit/>
          </a:bodyPr>
          <a:lstStyle/>
          <a:p>
            <a:r>
              <a:rPr lang="en-GB" sz="800" dirty="0">
                <a:solidFill>
                  <a:srgbClr val="A19589"/>
                </a:solidFill>
                <a:latin typeface="Times New Roman"/>
              </a:rPr>
              <a:t>CO:25970256.1</a:t>
            </a:r>
          </a:p>
        </p:txBody>
      </p:sp>
      <p:pic>
        <p:nvPicPr>
          <p:cNvPr id="6"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118" y="1847852"/>
            <a:ext cx="1466850"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0"/>
          <p:cNvSpPr txBox="1">
            <a:spLocks noChangeArrowheads="1"/>
          </p:cNvSpPr>
          <p:nvPr/>
        </p:nvSpPr>
        <p:spPr bwMode="auto">
          <a:xfrm>
            <a:off x="2203589" y="1901598"/>
            <a:ext cx="215358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847725" eaLnBrk="0" hangingPunct="0">
              <a:spcBef>
                <a:spcPct val="20000"/>
              </a:spcBef>
              <a:buFont typeface="Arial" charset="0"/>
              <a:buChar char="–"/>
              <a:defRPr sz="2400">
                <a:solidFill>
                  <a:schemeClr val="tx1"/>
                </a:solidFill>
                <a:latin typeface="Arial" charset="0"/>
              </a:defRPr>
            </a:lvl1pPr>
            <a:lvl2pPr marL="742950" indent="-285750" defTabSz="847725" eaLnBrk="0" hangingPunct="0">
              <a:spcBef>
                <a:spcPct val="20000"/>
              </a:spcBef>
              <a:buChar char="–"/>
              <a:defRPr sz="2200">
                <a:solidFill>
                  <a:schemeClr val="tx1"/>
                </a:solidFill>
                <a:latin typeface="Arial" charset="0"/>
              </a:defRPr>
            </a:lvl2pPr>
            <a:lvl3pPr marL="1143000" indent="-228600" defTabSz="847725" eaLnBrk="0" hangingPunct="0">
              <a:spcBef>
                <a:spcPct val="20000"/>
              </a:spcBef>
              <a:buFont typeface="Arial" charset="0"/>
              <a:buChar char="–"/>
              <a:defRPr sz="2000">
                <a:solidFill>
                  <a:schemeClr val="tx1"/>
                </a:solidFill>
                <a:latin typeface="Arial" charset="0"/>
              </a:defRPr>
            </a:lvl3pPr>
            <a:lvl4pPr marL="1600200" indent="-228600" defTabSz="847725" eaLnBrk="0" hangingPunct="0">
              <a:spcBef>
                <a:spcPct val="20000"/>
              </a:spcBef>
              <a:buChar char="–"/>
              <a:defRPr sz="1500">
                <a:solidFill>
                  <a:schemeClr val="tx1"/>
                </a:solidFill>
                <a:latin typeface="Arial" charset="0"/>
              </a:defRPr>
            </a:lvl4pPr>
            <a:lvl5pPr marL="2057400" indent="-228600" defTabSz="847725" eaLnBrk="0" hangingPunct="0">
              <a:spcBef>
                <a:spcPct val="20000"/>
              </a:spcBef>
              <a:buFont typeface="Arial" charset="0"/>
              <a:buChar char="–"/>
              <a:defRPr sz="1400">
                <a:solidFill>
                  <a:schemeClr val="tx1"/>
                </a:solidFill>
                <a:latin typeface="Arial" charset="0"/>
              </a:defRPr>
            </a:lvl5pPr>
            <a:lvl6pPr marL="2514600" indent="-228600" defTabSz="847725" eaLnBrk="0" fontAlgn="base" hangingPunct="0">
              <a:spcBef>
                <a:spcPct val="20000"/>
              </a:spcBef>
              <a:spcAft>
                <a:spcPct val="0"/>
              </a:spcAft>
              <a:buFont typeface="Arial" charset="0"/>
              <a:buChar char="–"/>
              <a:defRPr sz="1400">
                <a:solidFill>
                  <a:schemeClr val="tx1"/>
                </a:solidFill>
                <a:latin typeface="Arial" charset="0"/>
              </a:defRPr>
            </a:lvl6pPr>
            <a:lvl7pPr marL="2971800" indent="-228600" defTabSz="847725" eaLnBrk="0" fontAlgn="base" hangingPunct="0">
              <a:spcBef>
                <a:spcPct val="20000"/>
              </a:spcBef>
              <a:spcAft>
                <a:spcPct val="0"/>
              </a:spcAft>
              <a:buFont typeface="Arial" charset="0"/>
              <a:buChar char="–"/>
              <a:defRPr sz="1400">
                <a:solidFill>
                  <a:schemeClr val="tx1"/>
                </a:solidFill>
                <a:latin typeface="Arial" charset="0"/>
              </a:defRPr>
            </a:lvl7pPr>
            <a:lvl8pPr marL="3429000" indent="-228600" defTabSz="847725" eaLnBrk="0" fontAlgn="base" hangingPunct="0">
              <a:spcBef>
                <a:spcPct val="20000"/>
              </a:spcBef>
              <a:spcAft>
                <a:spcPct val="0"/>
              </a:spcAft>
              <a:buFont typeface="Arial" charset="0"/>
              <a:buChar char="–"/>
              <a:defRPr sz="1400">
                <a:solidFill>
                  <a:schemeClr val="tx1"/>
                </a:solidFill>
                <a:latin typeface="Arial" charset="0"/>
              </a:defRPr>
            </a:lvl8pPr>
            <a:lvl9pPr marL="3886200" indent="-228600" defTabSz="847725" eaLnBrk="0" fontAlgn="base" hangingPunct="0">
              <a:spcBef>
                <a:spcPct val="20000"/>
              </a:spcBef>
              <a:spcAft>
                <a:spcPct val="0"/>
              </a:spcAft>
              <a:buFont typeface="Arial" charset="0"/>
              <a:buChar char="–"/>
              <a:defRPr sz="1400">
                <a:solidFill>
                  <a:schemeClr val="tx1"/>
                </a:solidFill>
                <a:latin typeface="Arial" charset="0"/>
              </a:defRPr>
            </a:lvl9pPr>
          </a:lstStyle>
          <a:p>
            <a:pPr eaLnBrk="1" hangingPunct="1">
              <a:spcBef>
                <a:spcPct val="50000"/>
              </a:spcBef>
              <a:buFontTx/>
              <a:buNone/>
            </a:pPr>
            <a:r>
              <a:rPr lang="en-GB" altLang="en-US" sz="1200" dirty="0">
                <a:solidFill>
                  <a:schemeClr val="tx2"/>
                </a:solidFill>
                <a:latin typeface="Times New Roman" pitchFamily="18" charset="0"/>
                <a:cs typeface="Times New Roman" pitchFamily="18" charset="0"/>
              </a:rPr>
              <a:t>Helen Powell</a:t>
            </a:r>
            <a:br>
              <a:rPr lang="en-GB" altLang="en-US" sz="1200" dirty="0">
                <a:solidFill>
                  <a:schemeClr val="tx2"/>
                </a:solidFill>
                <a:latin typeface="Times New Roman" pitchFamily="18" charset="0"/>
                <a:cs typeface="Times New Roman" pitchFamily="18" charset="0"/>
              </a:rPr>
            </a:br>
            <a:r>
              <a:rPr lang="en-GB" altLang="en-US" sz="1200" dirty="0">
                <a:latin typeface="Times New Roman" pitchFamily="18" charset="0"/>
                <a:cs typeface="Times New Roman" pitchFamily="18" charset="0"/>
              </a:rPr>
              <a:t>PSL Counsel,</a:t>
            </a:r>
            <a:br>
              <a:rPr lang="en-GB" altLang="en-US" sz="1200" dirty="0">
                <a:latin typeface="Times New Roman" pitchFamily="18" charset="0"/>
                <a:cs typeface="Times New Roman" pitchFamily="18" charset="0"/>
              </a:rPr>
            </a:br>
            <a:r>
              <a:rPr lang="en-GB" altLang="en-US" sz="1200" dirty="0">
                <a:latin typeface="Times New Roman" pitchFamily="18" charset="0"/>
                <a:cs typeface="Times New Roman" pitchFamily="18" charset="0"/>
              </a:rPr>
              <a:t>Allen &amp; Overy LLP</a:t>
            </a:r>
          </a:p>
          <a:p>
            <a:pPr eaLnBrk="1" hangingPunct="1">
              <a:spcBef>
                <a:spcPct val="50000"/>
              </a:spcBef>
              <a:buFontTx/>
              <a:buNone/>
            </a:pPr>
            <a:r>
              <a:rPr lang="en-GB" altLang="en-US" sz="1200" dirty="0">
                <a:solidFill>
                  <a:schemeClr val="tx2"/>
                </a:solidFill>
                <a:latin typeface="Times New Roman" pitchFamily="18" charset="0"/>
                <a:cs typeface="Times New Roman" pitchFamily="18" charset="0"/>
              </a:rPr>
              <a:t>Contact:</a:t>
            </a:r>
          </a:p>
          <a:p>
            <a:pPr eaLnBrk="1" hangingPunct="1">
              <a:spcBef>
                <a:spcPct val="50000"/>
              </a:spcBef>
              <a:buFontTx/>
              <a:buNone/>
            </a:pPr>
            <a:r>
              <a:rPr lang="en-GB" altLang="en-US" sz="1200" dirty="0">
                <a:latin typeface="Times New Roman" pitchFamily="18" charset="0"/>
                <a:cs typeface="Times New Roman" pitchFamily="18" charset="0"/>
              </a:rPr>
              <a:t>Tel: + 44 (0)20 3088 4827</a:t>
            </a:r>
            <a:br>
              <a:rPr lang="en-GB" altLang="en-US" sz="1200" dirty="0">
                <a:latin typeface="Times New Roman" pitchFamily="18" charset="0"/>
                <a:cs typeface="Times New Roman" pitchFamily="18" charset="0"/>
              </a:rPr>
            </a:br>
            <a:r>
              <a:rPr lang="en-GB" altLang="en-US" sz="1200" dirty="0">
                <a:latin typeface="Times New Roman" pitchFamily="18" charset="0"/>
                <a:cs typeface="Times New Roman" pitchFamily="18" charset="0"/>
              </a:rPr>
              <a:t>Mob: +44 (0)7920 271006</a:t>
            </a:r>
          </a:p>
          <a:p>
            <a:pPr eaLnBrk="1" hangingPunct="1">
              <a:spcBef>
                <a:spcPct val="50000"/>
              </a:spcBef>
              <a:buFontTx/>
              <a:buNone/>
            </a:pPr>
            <a:r>
              <a:rPr lang="en-GB" altLang="en-US" sz="1200" dirty="0">
                <a:latin typeface="Times New Roman" pitchFamily="18" charset="0"/>
                <a:cs typeface="Times New Roman" pitchFamily="18" charset="0"/>
              </a:rPr>
              <a:t>helen.powell@allenovery.com</a:t>
            </a:r>
          </a:p>
          <a:p>
            <a:pPr eaLnBrk="1" hangingPunct="1">
              <a:spcBef>
                <a:spcPct val="50000"/>
              </a:spcBef>
              <a:buFontTx/>
              <a:buNone/>
            </a:pPr>
            <a:endParaRPr lang="en-GB" altLang="en-US" sz="1200" dirty="0">
              <a:latin typeface="Times New Roman" pitchFamily="18" charset="0"/>
              <a:cs typeface="Times New Roman" pitchFamily="18" charset="0"/>
            </a:endParaRPr>
          </a:p>
        </p:txBody>
      </p:sp>
      <p:pic>
        <p:nvPicPr>
          <p:cNvPr id="1026" name="Picture 2" descr="http://www.pasa-uk.com/sites/default/files/Board%20Member%20Profiles%20-%20photograph%20-%20Geraldine%20Brasset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5669" y="1847851"/>
            <a:ext cx="1327548" cy="1770063"/>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10"/>
          <p:cNvSpPr txBox="1">
            <a:spLocks noChangeArrowheads="1"/>
          </p:cNvSpPr>
          <p:nvPr/>
        </p:nvSpPr>
        <p:spPr bwMode="auto">
          <a:xfrm>
            <a:off x="6144217" y="1871206"/>
            <a:ext cx="225955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defTabSz="847725" eaLnBrk="0" hangingPunct="0">
              <a:spcBef>
                <a:spcPct val="20000"/>
              </a:spcBef>
              <a:buFont typeface="Arial" charset="0"/>
              <a:buChar char="–"/>
              <a:defRPr sz="2400">
                <a:solidFill>
                  <a:schemeClr val="tx1"/>
                </a:solidFill>
                <a:latin typeface="Arial" charset="0"/>
              </a:defRPr>
            </a:lvl1pPr>
            <a:lvl2pPr marL="742950" indent="-285750" defTabSz="847725" eaLnBrk="0" hangingPunct="0">
              <a:spcBef>
                <a:spcPct val="20000"/>
              </a:spcBef>
              <a:buChar char="–"/>
              <a:defRPr sz="2200">
                <a:solidFill>
                  <a:schemeClr val="tx1"/>
                </a:solidFill>
                <a:latin typeface="Arial" charset="0"/>
              </a:defRPr>
            </a:lvl2pPr>
            <a:lvl3pPr marL="1143000" indent="-228600" defTabSz="847725" eaLnBrk="0" hangingPunct="0">
              <a:spcBef>
                <a:spcPct val="20000"/>
              </a:spcBef>
              <a:buFont typeface="Arial" charset="0"/>
              <a:buChar char="–"/>
              <a:defRPr sz="2000">
                <a:solidFill>
                  <a:schemeClr val="tx1"/>
                </a:solidFill>
                <a:latin typeface="Arial" charset="0"/>
              </a:defRPr>
            </a:lvl3pPr>
            <a:lvl4pPr marL="1600200" indent="-228600" defTabSz="847725" eaLnBrk="0" hangingPunct="0">
              <a:spcBef>
                <a:spcPct val="20000"/>
              </a:spcBef>
              <a:buChar char="–"/>
              <a:defRPr sz="1500">
                <a:solidFill>
                  <a:schemeClr val="tx1"/>
                </a:solidFill>
                <a:latin typeface="Arial" charset="0"/>
              </a:defRPr>
            </a:lvl4pPr>
            <a:lvl5pPr marL="2057400" indent="-228600" defTabSz="847725" eaLnBrk="0" hangingPunct="0">
              <a:spcBef>
                <a:spcPct val="20000"/>
              </a:spcBef>
              <a:buFont typeface="Arial" charset="0"/>
              <a:buChar char="–"/>
              <a:defRPr sz="1400">
                <a:solidFill>
                  <a:schemeClr val="tx1"/>
                </a:solidFill>
                <a:latin typeface="Arial" charset="0"/>
              </a:defRPr>
            </a:lvl5pPr>
            <a:lvl6pPr marL="2514600" indent="-228600" defTabSz="847725" eaLnBrk="0" fontAlgn="base" hangingPunct="0">
              <a:spcBef>
                <a:spcPct val="20000"/>
              </a:spcBef>
              <a:spcAft>
                <a:spcPct val="0"/>
              </a:spcAft>
              <a:buFont typeface="Arial" charset="0"/>
              <a:buChar char="–"/>
              <a:defRPr sz="1400">
                <a:solidFill>
                  <a:schemeClr val="tx1"/>
                </a:solidFill>
                <a:latin typeface="Arial" charset="0"/>
              </a:defRPr>
            </a:lvl6pPr>
            <a:lvl7pPr marL="2971800" indent="-228600" defTabSz="847725" eaLnBrk="0" fontAlgn="base" hangingPunct="0">
              <a:spcBef>
                <a:spcPct val="20000"/>
              </a:spcBef>
              <a:spcAft>
                <a:spcPct val="0"/>
              </a:spcAft>
              <a:buFont typeface="Arial" charset="0"/>
              <a:buChar char="–"/>
              <a:defRPr sz="1400">
                <a:solidFill>
                  <a:schemeClr val="tx1"/>
                </a:solidFill>
                <a:latin typeface="Arial" charset="0"/>
              </a:defRPr>
            </a:lvl7pPr>
            <a:lvl8pPr marL="3429000" indent="-228600" defTabSz="847725" eaLnBrk="0" fontAlgn="base" hangingPunct="0">
              <a:spcBef>
                <a:spcPct val="20000"/>
              </a:spcBef>
              <a:spcAft>
                <a:spcPct val="0"/>
              </a:spcAft>
              <a:buFont typeface="Arial" charset="0"/>
              <a:buChar char="–"/>
              <a:defRPr sz="1400">
                <a:solidFill>
                  <a:schemeClr val="tx1"/>
                </a:solidFill>
                <a:latin typeface="Arial" charset="0"/>
              </a:defRPr>
            </a:lvl8pPr>
            <a:lvl9pPr marL="3886200" indent="-228600" defTabSz="847725" eaLnBrk="0" fontAlgn="base" hangingPunct="0">
              <a:spcBef>
                <a:spcPct val="20000"/>
              </a:spcBef>
              <a:spcAft>
                <a:spcPct val="0"/>
              </a:spcAft>
              <a:buFont typeface="Arial" charset="0"/>
              <a:buChar char="–"/>
              <a:defRPr sz="1400">
                <a:solidFill>
                  <a:schemeClr val="tx1"/>
                </a:solidFill>
                <a:latin typeface="Arial" charset="0"/>
              </a:defRPr>
            </a:lvl9pPr>
          </a:lstStyle>
          <a:p>
            <a:pPr eaLnBrk="1" hangingPunct="1">
              <a:spcBef>
                <a:spcPct val="50000"/>
              </a:spcBef>
              <a:buFontTx/>
              <a:buNone/>
            </a:pPr>
            <a:r>
              <a:rPr lang="en-GB" altLang="en-US" sz="1200" dirty="0">
                <a:solidFill>
                  <a:schemeClr val="tx2"/>
                </a:solidFill>
                <a:latin typeface="Times New Roman" pitchFamily="18" charset="0"/>
                <a:cs typeface="Times New Roman" pitchFamily="18" charset="0"/>
              </a:rPr>
              <a:t>Geraldine </a:t>
            </a:r>
            <a:r>
              <a:rPr lang="en-GB" altLang="en-US" sz="1200" dirty="0" err="1">
                <a:solidFill>
                  <a:schemeClr val="tx2"/>
                </a:solidFill>
                <a:latin typeface="Times New Roman" pitchFamily="18" charset="0"/>
                <a:cs typeface="Times New Roman" pitchFamily="18" charset="0"/>
              </a:rPr>
              <a:t>Brassett</a:t>
            </a:r>
            <a:br>
              <a:rPr lang="en-GB" altLang="en-US" sz="1200" dirty="0">
                <a:solidFill>
                  <a:schemeClr val="tx2"/>
                </a:solidFill>
                <a:latin typeface="Times New Roman" pitchFamily="18" charset="0"/>
                <a:cs typeface="Times New Roman" pitchFamily="18" charset="0"/>
              </a:rPr>
            </a:br>
            <a:r>
              <a:rPr lang="en-GB" altLang="en-US" sz="1200" dirty="0">
                <a:latin typeface="Times New Roman" pitchFamily="18" charset="0"/>
                <a:cs typeface="Times New Roman" pitchFamily="18" charset="0"/>
              </a:rPr>
              <a:t>PASA Board Member</a:t>
            </a:r>
          </a:p>
          <a:p>
            <a:pPr eaLnBrk="1" hangingPunct="1">
              <a:spcBef>
                <a:spcPct val="50000"/>
              </a:spcBef>
              <a:buFontTx/>
              <a:buNone/>
            </a:pPr>
            <a:endParaRPr lang="en-GB" altLang="en-US" sz="1200" dirty="0">
              <a:solidFill>
                <a:schemeClr val="tx2"/>
              </a:solidFill>
              <a:latin typeface="Times New Roman" pitchFamily="18" charset="0"/>
              <a:cs typeface="Times New Roman" pitchFamily="18" charset="0"/>
            </a:endParaRPr>
          </a:p>
          <a:p>
            <a:pPr eaLnBrk="1" hangingPunct="1">
              <a:spcBef>
                <a:spcPct val="50000"/>
              </a:spcBef>
              <a:buFontTx/>
              <a:buNone/>
            </a:pPr>
            <a:r>
              <a:rPr lang="en-GB" altLang="en-US" sz="1200" dirty="0">
                <a:solidFill>
                  <a:schemeClr val="tx2"/>
                </a:solidFill>
                <a:latin typeface="Times New Roman" pitchFamily="18" charset="0"/>
                <a:cs typeface="Times New Roman" pitchFamily="18" charset="0"/>
              </a:rPr>
              <a:t>Contact:</a:t>
            </a:r>
          </a:p>
          <a:p>
            <a:pPr eaLnBrk="1" hangingPunct="1">
              <a:spcBef>
                <a:spcPct val="50000"/>
              </a:spcBef>
              <a:buFontTx/>
              <a:buNone/>
            </a:pPr>
            <a:r>
              <a:rPr lang="en-GB" altLang="en-US" sz="1200" dirty="0">
                <a:latin typeface="Times New Roman" pitchFamily="18" charset="0"/>
                <a:cs typeface="Times New Roman" pitchFamily="18" charset="0"/>
              </a:rPr>
              <a:t>Mob: +44 (0) 7912 977721 </a:t>
            </a:r>
            <a:br>
              <a:rPr lang="en-GB" altLang="en-US" sz="1200" dirty="0">
                <a:latin typeface="Times New Roman" pitchFamily="18" charset="0"/>
                <a:cs typeface="Times New Roman" pitchFamily="18" charset="0"/>
              </a:rPr>
            </a:br>
            <a:endParaRPr lang="en-GB" altLang="en-US" sz="1200" dirty="0">
              <a:latin typeface="Times New Roman" pitchFamily="18" charset="0"/>
              <a:cs typeface="Times New Roman" pitchFamily="18" charset="0"/>
            </a:endParaRPr>
          </a:p>
          <a:p>
            <a:pPr eaLnBrk="1" hangingPunct="1">
              <a:spcBef>
                <a:spcPct val="50000"/>
              </a:spcBef>
              <a:buFontTx/>
              <a:buNone/>
            </a:pPr>
            <a:r>
              <a:rPr lang="en-GB" altLang="en-US" sz="1200" dirty="0">
                <a:latin typeface="Times New Roman" pitchFamily="18" charset="0"/>
                <a:cs typeface="Times New Roman" pitchFamily="18" charset="0"/>
              </a:rPr>
              <a:t>Geraldine.Brassett@capita.co.uk</a:t>
            </a:r>
          </a:p>
        </p:txBody>
      </p:sp>
    </p:spTree>
    <p:extLst>
      <p:ext uri="{BB962C8B-B14F-4D97-AF65-F5344CB8AC3E}">
        <p14:creationId xmlns:p14="http://schemas.microsoft.com/office/powerpoint/2010/main" val="4293026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Agenda</a:t>
            </a:r>
          </a:p>
        </p:txBody>
      </p:sp>
      <p:graphicFrame>
        <p:nvGraphicFramePr>
          <p:cNvPr id="25" name="Table 24"/>
          <p:cNvGraphicFramePr>
            <a:graphicFrameLocks noGrp="1"/>
          </p:cNvGraphicFramePr>
          <p:nvPr>
            <p:extLst>
              <p:ext uri="{D42A27DB-BD31-4B8C-83A1-F6EECF244321}">
                <p14:modId xmlns:p14="http://schemas.microsoft.com/office/powerpoint/2010/main" val="732345673"/>
              </p:ext>
            </p:extLst>
          </p:nvPr>
        </p:nvGraphicFramePr>
        <p:xfrm>
          <a:off x="252412" y="1785769"/>
          <a:ext cx="8621713" cy="3823460"/>
        </p:xfrm>
        <a:graphic>
          <a:graphicData uri="http://schemas.openxmlformats.org/drawingml/2006/table">
            <a:tbl>
              <a:tblPr firstRow="1" bandRow="1">
                <a:tableStyleId>{5C22544A-7EE6-4342-B048-85BDC9FD1C3A}</a:tableStyleId>
              </a:tblPr>
              <a:tblGrid>
                <a:gridCol w="887071">
                  <a:extLst>
                    <a:ext uri="{9D8B030D-6E8A-4147-A177-3AD203B41FA5}">
                      <a16:colId xmlns:a16="http://schemas.microsoft.com/office/drawing/2014/main" val="20000"/>
                    </a:ext>
                  </a:extLst>
                </a:gridCol>
                <a:gridCol w="7320618">
                  <a:extLst>
                    <a:ext uri="{9D8B030D-6E8A-4147-A177-3AD203B41FA5}">
                      <a16:colId xmlns:a16="http://schemas.microsoft.com/office/drawing/2014/main" val="20001"/>
                    </a:ext>
                  </a:extLst>
                </a:gridCol>
                <a:gridCol w="414024">
                  <a:extLst>
                    <a:ext uri="{9D8B030D-6E8A-4147-A177-3AD203B41FA5}">
                      <a16:colId xmlns:a16="http://schemas.microsoft.com/office/drawing/2014/main" val="20002"/>
                    </a:ext>
                  </a:extLst>
                </a:gridCol>
              </a:tblGrid>
              <a:tr h="955865">
                <a:tc>
                  <a:txBody>
                    <a:body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ltLang="en-US" sz="1600" b="1" dirty="0">
                          <a:solidFill>
                            <a:srgbClr val="FFFFFF"/>
                          </a:solidFill>
                        </a:rPr>
                        <a:t>1</a:t>
                      </a:r>
                      <a:endParaRPr lang="en-GB" altLang="en-US" sz="1600" b="1" dirty="0">
                        <a:solidFill>
                          <a:srgbClr val="FFFFFF"/>
                        </a:solidFill>
                      </a:endParaRP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CD23"/>
                    </a:solidFill>
                  </a:tcPr>
                </a:tc>
                <a:tc>
                  <a:txBody>
                    <a:bodyPr/>
                    <a:lstStyle/>
                    <a:p>
                      <a:pPr algn="l" eaLnBrk="1" hangingPunct="1">
                        <a:spcBef>
                          <a:spcPct val="20000"/>
                        </a:spcBef>
                        <a:buFont typeface="Arial" panose="020B0604020202020204" pitchFamily="34" charset="0"/>
                        <a:buNone/>
                      </a:pPr>
                      <a:r>
                        <a:rPr lang="en-US" altLang="en-US" sz="1600" b="0" dirty="0">
                          <a:solidFill>
                            <a:schemeClr val="tx1"/>
                          </a:solidFill>
                        </a:rPr>
                        <a:t>Introduction and welcome</a:t>
                      </a: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2"/>
                    </a:solidFill>
                  </a:tcPr>
                </a:tc>
                <a:tc>
                  <a:txBody>
                    <a:bodyPr/>
                    <a:lstStyle/>
                    <a:p>
                      <a:pPr algn="ctr" eaLnBrk="1" hangingPunct="1">
                        <a:spcBef>
                          <a:spcPct val="20000"/>
                        </a:spcBef>
                        <a:buFont typeface="Arial" panose="020B0604020202020204" pitchFamily="34" charset="0"/>
                        <a:buChar char="–"/>
                      </a:pPr>
                      <a:endParaRPr lang="en-US" altLang="en-US" sz="1600" dirty="0">
                        <a:solidFill>
                          <a:srgbClr val="5B6F7B"/>
                        </a:solidFill>
                      </a:endParaRPr>
                    </a:p>
                  </a:txBody>
                  <a:tcPr marL="194312" marR="194312" marT="97156" marB="9715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2CD23"/>
                    </a:solidFill>
                  </a:tcPr>
                </a:tc>
                <a:extLst>
                  <a:ext uri="{0D108BD9-81ED-4DB2-BD59-A6C34878D82A}">
                    <a16:rowId xmlns:a16="http://schemas.microsoft.com/office/drawing/2014/main" val="10000"/>
                  </a:ext>
                </a:extLst>
              </a:tr>
              <a:tr h="9558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dirty="0">
                          <a:solidFill>
                            <a:srgbClr val="FFFFFF"/>
                          </a:solidFill>
                        </a:rPr>
                        <a:t>2</a:t>
                      </a:r>
                      <a:endParaRPr lang="en-GB" altLang="en-US" sz="1600" b="0" dirty="0">
                        <a:solidFill>
                          <a:schemeClr val="dk1"/>
                        </a:solidFill>
                      </a:endParaRP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9D31"/>
                    </a:solidFill>
                  </a:tcPr>
                </a:tc>
                <a:tc>
                  <a:txBody>
                    <a:bodyPr/>
                    <a:lstStyle/>
                    <a:p>
                      <a:pPr algn="l" eaLnBrk="1" hangingPunct="1">
                        <a:spcBef>
                          <a:spcPct val="20000"/>
                        </a:spcBef>
                        <a:buFont typeface="Arial" panose="020B0604020202020204" pitchFamily="34" charset="0"/>
                        <a:buNone/>
                      </a:pPr>
                      <a:r>
                        <a:rPr lang="en-GB" altLang="en-US" sz="1600" b="0" dirty="0">
                          <a:solidFill>
                            <a:schemeClr val="tx1"/>
                          </a:solidFill>
                        </a:rPr>
                        <a:t>The big picture: from reconciliation to rectification</a:t>
                      </a: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2"/>
                    </a:solidFill>
                  </a:tcPr>
                </a:tc>
                <a:tc>
                  <a:txBody>
                    <a:bodyPr/>
                    <a:lstStyle/>
                    <a:p>
                      <a:pPr algn="ctr" eaLnBrk="1" hangingPunct="1">
                        <a:spcBef>
                          <a:spcPct val="20000"/>
                        </a:spcBef>
                        <a:buFont typeface="Arial" panose="020B0604020202020204" pitchFamily="34" charset="0"/>
                        <a:buChar char="–"/>
                      </a:pPr>
                      <a:endParaRPr lang="en-US" altLang="en-US" sz="1600" dirty="0">
                        <a:solidFill>
                          <a:srgbClr val="5B6F7B"/>
                        </a:solidFill>
                      </a:endParaRPr>
                    </a:p>
                  </a:txBody>
                  <a:tcPr marL="194312" marR="194312" marT="97156" marB="9715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99D31"/>
                    </a:solidFill>
                  </a:tcPr>
                </a:tc>
                <a:extLst>
                  <a:ext uri="{0D108BD9-81ED-4DB2-BD59-A6C34878D82A}">
                    <a16:rowId xmlns:a16="http://schemas.microsoft.com/office/drawing/2014/main" val="10001"/>
                  </a:ext>
                </a:extLst>
              </a:tr>
              <a:tr h="9558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dirty="0">
                          <a:solidFill>
                            <a:schemeClr val="bg1"/>
                          </a:solidFill>
                        </a:rPr>
                        <a:t>3</a:t>
                      </a:r>
                      <a:endParaRPr lang="en-GB" altLang="en-US" sz="1600" b="1" dirty="0">
                        <a:solidFill>
                          <a:schemeClr val="bg1"/>
                        </a:solidFill>
                      </a:endParaRP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69BBE"/>
                    </a:solidFill>
                  </a:tcPr>
                </a:tc>
                <a:tc>
                  <a:txBody>
                    <a:bodyPr/>
                    <a:lstStyle/>
                    <a:p>
                      <a:pPr algn="l" eaLnBrk="1" hangingPunct="1">
                        <a:spcBef>
                          <a:spcPct val="20000"/>
                        </a:spcBef>
                        <a:buFont typeface="Arial" panose="020B0604020202020204" pitchFamily="34" charset="0"/>
                        <a:buNone/>
                      </a:pPr>
                      <a:r>
                        <a:rPr lang="en-US" altLang="en-US" sz="1600" b="0" dirty="0">
                          <a:solidFill>
                            <a:schemeClr val="tx1"/>
                          </a:solidFill>
                        </a:rPr>
                        <a:t>Introducing the guidance</a:t>
                      </a: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2"/>
                    </a:solidFill>
                  </a:tcPr>
                </a:tc>
                <a:tc>
                  <a:txBody>
                    <a:bodyPr/>
                    <a:lstStyle/>
                    <a:p>
                      <a:pPr algn="ctr" eaLnBrk="1" hangingPunct="1">
                        <a:spcBef>
                          <a:spcPct val="20000"/>
                        </a:spcBef>
                        <a:buFont typeface="Arial" panose="020B0604020202020204" pitchFamily="34" charset="0"/>
                        <a:buChar char="–"/>
                      </a:pPr>
                      <a:endParaRPr lang="en-US" altLang="en-US" sz="1600" dirty="0">
                        <a:solidFill>
                          <a:srgbClr val="5B6F7B"/>
                        </a:solidFill>
                      </a:endParaRPr>
                    </a:p>
                  </a:txBody>
                  <a:tcPr marL="194312" marR="194312" marT="97156" marB="9715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69BBE"/>
                    </a:solidFill>
                  </a:tcPr>
                </a:tc>
                <a:extLst>
                  <a:ext uri="{0D108BD9-81ED-4DB2-BD59-A6C34878D82A}">
                    <a16:rowId xmlns:a16="http://schemas.microsoft.com/office/drawing/2014/main" val="10002"/>
                  </a:ext>
                </a:extLst>
              </a:tr>
              <a:tr h="9558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dirty="0">
                          <a:solidFill>
                            <a:srgbClr val="FFFFFF"/>
                          </a:solidFill>
                        </a:rPr>
                        <a:t>4</a:t>
                      </a:r>
                      <a:endParaRPr lang="en-GB" altLang="en-US" sz="1600" b="1" dirty="0">
                        <a:solidFill>
                          <a:srgbClr val="FFFFFF"/>
                        </a:solidFill>
                      </a:endParaRP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4498"/>
                    </a:solidFill>
                  </a:tcPr>
                </a:tc>
                <a:tc>
                  <a:txBody>
                    <a:bodyPr/>
                    <a:lstStyle/>
                    <a:p>
                      <a:pPr algn="l" eaLnBrk="1" hangingPunct="1">
                        <a:spcBef>
                          <a:spcPct val="20000"/>
                        </a:spcBef>
                        <a:buFont typeface="Arial" panose="020B0604020202020204" pitchFamily="34" charset="0"/>
                        <a:buNone/>
                      </a:pPr>
                      <a:r>
                        <a:rPr lang="en-US" altLang="en-US" sz="1600" b="0" dirty="0">
                          <a:solidFill>
                            <a:schemeClr val="tx1"/>
                          </a:solidFill>
                        </a:rPr>
                        <a:t>Panel session and Q&amp;A</a:t>
                      </a:r>
                    </a:p>
                  </a:txBody>
                  <a:tcPr marL="194312" marR="194312" marT="97156" marB="9715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2"/>
                    </a:solidFill>
                  </a:tcPr>
                </a:tc>
                <a:tc>
                  <a:txBody>
                    <a:bodyPr/>
                    <a:lstStyle/>
                    <a:p>
                      <a:pPr algn="ctr" eaLnBrk="1" hangingPunct="1">
                        <a:spcBef>
                          <a:spcPct val="20000"/>
                        </a:spcBef>
                        <a:buFont typeface="Arial" panose="020B0604020202020204" pitchFamily="34" charset="0"/>
                        <a:buChar char="–"/>
                      </a:pPr>
                      <a:endParaRPr lang="en-US" altLang="en-US" sz="1600" dirty="0">
                        <a:solidFill>
                          <a:srgbClr val="5B6F7B"/>
                        </a:solidFill>
                      </a:endParaRPr>
                    </a:p>
                  </a:txBody>
                  <a:tcPr marL="194312" marR="194312" marT="97156" marB="9715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4498"/>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2423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003" y="424287"/>
            <a:ext cx="8572037" cy="446276"/>
          </a:xfrm>
        </p:spPr>
        <p:txBody>
          <a:bodyPr/>
          <a:lstStyle/>
          <a:p>
            <a:r>
              <a:rPr lang="en-GB" dirty="0"/>
              <a:t>The big picture: from reconciliation to rectification</a:t>
            </a:r>
            <a:endParaRPr lang="cs-CZ" dirty="0"/>
          </a:p>
        </p:txBody>
      </p:sp>
      <p:sp>
        <p:nvSpPr>
          <p:cNvPr id="4" name="Oval 3"/>
          <p:cNvSpPr>
            <a:spLocks noChangeAspect="1"/>
          </p:cNvSpPr>
          <p:nvPr/>
        </p:nvSpPr>
        <p:spPr bwMode="auto">
          <a:xfrm>
            <a:off x="3527669" y="1916912"/>
            <a:ext cx="2047424" cy="2047424"/>
          </a:xfrm>
          <a:prstGeom prst="ellipse">
            <a:avLst/>
          </a:prstGeom>
          <a:solidFill>
            <a:schemeClr val="bg1"/>
          </a:solidFill>
          <a:ln w="57150" algn="ctr">
            <a:solidFill>
              <a:srgbClr val="C2CD23"/>
            </a:solidFill>
            <a:round/>
            <a:headEnd/>
            <a:tailEnd/>
          </a:ln>
        </p:spPr>
        <p:txBody>
          <a:bodyPr wrap="none" lIns="252000" rIns="252000" anchor="ctr"/>
          <a:lstStyle>
            <a:lvl1pPr defTabSz="847725" eaLnBrk="0" hangingPunct="0">
              <a:defRPr>
                <a:solidFill>
                  <a:schemeClr val="tx1"/>
                </a:solidFill>
                <a:latin typeface="Arial" charset="0"/>
                <a:cs typeface="Arial" charset="0"/>
              </a:defRPr>
            </a:lvl1pPr>
            <a:lvl2pPr marL="742950" indent="-285750" defTabSz="847725" eaLnBrk="0" hangingPunct="0">
              <a:defRPr>
                <a:solidFill>
                  <a:schemeClr val="tx1"/>
                </a:solidFill>
                <a:latin typeface="Arial" charset="0"/>
                <a:cs typeface="Arial" charset="0"/>
              </a:defRPr>
            </a:lvl2pPr>
            <a:lvl3pPr marL="1143000" indent="-228600" defTabSz="847725" eaLnBrk="0" hangingPunct="0">
              <a:defRPr>
                <a:solidFill>
                  <a:schemeClr val="tx1"/>
                </a:solidFill>
                <a:latin typeface="Arial" charset="0"/>
                <a:cs typeface="Arial" charset="0"/>
              </a:defRPr>
            </a:lvl3pPr>
            <a:lvl4pPr marL="1600200" indent="-228600" defTabSz="847725" eaLnBrk="0" hangingPunct="0">
              <a:defRPr>
                <a:solidFill>
                  <a:schemeClr val="tx1"/>
                </a:solidFill>
                <a:latin typeface="Arial" charset="0"/>
                <a:cs typeface="Arial" charset="0"/>
              </a:defRPr>
            </a:lvl4pPr>
            <a:lvl5pPr marL="2057400" indent="-228600" defTabSz="847725" eaLnBrk="0" hangingPunct="0">
              <a:defRPr>
                <a:solidFill>
                  <a:schemeClr val="tx1"/>
                </a:solidFill>
                <a:latin typeface="Arial" charset="0"/>
                <a:cs typeface="Arial" charset="0"/>
              </a:defRPr>
            </a:lvl5pPr>
            <a:lvl6pPr marL="2514600" indent="-228600" defTabSz="847725" eaLnBrk="0" fontAlgn="base" hangingPunct="0">
              <a:spcBef>
                <a:spcPct val="0"/>
              </a:spcBef>
              <a:spcAft>
                <a:spcPct val="0"/>
              </a:spcAft>
              <a:defRPr>
                <a:solidFill>
                  <a:schemeClr val="tx1"/>
                </a:solidFill>
                <a:latin typeface="Arial" charset="0"/>
                <a:cs typeface="Arial" charset="0"/>
              </a:defRPr>
            </a:lvl6pPr>
            <a:lvl7pPr marL="2971800" indent="-228600" defTabSz="847725" eaLnBrk="0" fontAlgn="base" hangingPunct="0">
              <a:spcBef>
                <a:spcPct val="0"/>
              </a:spcBef>
              <a:spcAft>
                <a:spcPct val="0"/>
              </a:spcAft>
              <a:defRPr>
                <a:solidFill>
                  <a:schemeClr val="tx1"/>
                </a:solidFill>
                <a:latin typeface="Arial" charset="0"/>
                <a:cs typeface="Arial" charset="0"/>
              </a:defRPr>
            </a:lvl7pPr>
            <a:lvl8pPr marL="3429000" indent="-228600" defTabSz="847725" eaLnBrk="0" fontAlgn="base" hangingPunct="0">
              <a:spcBef>
                <a:spcPct val="0"/>
              </a:spcBef>
              <a:spcAft>
                <a:spcPct val="0"/>
              </a:spcAft>
              <a:defRPr>
                <a:solidFill>
                  <a:schemeClr val="tx1"/>
                </a:solidFill>
                <a:latin typeface="Arial" charset="0"/>
                <a:cs typeface="Arial" charset="0"/>
              </a:defRPr>
            </a:lvl8pPr>
            <a:lvl9pPr marL="3886200" indent="-228600" defTabSz="847725"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GB" altLang="en-US" sz="3200" b="1" dirty="0">
                <a:latin typeface="+mn-lt"/>
              </a:rPr>
              <a:t>2.</a:t>
            </a:r>
          </a:p>
          <a:p>
            <a:pPr algn="ctr">
              <a:spcBef>
                <a:spcPct val="50000"/>
              </a:spcBef>
            </a:pPr>
            <a:r>
              <a:rPr lang="en-GB" altLang="en-US" sz="1600" b="1" dirty="0">
                <a:latin typeface="+mn-lt"/>
              </a:rPr>
              <a:t>Reconciling </a:t>
            </a:r>
            <a:br>
              <a:rPr lang="en-GB" altLang="en-US" sz="1600" b="1" dirty="0">
                <a:latin typeface="+mn-lt"/>
              </a:rPr>
            </a:br>
            <a:r>
              <a:rPr lang="en-GB" altLang="en-US" sz="1600" b="1" dirty="0">
                <a:latin typeface="+mn-lt"/>
              </a:rPr>
              <a:t>data</a:t>
            </a:r>
          </a:p>
        </p:txBody>
      </p:sp>
      <p:sp>
        <p:nvSpPr>
          <p:cNvPr id="5" name="Oval 4"/>
          <p:cNvSpPr>
            <a:spLocks noChangeAspect="1"/>
          </p:cNvSpPr>
          <p:nvPr/>
        </p:nvSpPr>
        <p:spPr bwMode="auto">
          <a:xfrm>
            <a:off x="461848" y="1916783"/>
            <a:ext cx="2047424" cy="2045618"/>
          </a:xfrm>
          <a:prstGeom prst="ellipse">
            <a:avLst/>
          </a:prstGeom>
          <a:solidFill>
            <a:schemeClr val="bg1"/>
          </a:solidFill>
          <a:ln w="57150" algn="ctr">
            <a:solidFill>
              <a:srgbClr val="F99D31"/>
            </a:solidFill>
            <a:round/>
            <a:headEnd/>
            <a:tailEnd/>
          </a:ln>
        </p:spPr>
        <p:txBody>
          <a:bodyPr wrap="none" anchor="ctr"/>
          <a:lstStyle>
            <a:lvl1pPr defTabSz="847725" eaLnBrk="0" hangingPunct="0">
              <a:defRPr>
                <a:solidFill>
                  <a:schemeClr val="tx1"/>
                </a:solidFill>
                <a:latin typeface="Arial" charset="0"/>
                <a:cs typeface="Arial" charset="0"/>
              </a:defRPr>
            </a:lvl1pPr>
            <a:lvl2pPr marL="742950" indent="-285750" defTabSz="847725" eaLnBrk="0" hangingPunct="0">
              <a:defRPr>
                <a:solidFill>
                  <a:schemeClr val="tx1"/>
                </a:solidFill>
                <a:latin typeface="Arial" charset="0"/>
                <a:cs typeface="Arial" charset="0"/>
              </a:defRPr>
            </a:lvl2pPr>
            <a:lvl3pPr marL="1143000" indent="-228600" defTabSz="847725" eaLnBrk="0" hangingPunct="0">
              <a:defRPr>
                <a:solidFill>
                  <a:schemeClr val="tx1"/>
                </a:solidFill>
                <a:latin typeface="Arial" charset="0"/>
                <a:cs typeface="Arial" charset="0"/>
              </a:defRPr>
            </a:lvl3pPr>
            <a:lvl4pPr marL="1600200" indent="-228600" defTabSz="847725" eaLnBrk="0" hangingPunct="0">
              <a:defRPr>
                <a:solidFill>
                  <a:schemeClr val="tx1"/>
                </a:solidFill>
                <a:latin typeface="Arial" charset="0"/>
                <a:cs typeface="Arial" charset="0"/>
              </a:defRPr>
            </a:lvl4pPr>
            <a:lvl5pPr marL="2057400" indent="-228600" defTabSz="847725" eaLnBrk="0" hangingPunct="0">
              <a:defRPr>
                <a:solidFill>
                  <a:schemeClr val="tx1"/>
                </a:solidFill>
                <a:latin typeface="Arial" charset="0"/>
                <a:cs typeface="Arial" charset="0"/>
              </a:defRPr>
            </a:lvl5pPr>
            <a:lvl6pPr marL="2514600" indent="-228600" defTabSz="847725" eaLnBrk="0" fontAlgn="base" hangingPunct="0">
              <a:spcBef>
                <a:spcPct val="0"/>
              </a:spcBef>
              <a:spcAft>
                <a:spcPct val="0"/>
              </a:spcAft>
              <a:defRPr>
                <a:solidFill>
                  <a:schemeClr val="tx1"/>
                </a:solidFill>
                <a:latin typeface="Arial" charset="0"/>
                <a:cs typeface="Arial" charset="0"/>
              </a:defRPr>
            </a:lvl6pPr>
            <a:lvl7pPr marL="2971800" indent="-228600" defTabSz="847725" eaLnBrk="0" fontAlgn="base" hangingPunct="0">
              <a:spcBef>
                <a:spcPct val="0"/>
              </a:spcBef>
              <a:spcAft>
                <a:spcPct val="0"/>
              </a:spcAft>
              <a:defRPr>
                <a:solidFill>
                  <a:schemeClr val="tx1"/>
                </a:solidFill>
                <a:latin typeface="Arial" charset="0"/>
                <a:cs typeface="Arial" charset="0"/>
              </a:defRPr>
            </a:lvl7pPr>
            <a:lvl8pPr marL="3429000" indent="-228600" defTabSz="847725" eaLnBrk="0" fontAlgn="base" hangingPunct="0">
              <a:spcBef>
                <a:spcPct val="0"/>
              </a:spcBef>
              <a:spcAft>
                <a:spcPct val="0"/>
              </a:spcAft>
              <a:defRPr>
                <a:solidFill>
                  <a:schemeClr val="tx1"/>
                </a:solidFill>
                <a:latin typeface="Arial" charset="0"/>
                <a:cs typeface="Arial" charset="0"/>
              </a:defRPr>
            </a:lvl8pPr>
            <a:lvl9pPr marL="3886200" indent="-228600" defTabSz="847725"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GB" altLang="en-US" sz="3200" b="1" dirty="0">
                <a:latin typeface="+mn-lt"/>
              </a:rPr>
              <a:t>1.</a:t>
            </a:r>
          </a:p>
          <a:p>
            <a:pPr algn="ctr">
              <a:spcBef>
                <a:spcPct val="50000"/>
              </a:spcBef>
            </a:pPr>
            <a:r>
              <a:rPr lang="en-GB" altLang="en-US" sz="1600" b="1" dirty="0">
                <a:latin typeface="+mn-lt"/>
              </a:rPr>
              <a:t>Getting</a:t>
            </a:r>
            <a:br>
              <a:rPr lang="en-GB" altLang="en-US" sz="1600" b="1" dirty="0">
                <a:latin typeface="+mn-lt"/>
              </a:rPr>
            </a:br>
            <a:r>
              <a:rPr lang="en-GB" altLang="en-US" sz="1600" b="1" dirty="0">
                <a:latin typeface="+mn-lt"/>
              </a:rPr>
              <a:t>started</a:t>
            </a:r>
          </a:p>
        </p:txBody>
      </p:sp>
      <p:sp>
        <p:nvSpPr>
          <p:cNvPr id="6" name="Oval 5"/>
          <p:cNvSpPr>
            <a:spLocks noChangeAspect="1"/>
          </p:cNvSpPr>
          <p:nvPr/>
        </p:nvSpPr>
        <p:spPr bwMode="auto">
          <a:xfrm>
            <a:off x="6550502" y="1916783"/>
            <a:ext cx="2047424" cy="2045618"/>
          </a:xfrm>
          <a:prstGeom prst="ellipse">
            <a:avLst/>
          </a:prstGeom>
          <a:solidFill>
            <a:schemeClr val="bg1"/>
          </a:solidFill>
          <a:ln w="57150" cap="flat" cmpd="sng" algn="ctr">
            <a:solidFill>
              <a:schemeClr val="accent4"/>
            </a:solidFill>
            <a:prstDash val="solid"/>
            <a:round/>
            <a:headEnd type="none" w="med" len="med"/>
            <a:tailEnd type="none" w="med" len="med"/>
          </a:ln>
          <a:effectLst/>
          <a:extLst/>
        </p:spPr>
        <p:txBody>
          <a:bodyPr wrap="none" anchor="ctr"/>
          <a:lstStyle/>
          <a:p>
            <a:pPr algn="ctr" defTabSz="847725" eaLnBrk="0" hangingPunct="0">
              <a:spcBef>
                <a:spcPct val="50000"/>
              </a:spcBef>
              <a:defRPr/>
            </a:pPr>
            <a:r>
              <a:rPr lang="en-GB" sz="2800" b="1" dirty="0">
                <a:cs typeface="+mn-cs"/>
              </a:rPr>
              <a:t>3.</a:t>
            </a:r>
          </a:p>
          <a:p>
            <a:pPr algn="ctr" defTabSz="847725" eaLnBrk="0" hangingPunct="0">
              <a:spcBef>
                <a:spcPct val="50000"/>
              </a:spcBef>
              <a:defRPr/>
            </a:pPr>
            <a:r>
              <a:rPr lang="en-GB" sz="1600" b="1" dirty="0">
                <a:cs typeface="+mn-cs"/>
              </a:rPr>
              <a:t>Correcting </a:t>
            </a:r>
            <a:br>
              <a:rPr lang="en-GB" sz="1600" b="1" dirty="0">
                <a:cs typeface="+mn-cs"/>
              </a:rPr>
            </a:br>
            <a:r>
              <a:rPr lang="en-GB" sz="1600" b="1" dirty="0">
                <a:cs typeface="+mn-cs"/>
              </a:rPr>
              <a:t>benefits</a:t>
            </a:r>
          </a:p>
        </p:txBody>
      </p:sp>
      <p:grpSp>
        <p:nvGrpSpPr>
          <p:cNvPr id="14" name="Group 13"/>
          <p:cNvGrpSpPr/>
          <p:nvPr/>
        </p:nvGrpSpPr>
        <p:grpSpPr>
          <a:xfrm>
            <a:off x="271463" y="3962401"/>
            <a:ext cx="2428194" cy="2336799"/>
            <a:chOff x="271463" y="3962401"/>
            <a:chExt cx="2428194" cy="2336799"/>
          </a:xfrm>
        </p:grpSpPr>
        <p:sp>
          <p:nvSpPr>
            <p:cNvPr id="3" name="Rectangle 2"/>
            <p:cNvSpPr/>
            <p:nvPr/>
          </p:nvSpPr>
          <p:spPr>
            <a:xfrm>
              <a:off x="271463" y="4847771"/>
              <a:ext cx="2428194" cy="145142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Why do schemes </a:t>
              </a:r>
              <a:br>
                <a:rPr lang="en-GB" sz="1600" dirty="0">
                  <a:solidFill>
                    <a:schemeClr val="tx1"/>
                  </a:solidFill>
                </a:rPr>
              </a:br>
              <a:r>
                <a:rPr lang="en-GB" sz="1600" dirty="0">
                  <a:solidFill>
                    <a:schemeClr val="tx1"/>
                  </a:solidFill>
                </a:rPr>
                <a:t>need to reconcile </a:t>
              </a:r>
              <a:br>
                <a:rPr lang="en-GB" sz="1600" dirty="0">
                  <a:solidFill>
                    <a:schemeClr val="tx1"/>
                  </a:solidFill>
                </a:rPr>
              </a:br>
              <a:r>
                <a:rPr lang="en-GB" sz="1600" dirty="0">
                  <a:solidFill>
                    <a:schemeClr val="tx1"/>
                  </a:solidFill>
                </a:rPr>
                <a:t>GMPs at all?</a:t>
              </a:r>
            </a:p>
          </p:txBody>
        </p:sp>
        <p:cxnSp>
          <p:nvCxnSpPr>
            <p:cNvPr id="11" name="Straight Connector 10"/>
            <p:cNvCxnSpPr>
              <a:stCxn id="5" idx="4"/>
              <a:endCxn id="3" idx="0"/>
            </p:cNvCxnSpPr>
            <p:nvPr/>
          </p:nvCxnSpPr>
          <p:spPr>
            <a:xfrm>
              <a:off x="1485560" y="3962401"/>
              <a:ext cx="0" cy="885370"/>
            </a:xfrm>
            <a:prstGeom prst="line">
              <a:avLst/>
            </a:prstGeom>
            <a:solidFill>
              <a:schemeClr val="bg1"/>
            </a:solidFill>
            <a:ln w="38100" cap="rnd" algn="ctr">
              <a:solidFill>
                <a:srgbClr val="F99D31"/>
              </a:solidFill>
              <a:prstDash val="sysDot"/>
              <a:round/>
              <a:headEnd/>
              <a:tailEnd/>
            </a:ln>
          </p:spPr>
        </p:cxnSp>
        <p:cxnSp>
          <p:nvCxnSpPr>
            <p:cNvPr id="13" name="Straight Connector 12"/>
            <p:cNvCxnSpPr/>
            <p:nvPr/>
          </p:nvCxnSpPr>
          <p:spPr>
            <a:xfrm>
              <a:off x="271463" y="4847771"/>
              <a:ext cx="2428194" cy="0"/>
            </a:xfrm>
            <a:prstGeom prst="line">
              <a:avLst/>
            </a:prstGeom>
            <a:solidFill>
              <a:schemeClr val="bg1"/>
            </a:solidFill>
            <a:ln w="38100" cap="rnd" algn="ctr">
              <a:solidFill>
                <a:srgbClr val="F99D31"/>
              </a:solidFill>
              <a:prstDash val="sysDot"/>
              <a:round/>
              <a:headEnd/>
              <a:tailEnd/>
            </a:ln>
          </p:spPr>
        </p:cxnSp>
      </p:grpSp>
      <p:grpSp>
        <p:nvGrpSpPr>
          <p:cNvPr id="15" name="Group 14"/>
          <p:cNvGrpSpPr/>
          <p:nvPr/>
        </p:nvGrpSpPr>
        <p:grpSpPr>
          <a:xfrm>
            <a:off x="3337284" y="3962401"/>
            <a:ext cx="2428194" cy="2336799"/>
            <a:chOff x="271463" y="3962401"/>
            <a:chExt cx="2428194" cy="2336799"/>
          </a:xfrm>
        </p:grpSpPr>
        <p:sp>
          <p:nvSpPr>
            <p:cNvPr id="16" name="Rectangle 15"/>
            <p:cNvSpPr/>
            <p:nvPr/>
          </p:nvSpPr>
          <p:spPr>
            <a:xfrm>
              <a:off x="271463" y="4847771"/>
              <a:ext cx="2428194" cy="145142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What does GMP reconciliation look </a:t>
              </a:r>
              <a:br>
                <a:rPr lang="en-GB" sz="1600" dirty="0">
                  <a:solidFill>
                    <a:schemeClr val="tx1"/>
                  </a:solidFill>
                </a:rPr>
              </a:br>
              <a:r>
                <a:rPr lang="en-GB" sz="1600" dirty="0">
                  <a:solidFill>
                    <a:schemeClr val="tx1"/>
                  </a:solidFill>
                </a:rPr>
                <a:t>like in practice? </a:t>
              </a:r>
            </a:p>
          </p:txBody>
        </p:sp>
        <p:cxnSp>
          <p:nvCxnSpPr>
            <p:cNvPr id="17" name="Straight Connector 16"/>
            <p:cNvCxnSpPr>
              <a:endCxn id="16" idx="0"/>
            </p:cNvCxnSpPr>
            <p:nvPr/>
          </p:nvCxnSpPr>
          <p:spPr>
            <a:xfrm>
              <a:off x="1485560" y="3962401"/>
              <a:ext cx="0" cy="885370"/>
            </a:xfrm>
            <a:prstGeom prst="line">
              <a:avLst/>
            </a:prstGeom>
            <a:solidFill>
              <a:schemeClr val="bg1"/>
            </a:solidFill>
            <a:ln w="38100" cap="rnd" algn="ctr">
              <a:solidFill>
                <a:srgbClr val="C2CD23"/>
              </a:solidFill>
              <a:prstDash val="sysDot"/>
              <a:round/>
              <a:headEnd/>
              <a:tailEnd/>
            </a:ln>
          </p:spPr>
        </p:cxnSp>
        <p:cxnSp>
          <p:nvCxnSpPr>
            <p:cNvPr id="18" name="Straight Connector 17"/>
            <p:cNvCxnSpPr/>
            <p:nvPr/>
          </p:nvCxnSpPr>
          <p:spPr>
            <a:xfrm>
              <a:off x="271463" y="4847771"/>
              <a:ext cx="2428194" cy="0"/>
            </a:xfrm>
            <a:prstGeom prst="line">
              <a:avLst/>
            </a:prstGeom>
            <a:solidFill>
              <a:schemeClr val="bg1"/>
            </a:solidFill>
            <a:ln w="38100" cap="rnd" algn="ctr">
              <a:solidFill>
                <a:srgbClr val="C2CD23"/>
              </a:solidFill>
              <a:prstDash val="sysDot"/>
              <a:round/>
              <a:headEnd/>
              <a:tailEnd/>
            </a:ln>
          </p:spPr>
        </p:cxnSp>
      </p:grpSp>
      <p:grpSp>
        <p:nvGrpSpPr>
          <p:cNvPr id="19" name="Group 18"/>
          <p:cNvGrpSpPr/>
          <p:nvPr/>
        </p:nvGrpSpPr>
        <p:grpSpPr>
          <a:xfrm>
            <a:off x="6360117" y="3962401"/>
            <a:ext cx="2428194" cy="2336799"/>
            <a:chOff x="271463" y="3962401"/>
            <a:chExt cx="2428194" cy="2336799"/>
          </a:xfrm>
        </p:grpSpPr>
        <p:sp>
          <p:nvSpPr>
            <p:cNvPr id="20" name="Rectangle 19"/>
            <p:cNvSpPr/>
            <p:nvPr/>
          </p:nvSpPr>
          <p:spPr>
            <a:xfrm>
              <a:off x="271463" y="4847771"/>
              <a:ext cx="2428194" cy="145142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What do schemes </a:t>
              </a:r>
              <a:br>
                <a:rPr lang="en-GB" sz="1600" dirty="0">
                  <a:solidFill>
                    <a:schemeClr val="tx1"/>
                  </a:solidFill>
                </a:rPr>
              </a:br>
              <a:r>
                <a:rPr lang="en-GB" sz="1600" dirty="0">
                  <a:solidFill>
                    <a:schemeClr val="tx1"/>
                  </a:solidFill>
                </a:rPr>
                <a:t>do about any </a:t>
              </a:r>
              <a:br>
                <a:rPr lang="en-GB" sz="1600" dirty="0">
                  <a:solidFill>
                    <a:schemeClr val="tx1"/>
                  </a:solidFill>
                </a:rPr>
              </a:br>
              <a:r>
                <a:rPr lang="en-GB" sz="1600" dirty="0">
                  <a:solidFill>
                    <a:schemeClr val="tx1"/>
                  </a:solidFill>
                </a:rPr>
                <a:t>errors identified?</a:t>
              </a:r>
            </a:p>
          </p:txBody>
        </p:sp>
        <p:cxnSp>
          <p:nvCxnSpPr>
            <p:cNvPr id="21" name="Straight Connector 20"/>
            <p:cNvCxnSpPr>
              <a:endCxn id="20" idx="0"/>
            </p:cNvCxnSpPr>
            <p:nvPr/>
          </p:nvCxnSpPr>
          <p:spPr>
            <a:xfrm>
              <a:off x="1485560" y="3962401"/>
              <a:ext cx="0" cy="885370"/>
            </a:xfrm>
            <a:prstGeom prst="line">
              <a:avLst/>
            </a:prstGeom>
            <a:solidFill>
              <a:schemeClr val="bg1"/>
            </a:solidFill>
            <a:ln w="38100" cap="rnd" algn="ctr">
              <a:solidFill>
                <a:schemeClr val="accent4"/>
              </a:solidFill>
              <a:prstDash val="sysDot"/>
              <a:round/>
              <a:headEnd/>
              <a:tailEnd/>
            </a:ln>
          </p:spPr>
        </p:cxnSp>
        <p:cxnSp>
          <p:nvCxnSpPr>
            <p:cNvPr id="22" name="Straight Connector 21"/>
            <p:cNvCxnSpPr/>
            <p:nvPr/>
          </p:nvCxnSpPr>
          <p:spPr>
            <a:xfrm>
              <a:off x="271463" y="4847771"/>
              <a:ext cx="2428194" cy="0"/>
            </a:xfrm>
            <a:prstGeom prst="line">
              <a:avLst/>
            </a:prstGeom>
            <a:solidFill>
              <a:schemeClr val="bg1"/>
            </a:solidFill>
            <a:ln w="38100" cap="rnd" algn="ctr">
              <a:solidFill>
                <a:schemeClr val="accent4"/>
              </a:solidFill>
              <a:prstDash val="sysDot"/>
              <a:round/>
              <a:headEnd/>
              <a:tailEnd/>
            </a:ln>
          </p:spPr>
        </p:cxnSp>
      </p:grpSp>
      <p:sp>
        <p:nvSpPr>
          <p:cNvPr id="7" name="Arc 6"/>
          <p:cNvSpPr/>
          <p:nvPr/>
        </p:nvSpPr>
        <p:spPr>
          <a:xfrm>
            <a:off x="6666720" y="2032098"/>
            <a:ext cx="1814989" cy="1814989"/>
          </a:xfrm>
          <a:prstGeom prst="arc">
            <a:avLst>
              <a:gd name="adj1" fmla="val 19570957"/>
              <a:gd name="adj2" fmla="val 7196312"/>
            </a:avLst>
          </a:prstGeom>
          <a:ln w="1905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3" name="Arc 22"/>
          <p:cNvSpPr/>
          <p:nvPr/>
        </p:nvSpPr>
        <p:spPr>
          <a:xfrm>
            <a:off x="3643887" y="2032098"/>
            <a:ext cx="1814989" cy="1814989"/>
          </a:xfrm>
          <a:prstGeom prst="arc">
            <a:avLst>
              <a:gd name="adj1" fmla="val 3182471"/>
              <a:gd name="adj2" fmla="val 10288923"/>
            </a:avLst>
          </a:prstGeom>
          <a:ln w="19050">
            <a:solidFill>
              <a:srgbClr val="C2CD2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4" name="Arc 23"/>
          <p:cNvSpPr/>
          <p:nvPr/>
        </p:nvSpPr>
        <p:spPr>
          <a:xfrm>
            <a:off x="578066" y="2032098"/>
            <a:ext cx="1814989" cy="1814989"/>
          </a:xfrm>
          <a:prstGeom prst="arc">
            <a:avLst>
              <a:gd name="adj1" fmla="val 10909233"/>
              <a:gd name="adj2" fmla="val 16908560"/>
            </a:avLst>
          </a:prstGeom>
          <a:ln w="19050">
            <a:solidFill>
              <a:srgbClr val="F99D3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769569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Ten reasons to undertake GMP reconciliation</a:t>
            </a:r>
            <a:endParaRPr lang="cs-CZ" dirty="0"/>
          </a:p>
        </p:txBody>
      </p:sp>
      <p:grpSp>
        <p:nvGrpSpPr>
          <p:cNvPr id="16" name="Group 15"/>
          <p:cNvGrpSpPr/>
          <p:nvPr/>
        </p:nvGrpSpPr>
        <p:grpSpPr>
          <a:xfrm>
            <a:off x="258991" y="2021296"/>
            <a:ext cx="1600476" cy="1778897"/>
            <a:chOff x="258991" y="2021296"/>
            <a:chExt cx="1600476" cy="1778897"/>
          </a:xfrm>
        </p:grpSpPr>
        <p:sp>
          <p:nvSpPr>
            <p:cNvPr id="3" name="Oval 2"/>
            <p:cNvSpPr/>
            <p:nvPr/>
          </p:nvSpPr>
          <p:spPr>
            <a:xfrm>
              <a:off x="271463" y="2212189"/>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Paying </a:t>
              </a:r>
              <a:br>
                <a:rPr lang="en-US" sz="1600" b="1" dirty="0">
                  <a:solidFill>
                    <a:schemeClr val="tx1"/>
                  </a:solidFill>
                </a:rPr>
              </a:br>
              <a:r>
                <a:rPr lang="en-US" sz="1600" b="1" dirty="0">
                  <a:solidFill>
                    <a:schemeClr val="tx1"/>
                  </a:solidFill>
                </a:rPr>
                <a:t>the right </a:t>
              </a:r>
              <a:br>
                <a:rPr lang="en-US" sz="1600" b="1" dirty="0">
                  <a:solidFill>
                    <a:schemeClr val="tx1"/>
                  </a:solidFill>
                </a:rPr>
              </a:br>
              <a:r>
                <a:rPr lang="en-US" sz="1600" b="1" dirty="0">
                  <a:solidFill>
                    <a:schemeClr val="tx1"/>
                  </a:solidFill>
                </a:rPr>
                <a:t>benefits</a:t>
              </a:r>
            </a:p>
          </p:txBody>
        </p:sp>
        <p:sp>
          <p:nvSpPr>
            <p:cNvPr id="4" name="Oval 3"/>
            <p:cNvSpPr/>
            <p:nvPr/>
          </p:nvSpPr>
          <p:spPr>
            <a:xfrm>
              <a:off x="258991" y="2021296"/>
              <a:ext cx="494330" cy="494330"/>
            </a:xfrm>
            <a:prstGeom prst="ellipse">
              <a:avLst/>
            </a:prstGeom>
            <a:solidFill>
              <a:srgbClr val="C2C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1</a:t>
              </a:r>
              <a:endParaRPr lang="en-GB" sz="1600" b="1" dirty="0"/>
            </a:p>
          </p:txBody>
        </p:sp>
      </p:grpSp>
      <p:grpSp>
        <p:nvGrpSpPr>
          <p:cNvPr id="17" name="Group 16"/>
          <p:cNvGrpSpPr/>
          <p:nvPr/>
        </p:nvGrpSpPr>
        <p:grpSpPr>
          <a:xfrm>
            <a:off x="2006703" y="2021296"/>
            <a:ext cx="1600476" cy="1778897"/>
            <a:chOff x="2006703" y="2021296"/>
            <a:chExt cx="1600476" cy="1778897"/>
          </a:xfrm>
        </p:grpSpPr>
        <p:sp>
          <p:nvSpPr>
            <p:cNvPr id="59" name="Oval 58"/>
            <p:cNvSpPr/>
            <p:nvPr/>
          </p:nvSpPr>
          <p:spPr>
            <a:xfrm>
              <a:off x="2019175" y="2212189"/>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Record-</a:t>
              </a:r>
              <a:br>
                <a:rPr lang="en-US" sz="1600" b="1" dirty="0">
                  <a:solidFill>
                    <a:schemeClr val="tx1"/>
                  </a:solidFill>
                </a:rPr>
              </a:br>
              <a:r>
                <a:rPr lang="en-US" sz="1600" b="1" dirty="0">
                  <a:solidFill>
                    <a:schemeClr val="tx1"/>
                  </a:solidFill>
                </a:rPr>
                <a:t>keeping</a:t>
              </a:r>
            </a:p>
          </p:txBody>
        </p:sp>
        <p:sp>
          <p:nvSpPr>
            <p:cNvPr id="60" name="Oval 59"/>
            <p:cNvSpPr/>
            <p:nvPr/>
          </p:nvSpPr>
          <p:spPr>
            <a:xfrm>
              <a:off x="2006703" y="2021296"/>
              <a:ext cx="494330" cy="494330"/>
            </a:xfrm>
            <a:prstGeom prst="ellipse">
              <a:avLst/>
            </a:prstGeom>
            <a:solidFill>
              <a:srgbClr val="F99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2</a:t>
              </a:r>
            </a:p>
          </p:txBody>
        </p:sp>
      </p:grpSp>
      <p:grpSp>
        <p:nvGrpSpPr>
          <p:cNvPr id="18" name="Group 17"/>
          <p:cNvGrpSpPr/>
          <p:nvPr/>
        </p:nvGrpSpPr>
        <p:grpSpPr>
          <a:xfrm>
            <a:off x="3754415" y="2021296"/>
            <a:ext cx="1600476" cy="1778897"/>
            <a:chOff x="3754415" y="2021296"/>
            <a:chExt cx="1600476" cy="1778897"/>
          </a:xfrm>
        </p:grpSpPr>
        <p:sp>
          <p:nvSpPr>
            <p:cNvPr id="62" name="Oval 61"/>
            <p:cNvSpPr/>
            <p:nvPr/>
          </p:nvSpPr>
          <p:spPr>
            <a:xfrm>
              <a:off x="3766887" y="2212189"/>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Data </a:t>
              </a:r>
              <a:br>
                <a:rPr lang="en-US" sz="1600" b="1" dirty="0">
                  <a:solidFill>
                    <a:schemeClr val="tx1"/>
                  </a:solidFill>
                </a:rPr>
              </a:br>
              <a:r>
                <a:rPr lang="en-US" sz="1600" b="1" dirty="0">
                  <a:solidFill>
                    <a:schemeClr val="tx1"/>
                  </a:solidFill>
                </a:rPr>
                <a:t>protection</a:t>
              </a:r>
            </a:p>
          </p:txBody>
        </p:sp>
        <p:sp>
          <p:nvSpPr>
            <p:cNvPr id="63" name="Oval 62"/>
            <p:cNvSpPr/>
            <p:nvPr/>
          </p:nvSpPr>
          <p:spPr>
            <a:xfrm>
              <a:off x="3754415" y="2021296"/>
              <a:ext cx="494330" cy="494330"/>
            </a:xfrm>
            <a:prstGeom prst="ellipse">
              <a:avLst/>
            </a:prstGeom>
            <a:solidFill>
              <a:srgbClr val="EB4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3</a:t>
              </a:r>
              <a:endParaRPr lang="en-GB" sz="1600" b="1" dirty="0"/>
            </a:p>
          </p:txBody>
        </p:sp>
      </p:grpSp>
      <p:grpSp>
        <p:nvGrpSpPr>
          <p:cNvPr id="19" name="Group 18"/>
          <p:cNvGrpSpPr/>
          <p:nvPr/>
        </p:nvGrpSpPr>
        <p:grpSpPr>
          <a:xfrm>
            <a:off x="5502127" y="2021296"/>
            <a:ext cx="1600476" cy="1778897"/>
            <a:chOff x="5502127" y="2021296"/>
            <a:chExt cx="1600476" cy="1778897"/>
          </a:xfrm>
        </p:grpSpPr>
        <p:sp>
          <p:nvSpPr>
            <p:cNvPr id="65" name="Oval 64"/>
            <p:cNvSpPr/>
            <p:nvPr/>
          </p:nvSpPr>
          <p:spPr>
            <a:xfrm>
              <a:off x="5514599" y="2212189"/>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Scheme </a:t>
              </a:r>
              <a:br>
                <a:rPr lang="en-US" sz="1600" b="1" dirty="0">
                  <a:solidFill>
                    <a:schemeClr val="tx1"/>
                  </a:solidFill>
                </a:rPr>
              </a:br>
              <a:r>
                <a:rPr lang="en-US" sz="1600" b="1" dirty="0">
                  <a:solidFill>
                    <a:schemeClr val="tx1"/>
                  </a:solidFill>
                </a:rPr>
                <a:t>funding</a:t>
              </a:r>
            </a:p>
          </p:txBody>
        </p:sp>
        <p:sp>
          <p:nvSpPr>
            <p:cNvPr id="66" name="Oval 65"/>
            <p:cNvSpPr/>
            <p:nvPr/>
          </p:nvSpPr>
          <p:spPr>
            <a:xfrm>
              <a:off x="5502127" y="2021296"/>
              <a:ext cx="494330" cy="4943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4</a:t>
              </a:r>
            </a:p>
          </p:txBody>
        </p:sp>
      </p:grpSp>
      <p:grpSp>
        <p:nvGrpSpPr>
          <p:cNvPr id="20" name="Group 19"/>
          <p:cNvGrpSpPr/>
          <p:nvPr/>
        </p:nvGrpSpPr>
        <p:grpSpPr>
          <a:xfrm>
            <a:off x="7249837" y="2021296"/>
            <a:ext cx="1600476" cy="1778897"/>
            <a:chOff x="7249837" y="2021296"/>
            <a:chExt cx="1600476" cy="1778897"/>
          </a:xfrm>
        </p:grpSpPr>
        <p:sp>
          <p:nvSpPr>
            <p:cNvPr id="68" name="Oval 67"/>
            <p:cNvSpPr/>
            <p:nvPr/>
          </p:nvSpPr>
          <p:spPr>
            <a:xfrm>
              <a:off x="7262309" y="2212189"/>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Future </a:t>
              </a:r>
              <a:br>
                <a:rPr lang="en-US" sz="1600" b="1" dirty="0">
                  <a:solidFill>
                    <a:schemeClr val="tx1"/>
                  </a:solidFill>
                </a:rPr>
              </a:br>
              <a:r>
                <a:rPr lang="en-US" sz="1600" b="1" dirty="0">
                  <a:solidFill>
                    <a:schemeClr val="tx1"/>
                  </a:solidFill>
                </a:rPr>
                <a:t>derisking</a:t>
              </a:r>
            </a:p>
          </p:txBody>
        </p:sp>
        <p:sp>
          <p:nvSpPr>
            <p:cNvPr id="69" name="Oval 68"/>
            <p:cNvSpPr/>
            <p:nvPr/>
          </p:nvSpPr>
          <p:spPr>
            <a:xfrm>
              <a:off x="7249837" y="2021296"/>
              <a:ext cx="494330" cy="494330"/>
            </a:xfrm>
            <a:prstGeom prst="ellipse">
              <a:avLst/>
            </a:prstGeom>
            <a:solidFill>
              <a:srgbClr val="8B9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5</a:t>
              </a:r>
              <a:endParaRPr lang="en-GB" sz="1600" b="1" dirty="0"/>
            </a:p>
          </p:txBody>
        </p:sp>
      </p:grpSp>
      <p:grpSp>
        <p:nvGrpSpPr>
          <p:cNvPr id="21" name="Group 20"/>
          <p:cNvGrpSpPr/>
          <p:nvPr/>
        </p:nvGrpSpPr>
        <p:grpSpPr>
          <a:xfrm>
            <a:off x="258991" y="4187387"/>
            <a:ext cx="1600476" cy="1778897"/>
            <a:chOff x="258991" y="4187387"/>
            <a:chExt cx="1600476" cy="1778897"/>
          </a:xfrm>
        </p:grpSpPr>
        <p:sp>
          <p:nvSpPr>
            <p:cNvPr id="71" name="Oval 70"/>
            <p:cNvSpPr/>
            <p:nvPr/>
          </p:nvSpPr>
          <p:spPr>
            <a:xfrm>
              <a:off x="271463" y="4378280"/>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Equalisation/</a:t>
              </a:r>
              <a:br>
                <a:rPr lang="en-US" sz="1600" b="1" dirty="0">
                  <a:solidFill>
                    <a:schemeClr val="tx1"/>
                  </a:solidFill>
                </a:rPr>
              </a:br>
              <a:r>
                <a:rPr lang="en-US" sz="1600" b="1" dirty="0">
                  <a:solidFill>
                    <a:schemeClr val="tx1"/>
                  </a:solidFill>
                </a:rPr>
                <a:t>winding-up</a:t>
              </a:r>
            </a:p>
          </p:txBody>
        </p:sp>
        <p:sp>
          <p:nvSpPr>
            <p:cNvPr id="72" name="Oval 71"/>
            <p:cNvSpPr/>
            <p:nvPr/>
          </p:nvSpPr>
          <p:spPr>
            <a:xfrm>
              <a:off x="258991" y="4187387"/>
              <a:ext cx="494330" cy="494330"/>
            </a:xfrm>
            <a:prstGeom prst="ellipse">
              <a:avLst/>
            </a:prstGeom>
            <a:solidFill>
              <a:srgbClr val="8B9B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6</a:t>
              </a:r>
              <a:endParaRPr lang="en-GB" sz="1600" b="1" dirty="0"/>
            </a:p>
          </p:txBody>
        </p:sp>
      </p:grpSp>
      <p:grpSp>
        <p:nvGrpSpPr>
          <p:cNvPr id="22" name="Group 21"/>
          <p:cNvGrpSpPr/>
          <p:nvPr/>
        </p:nvGrpSpPr>
        <p:grpSpPr>
          <a:xfrm>
            <a:off x="2006703" y="4187387"/>
            <a:ext cx="1600476" cy="1778897"/>
            <a:chOff x="2006703" y="4187387"/>
            <a:chExt cx="1600476" cy="1778897"/>
          </a:xfrm>
        </p:grpSpPr>
        <p:sp>
          <p:nvSpPr>
            <p:cNvPr id="74" name="Oval 73"/>
            <p:cNvSpPr/>
            <p:nvPr/>
          </p:nvSpPr>
          <p:spPr>
            <a:xfrm>
              <a:off x="2019175" y="4378280"/>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Reduce </a:t>
              </a:r>
              <a:br>
                <a:rPr lang="en-US" sz="1600" b="1" dirty="0">
                  <a:solidFill>
                    <a:schemeClr val="tx1"/>
                  </a:solidFill>
                </a:rPr>
              </a:br>
              <a:r>
                <a:rPr lang="en-US" sz="1600" b="1" dirty="0">
                  <a:solidFill>
                    <a:schemeClr val="tx1"/>
                  </a:solidFill>
                </a:rPr>
                <a:t>queries/</a:t>
              </a:r>
              <a:br>
                <a:rPr lang="en-US" sz="1600" b="1" dirty="0">
                  <a:solidFill>
                    <a:schemeClr val="tx1"/>
                  </a:solidFill>
                </a:rPr>
              </a:br>
              <a:r>
                <a:rPr lang="en-US" sz="1600" b="1" dirty="0">
                  <a:solidFill>
                    <a:schemeClr val="tx1"/>
                  </a:solidFill>
                </a:rPr>
                <a:t>complaints</a:t>
              </a:r>
            </a:p>
          </p:txBody>
        </p:sp>
        <p:sp>
          <p:nvSpPr>
            <p:cNvPr id="75" name="Oval 74"/>
            <p:cNvSpPr/>
            <p:nvPr/>
          </p:nvSpPr>
          <p:spPr>
            <a:xfrm>
              <a:off x="2006703" y="4187387"/>
              <a:ext cx="494330" cy="494330"/>
            </a:xfrm>
            <a:prstGeom prst="ellipse">
              <a:avLst/>
            </a:prstGeom>
            <a:solidFill>
              <a:srgbClr val="569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7</a:t>
              </a:r>
              <a:endParaRPr lang="en-GB" sz="1600" b="1" dirty="0"/>
            </a:p>
          </p:txBody>
        </p:sp>
      </p:grpSp>
      <p:grpSp>
        <p:nvGrpSpPr>
          <p:cNvPr id="23" name="Group 22"/>
          <p:cNvGrpSpPr/>
          <p:nvPr/>
        </p:nvGrpSpPr>
        <p:grpSpPr>
          <a:xfrm>
            <a:off x="3754415" y="4187387"/>
            <a:ext cx="1600476" cy="1778897"/>
            <a:chOff x="3754415" y="4187387"/>
            <a:chExt cx="1600476" cy="1778897"/>
          </a:xfrm>
        </p:grpSpPr>
        <p:sp>
          <p:nvSpPr>
            <p:cNvPr id="77" name="Oval 76"/>
            <p:cNvSpPr/>
            <p:nvPr/>
          </p:nvSpPr>
          <p:spPr>
            <a:xfrm>
              <a:off x="3766887" y="4378280"/>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Inaccurate </a:t>
              </a:r>
              <a:br>
                <a:rPr lang="en-US" sz="1600" b="1" dirty="0">
                  <a:solidFill>
                    <a:schemeClr val="tx1"/>
                  </a:solidFill>
                </a:rPr>
              </a:br>
              <a:r>
                <a:rPr lang="en-US" sz="1600" b="1" dirty="0">
                  <a:solidFill>
                    <a:schemeClr val="tx1"/>
                  </a:solidFill>
                </a:rPr>
                <a:t>HMRC data</a:t>
              </a:r>
            </a:p>
          </p:txBody>
        </p:sp>
        <p:sp>
          <p:nvSpPr>
            <p:cNvPr id="78" name="Oval 77"/>
            <p:cNvSpPr/>
            <p:nvPr/>
          </p:nvSpPr>
          <p:spPr>
            <a:xfrm>
              <a:off x="3754415" y="4187387"/>
              <a:ext cx="494330" cy="494330"/>
            </a:xfrm>
            <a:prstGeom prst="ellipse">
              <a:avLst/>
            </a:prstGeom>
            <a:solidFill>
              <a:srgbClr val="C2CD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8</a:t>
              </a:r>
              <a:endParaRPr lang="en-GB" sz="1600" b="1" dirty="0"/>
            </a:p>
          </p:txBody>
        </p:sp>
      </p:grpSp>
      <p:grpSp>
        <p:nvGrpSpPr>
          <p:cNvPr id="24" name="Group 23"/>
          <p:cNvGrpSpPr/>
          <p:nvPr/>
        </p:nvGrpSpPr>
        <p:grpSpPr>
          <a:xfrm>
            <a:off x="5502127" y="4187387"/>
            <a:ext cx="1600476" cy="1778897"/>
            <a:chOff x="5502127" y="4187387"/>
            <a:chExt cx="1600476" cy="1778897"/>
          </a:xfrm>
        </p:grpSpPr>
        <p:sp>
          <p:nvSpPr>
            <p:cNvPr id="80" name="Oval 79"/>
            <p:cNvSpPr/>
            <p:nvPr/>
          </p:nvSpPr>
          <p:spPr>
            <a:xfrm>
              <a:off x="5514599" y="4378280"/>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GB" sz="1600" b="1" dirty="0">
                  <a:solidFill>
                    <a:schemeClr val="tx1"/>
                  </a:solidFill>
                </a:rPr>
                <a:t>Impact of </a:t>
              </a:r>
              <a:br>
                <a:rPr lang="en-GB" sz="1600" b="1" dirty="0">
                  <a:solidFill>
                    <a:schemeClr val="tx1"/>
                  </a:solidFill>
                </a:rPr>
              </a:br>
              <a:r>
                <a:rPr lang="en-GB" sz="1600" b="1" dirty="0">
                  <a:solidFill>
                    <a:schemeClr val="tx1"/>
                  </a:solidFill>
                </a:rPr>
                <a:t>failure to act</a:t>
              </a:r>
            </a:p>
          </p:txBody>
        </p:sp>
        <p:sp>
          <p:nvSpPr>
            <p:cNvPr id="81" name="Oval 80"/>
            <p:cNvSpPr/>
            <p:nvPr/>
          </p:nvSpPr>
          <p:spPr>
            <a:xfrm>
              <a:off x="5502127" y="4187387"/>
              <a:ext cx="494330" cy="494330"/>
            </a:xfrm>
            <a:prstGeom prst="ellipse">
              <a:avLst/>
            </a:prstGeom>
            <a:solidFill>
              <a:srgbClr val="F99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9</a:t>
              </a:r>
              <a:endParaRPr lang="en-GB" sz="1600" b="1" dirty="0"/>
            </a:p>
          </p:txBody>
        </p:sp>
      </p:grpSp>
      <p:grpSp>
        <p:nvGrpSpPr>
          <p:cNvPr id="25" name="Group 24"/>
          <p:cNvGrpSpPr/>
          <p:nvPr/>
        </p:nvGrpSpPr>
        <p:grpSpPr>
          <a:xfrm>
            <a:off x="7249837" y="4187387"/>
            <a:ext cx="1600476" cy="1778897"/>
            <a:chOff x="7249837" y="4187387"/>
            <a:chExt cx="1600476" cy="1778897"/>
          </a:xfrm>
        </p:grpSpPr>
        <p:sp>
          <p:nvSpPr>
            <p:cNvPr id="83" name="Oval 82"/>
            <p:cNvSpPr/>
            <p:nvPr/>
          </p:nvSpPr>
          <p:spPr>
            <a:xfrm>
              <a:off x="7262309" y="4378280"/>
              <a:ext cx="1588004" cy="1588004"/>
            </a:xfrm>
            <a:prstGeom prst="ellipse">
              <a:avLst/>
            </a:prstGeom>
            <a:noFill/>
            <a:ln w="28575"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solidFill>
                    <a:schemeClr val="tx1"/>
                  </a:solidFill>
                </a:rPr>
                <a:t>Fixed </a:t>
              </a:r>
              <a:br>
                <a:rPr lang="en-US" sz="1600" b="1" dirty="0">
                  <a:solidFill>
                    <a:schemeClr val="tx1"/>
                  </a:solidFill>
                </a:rPr>
              </a:br>
              <a:r>
                <a:rPr lang="en-US" sz="1600" b="1" dirty="0">
                  <a:solidFill>
                    <a:schemeClr val="tx1"/>
                  </a:solidFill>
                </a:rPr>
                <a:t>deadline</a:t>
              </a:r>
            </a:p>
          </p:txBody>
        </p:sp>
        <p:sp>
          <p:nvSpPr>
            <p:cNvPr id="84" name="Oval 83"/>
            <p:cNvSpPr/>
            <p:nvPr/>
          </p:nvSpPr>
          <p:spPr>
            <a:xfrm>
              <a:off x="7249837" y="4187387"/>
              <a:ext cx="494330" cy="494330"/>
            </a:xfrm>
            <a:prstGeom prst="ellipse">
              <a:avLst/>
            </a:prstGeom>
            <a:solidFill>
              <a:srgbClr val="EB4498"/>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600" b="1" dirty="0"/>
                <a:t>10</a:t>
              </a:r>
              <a:endParaRPr lang="en-GB" sz="1600" b="1" dirty="0"/>
            </a:p>
          </p:txBody>
        </p:sp>
      </p:grpSp>
    </p:spTree>
    <p:extLst>
      <p:ext uri="{BB962C8B-B14F-4D97-AF65-F5344CB8AC3E}">
        <p14:creationId xmlns:p14="http://schemas.microsoft.com/office/powerpoint/2010/main" val="359603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Understanding the scope of the problem</a:t>
            </a:r>
            <a:endParaRPr lang="cs-CZ" dirty="0"/>
          </a:p>
        </p:txBody>
      </p:sp>
      <p:grpSp>
        <p:nvGrpSpPr>
          <p:cNvPr id="3" name="Group 2"/>
          <p:cNvGrpSpPr/>
          <p:nvPr/>
        </p:nvGrpSpPr>
        <p:grpSpPr>
          <a:xfrm>
            <a:off x="3601148" y="1816100"/>
            <a:ext cx="5049845" cy="4432300"/>
            <a:chOff x="4166955" y="2264110"/>
            <a:chExt cx="4288225" cy="3763818"/>
          </a:xfrm>
        </p:grpSpPr>
        <p:sp>
          <p:nvSpPr>
            <p:cNvPr id="5" name="Oval 4"/>
            <p:cNvSpPr>
              <a:spLocks noChangeAspect="1"/>
            </p:cNvSpPr>
            <p:nvPr/>
          </p:nvSpPr>
          <p:spPr bwMode="auto">
            <a:xfrm>
              <a:off x="5468442" y="2264110"/>
              <a:ext cx="1639763" cy="1666750"/>
            </a:xfrm>
            <a:prstGeom prst="ellipse">
              <a:avLst/>
            </a:prstGeom>
            <a:solidFill>
              <a:schemeClr val="bg1"/>
            </a:solidFill>
            <a:ln w="57150" algn="ctr">
              <a:solidFill>
                <a:srgbClr val="C2CD23"/>
              </a:solidFill>
              <a:round/>
              <a:headEnd/>
              <a:tailEnd/>
            </a:ln>
          </p:spPr>
          <p:txBody>
            <a:bodyPr anchor="ctr"/>
            <a:lstStyle>
              <a:lvl1pPr defTabSz="847725" eaLnBrk="0" hangingPunct="0">
                <a:defRPr>
                  <a:solidFill>
                    <a:schemeClr val="tx1"/>
                  </a:solidFill>
                  <a:latin typeface="Arial" charset="0"/>
                  <a:cs typeface="Arial" charset="0"/>
                </a:defRPr>
              </a:lvl1pPr>
              <a:lvl2pPr marL="742950" indent="-285750" defTabSz="847725" eaLnBrk="0" hangingPunct="0">
                <a:defRPr>
                  <a:solidFill>
                    <a:schemeClr val="tx1"/>
                  </a:solidFill>
                  <a:latin typeface="Arial" charset="0"/>
                  <a:cs typeface="Arial" charset="0"/>
                </a:defRPr>
              </a:lvl2pPr>
              <a:lvl3pPr marL="1143000" indent="-228600" defTabSz="847725" eaLnBrk="0" hangingPunct="0">
                <a:defRPr>
                  <a:solidFill>
                    <a:schemeClr val="tx1"/>
                  </a:solidFill>
                  <a:latin typeface="Arial" charset="0"/>
                  <a:cs typeface="Arial" charset="0"/>
                </a:defRPr>
              </a:lvl3pPr>
              <a:lvl4pPr marL="1600200" indent="-228600" defTabSz="847725" eaLnBrk="0" hangingPunct="0">
                <a:defRPr>
                  <a:solidFill>
                    <a:schemeClr val="tx1"/>
                  </a:solidFill>
                  <a:latin typeface="Arial" charset="0"/>
                  <a:cs typeface="Arial" charset="0"/>
                </a:defRPr>
              </a:lvl4pPr>
              <a:lvl5pPr marL="2057400" indent="-228600" defTabSz="847725" eaLnBrk="0" hangingPunct="0">
                <a:defRPr>
                  <a:solidFill>
                    <a:schemeClr val="tx1"/>
                  </a:solidFill>
                  <a:latin typeface="Arial" charset="0"/>
                  <a:cs typeface="Arial" charset="0"/>
                </a:defRPr>
              </a:lvl5pPr>
              <a:lvl6pPr marL="2514600" indent="-228600" defTabSz="847725" eaLnBrk="0" fontAlgn="base" hangingPunct="0">
                <a:spcBef>
                  <a:spcPct val="0"/>
                </a:spcBef>
                <a:spcAft>
                  <a:spcPct val="0"/>
                </a:spcAft>
                <a:defRPr>
                  <a:solidFill>
                    <a:schemeClr val="tx1"/>
                  </a:solidFill>
                  <a:latin typeface="Arial" charset="0"/>
                  <a:cs typeface="Arial" charset="0"/>
                </a:defRPr>
              </a:lvl6pPr>
              <a:lvl7pPr marL="2971800" indent="-228600" defTabSz="847725" eaLnBrk="0" fontAlgn="base" hangingPunct="0">
                <a:spcBef>
                  <a:spcPct val="0"/>
                </a:spcBef>
                <a:spcAft>
                  <a:spcPct val="0"/>
                </a:spcAft>
                <a:defRPr>
                  <a:solidFill>
                    <a:schemeClr val="tx1"/>
                  </a:solidFill>
                  <a:latin typeface="Arial" charset="0"/>
                  <a:cs typeface="Arial" charset="0"/>
                </a:defRPr>
              </a:lvl7pPr>
              <a:lvl8pPr marL="3429000" indent="-228600" defTabSz="847725" eaLnBrk="0" fontAlgn="base" hangingPunct="0">
                <a:spcBef>
                  <a:spcPct val="0"/>
                </a:spcBef>
                <a:spcAft>
                  <a:spcPct val="0"/>
                </a:spcAft>
                <a:defRPr>
                  <a:solidFill>
                    <a:schemeClr val="tx1"/>
                  </a:solidFill>
                  <a:latin typeface="Arial" charset="0"/>
                  <a:cs typeface="Arial" charset="0"/>
                </a:defRPr>
              </a:lvl8pPr>
              <a:lvl9pPr marL="3886200" indent="-228600" defTabSz="847725"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GB" altLang="en-US" sz="1600" b="1" dirty="0"/>
                <a:t>Setting tolerance levels</a:t>
              </a:r>
            </a:p>
          </p:txBody>
        </p:sp>
        <p:sp>
          <p:nvSpPr>
            <p:cNvPr id="6" name="Oval 5"/>
            <p:cNvSpPr>
              <a:spLocks noChangeAspect="1"/>
            </p:cNvSpPr>
            <p:nvPr/>
          </p:nvSpPr>
          <p:spPr bwMode="auto">
            <a:xfrm>
              <a:off x="4166955" y="4411494"/>
              <a:ext cx="1591385" cy="1616434"/>
            </a:xfrm>
            <a:prstGeom prst="ellipse">
              <a:avLst/>
            </a:prstGeom>
            <a:solidFill>
              <a:schemeClr val="bg1"/>
            </a:solidFill>
            <a:ln w="57150" cap="flat" cmpd="sng" algn="ctr">
              <a:solidFill>
                <a:srgbClr val="EB4498"/>
              </a:solidFill>
              <a:prstDash val="solid"/>
              <a:round/>
              <a:headEnd type="none" w="med" len="med"/>
              <a:tailEnd type="none" w="med" len="med"/>
            </a:ln>
            <a:effectLst/>
            <a:extLst/>
          </p:spPr>
          <p:txBody>
            <a:bodyPr anchor="ctr"/>
            <a:lstStyle/>
            <a:p>
              <a:pPr algn="ctr" defTabSz="847725" eaLnBrk="0" hangingPunct="0">
                <a:spcBef>
                  <a:spcPct val="50000"/>
                </a:spcBef>
                <a:defRPr/>
              </a:pPr>
              <a:r>
                <a:rPr lang="en-GB" sz="1600" b="1" dirty="0">
                  <a:cs typeface="+mn-cs"/>
                </a:rPr>
                <a:t>Members in scope</a:t>
              </a:r>
            </a:p>
          </p:txBody>
        </p:sp>
        <p:sp>
          <p:nvSpPr>
            <p:cNvPr id="7" name="Oval 6"/>
            <p:cNvSpPr>
              <a:spLocks noChangeAspect="1"/>
            </p:cNvSpPr>
            <p:nvPr/>
          </p:nvSpPr>
          <p:spPr bwMode="auto">
            <a:xfrm>
              <a:off x="6818307" y="4364115"/>
              <a:ext cx="1636873" cy="1663813"/>
            </a:xfrm>
            <a:prstGeom prst="ellipse">
              <a:avLst/>
            </a:prstGeom>
            <a:solidFill>
              <a:schemeClr val="bg1"/>
            </a:solidFill>
            <a:ln w="57150" algn="ctr">
              <a:solidFill>
                <a:srgbClr val="F99D31"/>
              </a:solidFill>
              <a:round/>
              <a:headEnd/>
              <a:tailEnd/>
            </a:ln>
          </p:spPr>
          <p:txBody>
            <a:bodyPr wrap="none" anchor="ctr"/>
            <a:lstStyle/>
            <a:p>
              <a:pPr algn="ctr" defTabSz="847725" eaLnBrk="0" hangingPunct="0">
                <a:spcBef>
                  <a:spcPct val="50000"/>
                </a:spcBef>
              </a:pPr>
              <a:r>
                <a:rPr lang="en-GB" altLang="en-US" sz="1600" b="1" dirty="0">
                  <a:cs typeface="Arial" charset="0"/>
                </a:rPr>
                <a:t>Cost/benefit </a:t>
              </a:r>
              <a:br>
                <a:rPr lang="en-GB" altLang="en-US" sz="1600" b="1" dirty="0">
                  <a:cs typeface="Arial" charset="0"/>
                </a:rPr>
              </a:br>
              <a:r>
                <a:rPr lang="en-GB" altLang="en-US" sz="1600" b="1" dirty="0">
                  <a:cs typeface="Arial" charset="0"/>
                </a:rPr>
                <a:t>analysis</a:t>
              </a:r>
            </a:p>
          </p:txBody>
        </p:sp>
        <p:sp>
          <p:nvSpPr>
            <p:cNvPr id="8" name="Circular Arrow 7"/>
            <p:cNvSpPr>
              <a:spLocks noChangeAspect="1"/>
            </p:cNvSpPr>
            <p:nvPr/>
          </p:nvSpPr>
          <p:spPr bwMode="auto">
            <a:xfrm rot="15316212">
              <a:off x="4976841" y="3614739"/>
              <a:ext cx="1274111" cy="1254072"/>
            </a:xfrm>
            <a:prstGeom prst="circularArrow">
              <a:avLst>
                <a:gd name="adj1" fmla="val 12500"/>
                <a:gd name="adj2" fmla="val 1142319"/>
                <a:gd name="adj3" fmla="val 20457681"/>
                <a:gd name="adj4" fmla="val 16800581"/>
                <a:gd name="adj5" fmla="val 12500"/>
              </a:avLst>
            </a:prstGeom>
            <a:solidFill>
              <a:schemeClr val="accent4"/>
            </a:solidFill>
            <a:ln w="9525" cap="flat" cmpd="sng" algn="ctr">
              <a:noFill/>
              <a:prstDash val="solid"/>
              <a:round/>
              <a:headEnd type="none" w="med" len="med"/>
              <a:tailEnd type="none" w="med" len="med"/>
            </a:ln>
            <a:effectLst/>
            <a:extLst/>
          </p:spPr>
          <p:txBody>
            <a:bodyPr anchor="ctr"/>
            <a:lstStyle/>
            <a:p>
              <a:pPr algn="ctr" defTabSz="847725" eaLnBrk="0" hangingPunct="0">
                <a:spcBef>
                  <a:spcPct val="50000"/>
                </a:spcBef>
                <a:defRPr/>
              </a:pPr>
              <a:endParaRPr lang="en-GB" sz="1600" b="1" dirty="0">
                <a:solidFill>
                  <a:schemeClr val="bg1"/>
                </a:solidFill>
                <a:cs typeface="+mn-cs"/>
              </a:endParaRPr>
            </a:p>
          </p:txBody>
        </p:sp>
        <p:sp>
          <p:nvSpPr>
            <p:cNvPr id="9" name="Circular Arrow 8"/>
            <p:cNvSpPr>
              <a:spLocks noChangeAspect="1"/>
            </p:cNvSpPr>
            <p:nvPr/>
          </p:nvSpPr>
          <p:spPr bwMode="auto">
            <a:xfrm rot="758659">
              <a:off x="6258246" y="3599708"/>
              <a:ext cx="1254071" cy="1275780"/>
            </a:xfrm>
            <a:prstGeom prst="circularArrow">
              <a:avLst>
                <a:gd name="adj1" fmla="val 12500"/>
                <a:gd name="adj2" fmla="val 1142319"/>
                <a:gd name="adj3" fmla="val 20457681"/>
                <a:gd name="adj4" fmla="val 16800581"/>
                <a:gd name="adj5" fmla="val 12500"/>
              </a:avLst>
            </a:prstGeom>
            <a:solidFill>
              <a:schemeClr val="accent4"/>
            </a:solidFill>
            <a:ln w="9525" cap="flat" cmpd="sng" algn="ctr">
              <a:noFill/>
              <a:prstDash val="solid"/>
              <a:round/>
              <a:headEnd type="none" w="med" len="med"/>
              <a:tailEnd type="none" w="med" len="med"/>
            </a:ln>
            <a:effectLst/>
            <a:extLst/>
          </p:spPr>
          <p:txBody>
            <a:bodyPr anchor="ctr"/>
            <a:lstStyle/>
            <a:p>
              <a:pPr algn="ctr" defTabSz="847725" eaLnBrk="0" hangingPunct="0">
                <a:spcBef>
                  <a:spcPct val="50000"/>
                </a:spcBef>
                <a:defRPr/>
              </a:pPr>
              <a:endParaRPr lang="en-GB" sz="1600" b="1" dirty="0">
                <a:solidFill>
                  <a:schemeClr val="bg1"/>
                </a:solidFill>
                <a:cs typeface="+mn-cs"/>
              </a:endParaRPr>
            </a:p>
          </p:txBody>
        </p:sp>
        <p:sp>
          <p:nvSpPr>
            <p:cNvPr id="10" name="Circular Arrow 9"/>
            <p:cNvSpPr>
              <a:spLocks noChangeAspect="1"/>
            </p:cNvSpPr>
            <p:nvPr/>
          </p:nvSpPr>
          <p:spPr bwMode="auto">
            <a:xfrm rot="8116212">
              <a:off x="5679858" y="4558131"/>
              <a:ext cx="1254071" cy="1275780"/>
            </a:xfrm>
            <a:prstGeom prst="circularArrow">
              <a:avLst>
                <a:gd name="adj1" fmla="val 12500"/>
                <a:gd name="adj2" fmla="val 1142319"/>
                <a:gd name="adj3" fmla="val 20457681"/>
                <a:gd name="adj4" fmla="val 16800581"/>
                <a:gd name="adj5" fmla="val 12500"/>
              </a:avLst>
            </a:prstGeom>
            <a:solidFill>
              <a:schemeClr val="accent4"/>
            </a:solidFill>
            <a:ln w="9525" cap="flat" cmpd="sng" algn="ctr">
              <a:noFill/>
              <a:prstDash val="solid"/>
              <a:round/>
              <a:headEnd type="none" w="med" len="med"/>
              <a:tailEnd type="none" w="med" len="med"/>
            </a:ln>
            <a:effectLst/>
            <a:extLst/>
          </p:spPr>
          <p:txBody>
            <a:bodyPr anchor="ctr"/>
            <a:lstStyle/>
            <a:p>
              <a:pPr algn="ctr" defTabSz="847725" eaLnBrk="0" hangingPunct="0">
                <a:spcBef>
                  <a:spcPct val="50000"/>
                </a:spcBef>
                <a:defRPr/>
              </a:pPr>
              <a:endParaRPr lang="en-GB" sz="1600" b="1" dirty="0">
                <a:solidFill>
                  <a:schemeClr val="bg1"/>
                </a:solidFill>
                <a:cs typeface="+mn-cs"/>
              </a:endParaRPr>
            </a:p>
          </p:txBody>
        </p:sp>
      </p:grpSp>
      <p:sp>
        <p:nvSpPr>
          <p:cNvPr id="11" name="Rectangle 10"/>
          <p:cNvSpPr/>
          <p:nvPr/>
        </p:nvSpPr>
        <p:spPr>
          <a:xfrm>
            <a:off x="271464" y="1768475"/>
            <a:ext cx="3085402" cy="45307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80000" rIns="90000" bIns="180000" rtlCol="0" anchor="b"/>
          <a:lstStyle/>
          <a:p>
            <a:pPr algn="ctr">
              <a:spcBef>
                <a:spcPts val="1200"/>
              </a:spcBef>
            </a:pPr>
            <a:r>
              <a:rPr lang="en-GB" sz="2400" dirty="0">
                <a:solidFill>
                  <a:schemeClr val="bg1"/>
                </a:solidFill>
              </a:rPr>
              <a:t>1.  Which members </a:t>
            </a:r>
            <a:br>
              <a:rPr lang="en-GB" sz="2400" dirty="0">
                <a:solidFill>
                  <a:schemeClr val="bg1"/>
                </a:solidFill>
              </a:rPr>
            </a:br>
            <a:r>
              <a:rPr lang="en-GB" sz="2400" dirty="0">
                <a:solidFill>
                  <a:schemeClr val="bg1"/>
                </a:solidFill>
              </a:rPr>
              <a:t>are we talking about?</a:t>
            </a:r>
          </a:p>
          <a:p>
            <a:pPr algn="ctr">
              <a:spcBef>
                <a:spcPts val="2400"/>
              </a:spcBef>
            </a:pPr>
            <a:r>
              <a:rPr lang="en-GB" sz="2400" dirty="0">
                <a:solidFill>
                  <a:schemeClr val="bg1"/>
                </a:solidFill>
              </a:rPr>
              <a:t>2.  How big an issue</a:t>
            </a:r>
            <a:br>
              <a:rPr lang="en-GB" sz="2400" dirty="0">
                <a:solidFill>
                  <a:schemeClr val="bg1"/>
                </a:solidFill>
              </a:rPr>
            </a:br>
            <a:r>
              <a:rPr lang="en-GB" sz="2400" dirty="0">
                <a:solidFill>
                  <a:schemeClr val="bg1"/>
                </a:solidFill>
              </a:rPr>
              <a:t>is reconciliation/</a:t>
            </a:r>
            <a:br>
              <a:rPr lang="en-GB" sz="2400" dirty="0">
                <a:solidFill>
                  <a:schemeClr val="bg1"/>
                </a:solidFill>
              </a:rPr>
            </a:br>
            <a:r>
              <a:rPr lang="en-GB" sz="2400" dirty="0">
                <a:solidFill>
                  <a:schemeClr val="bg1"/>
                </a:solidFill>
              </a:rPr>
              <a:t>rectification </a:t>
            </a:r>
            <a:br>
              <a:rPr lang="en-GB" sz="2400" dirty="0">
                <a:solidFill>
                  <a:schemeClr val="bg1"/>
                </a:solidFill>
              </a:rPr>
            </a:br>
            <a:r>
              <a:rPr lang="en-GB" sz="2400" dirty="0">
                <a:solidFill>
                  <a:schemeClr val="bg1"/>
                </a:solidFill>
              </a:rPr>
              <a:t>going to be?</a:t>
            </a:r>
          </a:p>
        </p:txBody>
      </p:sp>
      <p:sp>
        <p:nvSpPr>
          <p:cNvPr id="12" name="TextBox 11"/>
          <p:cNvSpPr txBox="1"/>
          <p:nvPr/>
        </p:nvSpPr>
        <p:spPr>
          <a:xfrm>
            <a:off x="1146296" y="1450311"/>
            <a:ext cx="1127541" cy="1797447"/>
          </a:xfrm>
          <a:prstGeom prst="rect">
            <a:avLst/>
          </a:prstGeom>
          <a:noFill/>
        </p:spPr>
        <p:txBody>
          <a:bodyPr wrap="none" lIns="0" tIns="0" rIns="0" bIns="0" rtlCol="0">
            <a:noAutofit/>
          </a:bodyPr>
          <a:lstStyle/>
          <a:p>
            <a:r>
              <a:rPr lang="en-US" sz="16600" b="1" dirty="0">
                <a:solidFill>
                  <a:schemeClr val="bg1"/>
                </a:solidFill>
              </a:rPr>
              <a:t>?</a:t>
            </a:r>
            <a:endParaRPr lang="cs-CZ" sz="16600" b="1" dirty="0">
              <a:solidFill>
                <a:schemeClr val="bg1"/>
              </a:solidFill>
            </a:endParaRPr>
          </a:p>
        </p:txBody>
      </p:sp>
    </p:spTree>
    <p:extLst>
      <p:ext uri="{BB962C8B-B14F-4D97-AF65-F5344CB8AC3E}">
        <p14:creationId xmlns:p14="http://schemas.microsoft.com/office/powerpoint/2010/main" val="342860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Identifying members in scope for reconciliation</a:t>
            </a:r>
            <a:endParaRPr lang="cs-CZ" dirty="0"/>
          </a:p>
        </p:txBody>
      </p:sp>
      <p:grpSp>
        <p:nvGrpSpPr>
          <p:cNvPr id="35" name="Group 34"/>
          <p:cNvGrpSpPr/>
          <p:nvPr/>
        </p:nvGrpSpPr>
        <p:grpSpPr>
          <a:xfrm>
            <a:off x="271463" y="1734431"/>
            <a:ext cx="8579312" cy="4548887"/>
            <a:chOff x="271463" y="1734431"/>
            <a:chExt cx="8579312" cy="4548887"/>
          </a:xfrm>
        </p:grpSpPr>
        <p:sp>
          <p:nvSpPr>
            <p:cNvPr id="34" name="Freeform 33"/>
            <p:cNvSpPr/>
            <p:nvPr/>
          </p:nvSpPr>
          <p:spPr>
            <a:xfrm>
              <a:off x="4497619" y="3625850"/>
              <a:ext cx="0" cy="793750"/>
            </a:xfrm>
            <a:custGeom>
              <a:avLst/>
              <a:gdLst>
                <a:gd name="connsiteX0" fmla="*/ 0 w 0"/>
                <a:gd name="connsiteY0" fmla="*/ 0 h 793750"/>
                <a:gd name="connsiteX1" fmla="*/ 0 w 0"/>
                <a:gd name="connsiteY1" fmla="*/ 793750 h 793750"/>
              </a:gdLst>
              <a:ahLst/>
              <a:cxnLst>
                <a:cxn ang="0">
                  <a:pos x="connsiteX0" y="connsiteY0"/>
                </a:cxn>
                <a:cxn ang="0">
                  <a:pos x="connsiteX1" y="connsiteY1"/>
                </a:cxn>
              </a:cxnLst>
              <a:rect l="l" t="t" r="r" b="b"/>
              <a:pathLst>
                <a:path h="793750">
                  <a:moveTo>
                    <a:pt x="0" y="0"/>
                  </a:moveTo>
                  <a:lnTo>
                    <a:pt x="0" y="793750"/>
                  </a:lnTo>
                </a:path>
              </a:pathLst>
            </a:custGeom>
            <a:noFill/>
            <a:ln w="28575">
              <a:solidFill>
                <a:srgbClr val="F99D31"/>
              </a:solidFill>
              <a:round/>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GB" dirty="0">
                <a:solidFill>
                  <a:schemeClr val="tx1"/>
                </a:solidFill>
              </a:endParaRPr>
            </a:p>
          </p:txBody>
        </p:sp>
        <p:grpSp>
          <p:nvGrpSpPr>
            <p:cNvPr id="20" name="Group 19"/>
            <p:cNvGrpSpPr/>
            <p:nvPr/>
          </p:nvGrpSpPr>
          <p:grpSpPr>
            <a:xfrm>
              <a:off x="2602696" y="1734431"/>
              <a:ext cx="3785404" cy="2334104"/>
              <a:chOff x="2296710" y="1787058"/>
              <a:chExt cx="4397375" cy="2711450"/>
            </a:xfrm>
          </p:grpSpPr>
          <p:sp>
            <p:nvSpPr>
              <p:cNvPr id="4" name="Oval 55"/>
              <p:cNvSpPr>
                <a:spLocks noChangeAspect="1" noChangeArrowheads="1"/>
              </p:cNvSpPr>
              <p:nvPr/>
            </p:nvSpPr>
            <p:spPr bwMode="gray">
              <a:xfrm>
                <a:off x="3981048" y="2063283"/>
                <a:ext cx="1030287" cy="2159000"/>
              </a:xfrm>
              <a:custGeom>
                <a:avLst/>
                <a:gdLst>
                  <a:gd name="T0" fmla="*/ 456743 w 366025"/>
                  <a:gd name="T1" fmla="*/ 0 h 1177714"/>
                  <a:gd name="T2" fmla="*/ 958850 w 366025"/>
                  <a:gd name="T3" fmla="*/ 1101755 h 1177714"/>
                  <a:gd name="T4" fmla="*/ 502107 w 366025"/>
                  <a:gd name="T5" fmla="*/ 2159000 h 1177714"/>
                  <a:gd name="T6" fmla="*/ 0 w 366025"/>
                  <a:gd name="T7" fmla="*/ 1057243 h 1177714"/>
                  <a:gd name="T8" fmla="*/ 456743 w 366025"/>
                  <a:gd name="T9" fmla="*/ 0 h 11777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6025" h="1177714">
                    <a:moveTo>
                      <a:pt x="174354" y="0"/>
                    </a:moveTo>
                    <a:cubicBezTo>
                      <a:pt x="295335" y="169438"/>
                      <a:pt x="366025" y="376962"/>
                      <a:pt x="366025" y="600997"/>
                    </a:cubicBezTo>
                    <a:cubicBezTo>
                      <a:pt x="366025" y="814335"/>
                      <a:pt x="301925" y="1012702"/>
                      <a:pt x="191671" y="1177714"/>
                    </a:cubicBezTo>
                    <a:cubicBezTo>
                      <a:pt x="70690" y="1008276"/>
                      <a:pt x="0" y="800751"/>
                      <a:pt x="0" y="576716"/>
                    </a:cubicBezTo>
                    <a:cubicBezTo>
                      <a:pt x="0" y="363378"/>
                      <a:pt x="64101" y="165011"/>
                      <a:pt x="174354" y="0"/>
                    </a:cubicBezTo>
                    <a:close/>
                  </a:path>
                </a:pathLst>
              </a:custGeom>
              <a:solidFill>
                <a:srgbClr val="F99D31"/>
              </a:solidFill>
              <a:ln>
                <a:noFill/>
              </a:ln>
              <a:extLst>
                <a:ext uri="{91240B29-F687-4F45-9708-019B960494DF}">
                  <a14:hiddenLine xmlns:a14="http://schemas.microsoft.com/office/drawing/2010/main" w="9525">
                    <a:solidFill>
                      <a:srgbClr val="000000"/>
                    </a:solidFill>
                    <a:round/>
                    <a:headEnd/>
                    <a:tailEnd/>
                  </a14:hiddenLine>
                </a:ext>
              </a:extLst>
            </p:spPr>
            <p:txBody>
              <a:bodyPr vert="eaVert" wrap="none" anchor="ctr"/>
              <a:lstStyle/>
              <a:p>
                <a:endParaRPr lang="cs-CZ" dirty="0"/>
              </a:p>
            </p:txBody>
          </p:sp>
          <p:sp>
            <p:nvSpPr>
              <p:cNvPr id="5" name="Oval 55"/>
              <p:cNvSpPr>
                <a:spLocks noChangeAspect="1" noChangeArrowheads="1"/>
              </p:cNvSpPr>
              <p:nvPr/>
            </p:nvSpPr>
            <p:spPr bwMode="gray">
              <a:xfrm>
                <a:off x="2296710" y="1787058"/>
                <a:ext cx="2714625" cy="2711450"/>
              </a:xfrm>
              <a:prstGeom prst="ellipse">
                <a:avLst/>
              </a:prstGeom>
              <a:noFill/>
              <a:ln w="28575">
                <a:solidFill>
                  <a:srgbClr val="C2CD23"/>
                </a:solidFill>
                <a:round/>
                <a:headEnd/>
                <a:tailEnd/>
              </a:ln>
              <a:extLst>
                <a:ext uri="{909E8E84-426E-40DD-AFC4-6F175D3DCCD1}">
                  <a14:hiddenFill xmlns:a14="http://schemas.microsoft.com/office/drawing/2010/main">
                    <a:solidFill>
                      <a:srgbClr val="FFFFFF"/>
                    </a:solidFill>
                  </a14:hiddenFill>
                </a:ext>
              </a:extLst>
            </p:spPr>
            <p:txBody>
              <a:bodyPr vert="horz" wrap="none" lIns="720000" tIns="46800" rIns="1656000" bIns="36000" anchor="ctr"/>
              <a:lstStyle/>
              <a:p>
                <a:pPr algn="ctr"/>
                <a:r>
                  <a:rPr lang="en-GB" altLang="en-US" sz="1600" b="1" dirty="0">
                    <a:latin typeface="Arial" charset="0"/>
                    <a:ea typeface="ＭＳ Ｐゴシック" pitchFamily="34" charset="-128"/>
                    <a:cs typeface="Arial" charset="0"/>
                  </a:rPr>
                  <a:t>Scheme </a:t>
                </a:r>
                <a:br>
                  <a:rPr lang="en-GB" altLang="en-US" sz="1600" b="1" dirty="0">
                    <a:latin typeface="Arial" charset="0"/>
                    <a:ea typeface="ＭＳ Ｐゴシック" pitchFamily="34" charset="-128"/>
                    <a:cs typeface="Arial" charset="0"/>
                  </a:rPr>
                </a:br>
                <a:r>
                  <a:rPr lang="en-GB" altLang="en-US" sz="1600" b="1" dirty="0">
                    <a:latin typeface="Arial" charset="0"/>
                    <a:ea typeface="ＭＳ Ｐゴシック" pitchFamily="34" charset="-128"/>
                    <a:cs typeface="Arial" charset="0"/>
                  </a:rPr>
                  <a:t>data</a:t>
                </a:r>
              </a:p>
            </p:txBody>
          </p:sp>
          <p:sp>
            <p:nvSpPr>
              <p:cNvPr id="6" name="Oval 56"/>
              <p:cNvSpPr>
                <a:spLocks noChangeAspect="1" noChangeArrowheads="1"/>
              </p:cNvSpPr>
              <p:nvPr/>
            </p:nvSpPr>
            <p:spPr bwMode="gray">
              <a:xfrm>
                <a:off x="3981048" y="1787058"/>
                <a:ext cx="2713037" cy="2711450"/>
              </a:xfrm>
              <a:prstGeom prst="ellipse">
                <a:avLst/>
              </a:prstGeom>
              <a:noFill/>
              <a:ln w="28575">
                <a:solidFill>
                  <a:srgbClr val="569BBE"/>
                </a:solidFill>
                <a:round/>
                <a:headEnd/>
                <a:tailEnd/>
              </a:ln>
              <a:extLst>
                <a:ext uri="{909E8E84-426E-40DD-AFC4-6F175D3DCCD1}">
                  <a14:hiddenFill xmlns:a14="http://schemas.microsoft.com/office/drawing/2010/main">
                    <a:solidFill>
                      <a:srgbClr val="FFFFFF"/>
                    </a:solidFill>
                  </a14:hiddenFill>
                </a:ext>
              </a:extLst>
            </p:spPr>
            <p:txBody>
              <a:bodyPr vert="horz" wrap="none" lIns="72000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altLang="en-US" sz="1600" b="1" dirty="0">
                    <a:ea typeface="ＭＳ Ｐゴシック" pitchFamily="34" charset="-128"/>
                  </a:rPr>
                  <a:t>HMRC</a:t>
                </a:r>
                <a:br>
                  <a:rPr lang="en-GB" altLang="en-US" sz="1600" b="1" dirty="0">
                    <a:ea typeface="ＭＳ Ｐゴシック" pitchFamily="34" charset="-128"/>
                  </a:rPr>
                </a:br>
                <a:r>
                  <a:rPr lang="en-GB" altLang="en-US" sz="1600" b="1" dirty="0">
                    <a:ea typeface="ＭＳ Ｐゴシック" pitchFamily="34" charset="-128"/>
                  </a:rPr>
                  <a:t>data</a:t>
                </a:r>
              </a:p>
            </p:txBody>
          </p:sp>
        </p:grpSp>
        <p:sp>
          <p:nvSpPr>
            <p:cNvPr id="17" name="Rectangle 16"/>
            <p:cNvSpPr/>
            <p:nvPr/>
          </p:nvSpPr>
          <p:spPr>
            <a:xfrm>
              <a:off x="271463" y="4419109"/>
              <a:ext cx="2703600" cy="186420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fontAlgn="base">
                <a:spcBef>
                  <a:spcPct val="20000"/>
                </a:spcBef>
                <a:spcAft>
                  <a:spcPct val="0"/>
                </a:spcAft>
              </a:pPr>
              <a:r>
                <a:rPr lang="en-GB" sz="1600" b="1" dirty="0">
                  <a:solidFill>
                    <a:schemeClr val="tx1"/>
                  </a:solidFill>
                  <a:latin typeface="Arial" panose="020B0604020202020204" pitchFamily="34" charset="0"/>
                  <a:cs typeface="Arial" panose="020B0604020202020204" pitchFamily="34" charset="0"/>
                </a:rPr>
                <a:t>Missing members:</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NI mismatch</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Wrong SCON</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Transfers in</a:t>
              </a:r>
            </a:p>
          </p:txBody>
        </p:sp>
        <p:sp>
          <p:nvSpPr>
            <p:cNvPr id="18" name="Rectangle 17"/>
            <p:cNvSpPr/>
            <p:nvPr/>
          </p:nvSpPr>
          <p:spPr>
            <a:xfrm>
              <a:off x="6147175" y="4419109"/>
              <a:ext cx="2703600" cy="186420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fontAlgn="base">
                <a:spcBef>
                  <a:spcPct val="20000"/>
                </a:spcBef>
                <a:spcAft>
                  <a:spcPct val="0"/>
                </a:spcAft>
              </a:pPr>
              <a:r>
                <a:rPr lang="en-GB" sz="1600" b="1" dirty="0">
                  <a:solidFill>
                    <a:schemeClr val="tx1"/>
                  </a:solidFill>
                  <a:latin typeface="Arial" panose="020B0604020202020204" pitchFamily="34" charset="0"/>
                  <a:cs typeface="Arial" panose="020B0604020202020204" pitchFamily="34" charset="0"/>
                </a:rPr>
                <a:t>Unexpected members:</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NI mismatch</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Transfers out</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Trivial commutation</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Refund/CEP paid</a:t>
              </a:r>
            </a:p>
            <a:p>
              <a:pPr marL="179388" indent="-179388" fontAlgn="base">
                <a:spcBef>
                  <a:spcPct val="20000"/>
                </a:spcBef>
                <a:spcAft>
                  <a:spcPct val="0"/>
                </a:spcAft>
                <a:buFont typeface="Arial" panose="020B0604020202020204" pitchFamily="34" charset="0"/>
                <a:buChar char="‒"/>
              </a:pPr>
              <a:r>
                <a:rPr lang="en-GB" sz="1600" dirty="0">
                  <a:solidFill>
                    <a:schemeClr val="tx1"/>
                  </a:solidFill>
                  <a:latin typeface="Arial" panose="020B0604020202020204" pitchFamily="34" charset="0"/>
                  <a:cs typeface="Arial" panose="020B0604020202020204" pitchFamily="34" charset="0"/>
                </a:rPr>
                <a:t>Lost from admin system?</a:t>
              </a:r>
            </a:p>
          </p:txBody>
        </p:sp>
        <p:sp>
          <p:nvSpPr>
            <p:cNvPr id="21" name="Rectangle 20"/>
            <p:cNvSpPr/>
            <p:nvPr/>
          </p:nvSpPr>
          <p:spPr>
            <a:xfrm>
              <a:off x="3209319" y="4419109"/>
              <a:ext cx="2703600" cy="1864209"/>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lgn="ctr" fontAlgn="base">
                <a:spcBef>
                  <a:spcPct val="20000"/>
                </a:spcBef>
                <a:spcAft>
                  <a:spcPct val="0"/>
                </a:spcAft>
              </a:pPr>
              <a:r>
                <a:rPr lang="en-GB" sz="1600" b="1" dirty="0">
                  <a:solidFill>
                    <a:schemeClr val="tx1"/>
                  </a:solidFill>
                  <a:latin typeface="Arial" panose="020B0604020202020204" pitchFamily="34" charset="0"/>
                  <a:cs typeface="Arial" panose="020B0604020202020204" pitchFamily="34" charset="0"/>
                </a:rPr>
                <a:t>Matching </a:t>
              </a: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members</a:t>
              </a:r>
            </a:p>
          </p:txBody>
        </p:sp>
        <p:cxnSp>
          <p:nvCxnSpPr>
            <p:cNvPr id="25" name="Straight Connector 24"/>
            <p:cNvCxnSpPr/>
            <p:nvPr/>
          </p:nvCxnSpPr>
          <p:spPr>
            <a:xfrm>
              <a:off x="6147175" y="4419109"/>
              <a:ext cx="2703600" cy="0"/>
            </a:xfrm>
            <a:prstGeom prst="line">
              <a:avLst/>
            </a:prstGeom>
            <a:noFill/>
            <a:ln w="28575">
              <a:solidFill>
                <a:srgbClr val="569BBE"/>
              </a:solidFill>
              <a:round/>
              <a:headEnd/>
              <a:tailEnd/>
            </a:ln>
            <a:extLst>
              <a:ext uri="{909E8E84-426E-40DD-AFC4-6F175D3DCCD1}">
                <a14:hiddenFill xmlns:a14="http://schemas.microsoft.com/office/drawing/2010/main">
                  <a:solidFill>
                    <a:srgbClr val="FFFFFF"/>
                  </a:solidFill>
                </a14:hiddenFill>
              </a:ext>
            </a:extLst>
          </p:spPr>
        </p:cxnSp>
        <p:cxnSp>
          <p:nvCxnSpPr>
            <p:cNvPr id="26" name="Straight Connector 25"/>
            <p:cNvCxnSpPr/>
            <p:nvPr/>
          </p:nvCxnSpPr>
          <p:spPr>
            <a:xfrm>
              <a:off x="3209319" y="4419109"/>
              <a:ext cx="2703600" cy="0"/>
            </a:xfrm>
            <a:prstGeom prst="line">
              <a:avLst/>
            </a:prstGeom>
            <a:noFill/>
            <a:ln w="28575">
              <a:solidFill>
                <a:srgbClr val="F99D31"/>
              </a:solidFill>
              <a:round/>
              <a:headEnd/>
              <a:tailEnd/>
            </a:ln>
            <a:extLst>
              <a:ext uri="{909E8E84-426E-40DD-AFC4-6F175D3DCCD1}">
                <a14:hiddenFill xmlns:a14="http://schemas.microsoft.com/office/drawing/2010/main">
                  <a:solidFill>
                    <a:srgbClr val="FFFFFF"/>
                  </a:solidFill>
                </a14:hiddenFill>
              </a:ext>
            </a:extLst>
          </p:spPr>
        </p:cxnSp>
        <p:cxnSp>
          <p:nvCxnSpPr>
            <p:cNvPr id="27" name="Straight Connector 26"/>
            <p:cNvCxnSpPr/>
            <p:nvPr/>
          </p:nvCxnSpPr>
          <p:spPr>
            <a:xfrm>
              <a:off x="271463" y="4419109"/>
              <a:ext cx="2703600" cy="0"/>
            </a:xfrm>
            <a:prstGeom prst="line">
              <a:avLst/>
            </a:prstGeom>
            <a:noFill/>
            <a:ln w="28575">
              <a:solidFill>
                <a:srgbClr val="C2CD23"/>
              </a:solidFill>
              <a:round/>
              <a:headEnd/>
              <a:tailEnd/>
            </a:ln>
            <a:extLst>
              <a:ext uri="{909E8E84-426E-40DD-AFC4-6F175D3DCCD1}">
                <a14:hiddenFill xmlns:a14="http://schemas.microsoft.com/office/drawing/2010/main">
                  <a:solidFill>
                    <a:srgbClr val="FFFFFF"/>
                  </a:solidFill>
                </a14:hiddenFill>
              </a:ext>
            </a:extLst>
          </p:spPr>
        </p:cxnSp>
        <p:sp>
          <p:nvSpPr>
            <p:cNvPr id="28" name="Freeform 27"/>
            <p:cNvSpPr/>
            <p:nvPr/>
          </p:nvSpPr>
          <p:spPr>
            <a:xfrm>
              <a:off x="6375400" y="2870200"/>
              <a:ext cx="1121925" cy="1562100"/>
            </a:xfrm>
            <a:custGeom>
              <a:avLst/>
              <a:gdLst>
                <a:gd name="connsiteX0" fmla="*/ 0 w 1143000"/>
                <a:gd name="connsiteY0" fmla="*/ 0 h 1562100"/>
                <a:gd name="connsiteX1" fmla="*/ 1143000 w 1143000"/>
                <a:gd name="connsiteY1" fmla="*/ 0 h 1562100"/>
                <a:gd name="connsiteX2" fmla="*/ 1143000 w 1143000"/>
                <a:gd name="connsiteY2" fmla="*/ 1562100 h 1562100"/>
              </a:gdLst>
              <a:ahLst/>
              <a:cxnLst>
                <a:cxn ang="0">
                  <a:pos x="connsiteX0" y="connsiteY0"/>
                </a:cxn>
                <a:cxn ang="0">
                  <a:pos x="connsiteX1" y="connsiteY1"/>
                </a:cxn>
                <a:cxn ang="0">
                  <a:pos x="connsiteX2" y="connsiteY2"/>
                </a:cxn>
              </a:cxnLst>
              <a:rect l="l" t="t" r="r" b="b"/>
              <a:pathLst>
                <a:path w="1143000" h="1562100">
                  <a:moveTo>
                    <a:pt x="0" y="0"/>
                  </a:moveTo>
                  <a:lnTo>
                    <a:pt x="1143000" y="0"/>
                  </a:lnTo>
                  <a:lnTo>
                    <a:pt x="1143000" y="1562100"/>
                  </a:lnTo>
                </a:path>
              </a:pathLst>
            </a:custGeom>
            <a:noFill/>
            <a:ln w="28575">
              <a:solidFill>
                <a:srgbClr val="569BBE"/>
              </a:solidFill>
              <a:round/>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GB" dirty="0"/>
            </a:p>
          </p:txBody>
        </p:sp>
        <p:sp>
          <p:nvSpPr>
            <p:cNvPr id="29" name="Freeform 28"/>
            <p:cNvSpPr/>
            <p:nvPr/>
          </p:nvSpPr>
          <p:spPr>
            <a:xfrm flipH="1">
              <a:off x="1479064" y="2870200"/>
              <a:ext cx="1121925" cy="1562100"/>
            </a:xfrm>
            <a:custGeom>
              <a:avLst/>
              <a:gdLst>
                <a:gd name="connsiteX0" fmla="*/ 0 w 1143000"/>
                <a:gd name="connsiteY0" fmla="*/ 0 h 1562100"/>
                <a:gd name="connsiteX1" fmla="*/ 1143000 w 1143000"/>
                <a:gd name="connsiteY1" fmla="*/ 0 h 1562100"/>
                <a:gd name="connsiteX2" fmla="*/ 1143000 w 1143000"/>
                <a:gd name="connsiteY2" fmla="*/ 1562100 h 1562100"/>
              </a:gdLst>
              <a:ahLst/>
              <a:cxnLst>
                <a:cxn ang="0">
                  <a:pos x="connsiteX0" y="connsiteY0"/>
                </a:cxn>
                <a:cxn ang="0">
                  <a:pos x="connsiteX1" y="connsiteY1"/>
                </a:cxn>
                <a:cxn ang="0">
                  <a:pos x="connsiteX2" y="connsiteY2"/>
                </a:cxn>
              </a:cxnLst>
              <a:rect l="l" t="t" r="r" b="b"/>
              <a:pathLst>
                <a:path w="1143000" h="1562100">
                  <a:moveTo>
                    <a:pt x="0" y="0"/>
                  </a:moveTo>
                  <a:lnTo>
                    <a:pt x="1143000" y="0"/>
                  </a:lnTo>
                  <a:lnTo>
                    <a:pt x="1143000" y="1562100"/>
                  </a:lnTo>
                </a:path>
              </a:pathLst>
            </a:custGeom>
            <a:noFill/>
            <a:ln w="28575">
              <a:solidFill>
                <a:srgbClr val="C2CD23"/>
              </a:solidFill>
              <a:round/>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GB" dirty="0"/>
            </a:p>
          </p:txBody>
        </p:sp>
      </p:grpSp>
    </p:spTree>
    <p:extLst>
      <p:ext uri="{BB962C8B-B14F-4D97-AF65-F5344CB8AC3E}">
        <p14:creationId xmlns:p14="http://schemas.microsoft.com/office/powerpoint/2010/main" val="2727565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7875665" y="4432300"/>
            <a:ext cx="1004915" cy="495300"/>
          </a:xfrm>
          <a:custGeom>
            <a:avLst/>
            <a:gdLst>
              <a:gd name="connsiteX0" fmla="*/ 0 w 1562100"/>
              <a:gd name="connsiteY0" fmla="*/ 0 h 495300"/>
              <a:gd name="connsiteX1" fmla="*/ 1562100 w 1562100"/>
              <a:gd name="connsiteY1" fmla="*/ 0 h 495300"/>
              <a:gd name="connsiteX2" fmla="*/ 1562100 w 1562100"/>
              <a:gd name="connsiteY2" fmla="*/ 495300 h 495300"/>
            </a:gdLst>
            <a:ahLst/>
            <a:cxnLst>
              <a:cxn ang="0">
                <a:pos x="connsiteX0" y="connsiteY0"/>
              </a:cxn>
              <a:cxn ang="0">
                <a:pos x="connsiteX1" y="connsiteY1"/>
              </a:cxn>
              <a:cxn ang="0">
                <a:pos x="connsiteX2" y="connsiteY2"/>
              </a:cxn>
            </a:cxnLst>
            <a:rect l="l" t="t" r="r" b="b"/>
            <a:pathLst>
              <a:path w="1562100" h="495300">
                <a:moveTo>
                  <a:pt x="0" y="0"/>
                </a:moveTo>
                <a:lnTo>
                  <a:pt x="1562100" y="0"/>
                </a:lnTo>
                <a:lnTo>
                  <a:pt x="1562100" y="495300"/>
                </a:lnTo>
              </a:path>
            </a:pathLst>
          </a:custGeom>
          <a:noFill/>
          <a:ln>
            <a:solidFill>
              <a:srgbClr val="F99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dirty="0"/>
              <a:t>Matching members does not mean matching data</a:t>
            </a:r>
            <a:endParaRPr lang="cs-CZ" dirty="0"/>
          </a:p>
        </p:txBody>
      </p:sp>
      <p:grpSp>
        <p:nvGrpSpPr>
          <p:cNvPr id="38" name="Group 37"/>
          <p:cNvGrpSpPr/>
          <p:nvPr/>
        </p:nvGrpSpPr>
        <p:grpSpPr>
          <a:xfrm>
            <a:off x="4770515" y="2895600"/>
            <a:ext cx="3244850" cy="3244850"/>
            <a:chOff x="4770515" y="2895600"/>
            <a:chExt cx="3244850" cy="3244850"/>
          </a:xfrm>
        </p:grpSpPr>
        <p:sp>
          <p:nvSpPr>
            <p:cNvPr id="21" name="Arc 20"/>
            <p:cNvSpPr/>
            <p:nvPr/>
          </p:nvSpPr>
          <p:spPr>
            <a:xfrm>
              <a:off x="4770515" y="2895600"/>
              <a:ext cx="3244850" cy="3244850"/>
            </a:xfrm>
            <a:prstGeom prst="arc">
              <a:avLst>
                <a:gd name="adj1" fmla="val 16089854"/>
                <a:gd name="adj2" fmla="val 5505916"/>
              </a:avLst>
            </a:prstGeom>
            <a:solidFill>
              <a:srgbClr val="F99D31"/>
            </a:solidFill>
            <a:ln w="63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6" name="Arc 25"/>
            <p:cNvSpPr/>
            <p:nvPr/>
          </p:nvSpPr>
          <p:spPr>
            <a:xfrm>
              <a:off x="4770515" y="2895600"/>
              <a:ext cx="3244850" cy="3244850"/>
            </a:xfrm>
            <a:prstGeom prst="arc">
              <a:avLst>
                <a:gd name="adj1" fmla="val 5340304"/>
                <a:gd name="adj2" fmla="val 9747273"/>
              </a:avLst>
            </a:prstGeom>
            <a:solidFill>
              <a:schemeClr val="accent4"/>
            </a:solidFill>
            <a:ln w="63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7" name="Arc 26"/>
            <p:cNvSpPr/>
            <p:nvPr/>
          </p:nvSpPr>
          <p:spPr>
            <a:xfrm>
              <a:off x="4770515" y="2895600"/>
              <a:ext cx="3244850" cy="3244850"/>
            </a:xfrm>
            <a:prstGeom prst="arc">
              <a:avLst>
                <a:gd name="adj1" fmla="val 13928416"/>
                <a:gd name="adj2" fmla="val 16125432"/>
              </a:avLst>
            </a:prstGeom>
            <a:solidFill>
              <a:srgbClr val="EB4498"/>
            </a:solidFill>
            <a:ln w="63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8" name="Arc 27"/>
            <p:cNvSpPr/>
            <p:nvPr/>
          </p:nvSpPr>
          <p:spPr>
            <a:xfrm>
              <a:off x="4770515" y="2895600"/>
              <a:ext cx="3244850" cy="3244850"/>
            </a:xfrm>
            <a:prstGeom prst="arc">
              <a:avLst>
                <a:gd name="adj1" fmla="val 9727532"/>
                <a:gd name="adj2" fmla="val 13923528"/>
              </a:avLst>
            </a:prstGeom>
            <a:solidFill>
              <a:srgbClr val="C2CD23"/>
            </a:solidFill>
            <a:ln w="635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sp>
        <p:nvSpPr>
          <p:cNvPr id="29" name="Content Placeholder 2"/>
          <p:cNvSpPr txBox="1">
            <a:spLocks/>
          </p:cNvSpPr>
          <p:nvPr/>
        </p:nvSpPr>
        <p:spPr>
          <a:xfrm>
            <a:off x="322263" y="1958975"/>
            <a:ext cx="2166937" cy="1107996"/>
          </a:xfrm>
          <a:prstGeom prst="rect">
            <a:avLst/>
          </a:prstGeom>
        </p:spPr>
        <p:txBody>
          <a:bodyPr wrap="square" lIns="0" tIns="0" rIns="0" bIns="0">
            <a:spAutoFit/>
          </a:bodyPr>
          <a:lst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altLang="en-US" b="1" dirty="0"/>
              <a:t>Typical results for agreed memberships</a:t>
            </a:r>
          </a:p>
        </p:txBody>
      </p:sp>
      <p:sp>
        <p:nvSpPr>
          <p:cNvPr id="30" name="Content Placeholder 2"/>
          <p:cNvSpPr txBox="1">
            <a:spLocks/>
          </p:cNvSpPr>
          <p:nvPr/>
        </p:nvSpPr>
        <p:spPr>
          <a:xfrm>
            <a:off x="8040765" y="4519404"/>
            <a:ext cx="819135" cy="923330"/>
          </a:xfrm>
          <a:prstGeom prst="rect">
            <a:avLst/>
          </a:prstGeom>
        </p:spPr>
        <p:txBody>
          <a:bodyPr wrap="none" lIns="0" tIns="0" rIns="0" bIns="0">
            <a:spAutoFit/>
          </a:bodyPr>
          <a:lst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GB" altLang="en-US" sz="2800" b="1" dirty="0"/>
              <a:t>50% </a:t>
            </a:r>
            <a:br>
              <a:rPr lang="en-GB" altLang="en-US" sz="1600" dirty="0"/>
            </a:br>
            <a:r>
              <a:rPr lang="en-GB" altLang="en-US" sz="1600" dirty="0"/>
              <a:t>match </a:t>
            </a:r>
            <a:br>
              <a:rPr lang="en-GB" altLang="en-US" sz="1600" dirty="0"/>
            </a:br>
            <a:r>
              <a:rPr lang="en-GB" altLang="en-US" sz="1600" dirty="0"/>
              <a:t>exactly</a:t>
            </a:r>
          </a:p>
        </p:txBody>
      </p:sp>
      <p:sp>
        <p:nvSpPr>
          <p:cNvPr id="31" name="Content Placeholder 2"/>
          <p:cNvSpPr txBox="1">
            <a:spLocks/>
          </p:cNvSpPr>
          <p:nvPr/>
        </p:nvSpPr>
        <p:spPr>
          <a:xfrm>
            <a:off x="3265565" y="5341620"/>
            <a:ext cx="2832100" cy="923330"/>
          </a:xfrm>
          <a:prstGeom prst="rect">
            <a:avLst/>
          </a:prstGeom>
        </p:spPr>
        <p:txBody>
          <a:bodyPr wrap="square" lIns="0" tIns="0" rIns="0" bIns="0">
            <a:spAutoFit/>
          </a:bodyPr>
          <a:lst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GB" altLang="en-US" sz="2800" b="1" dirty="0"/>
              <a:t>20%</a:t>
            </a:r>
            <a:r>
              <a:rPr lang="en-GB" altLang="en-US" sz="2400" b="1" dirty="0"/>
              <a:t> </a:t>
            </a:r>
            <a:br>
              <a:rPr lang="en-GB" altLang="en-US" sz="1600" dirty="0"/>
            </a:br>
            <a:r>
              <a:rPr lang="en-GB" altLang="en-US" sz="1600" dirty="0"/>
              <a:t>match to within </a:t>
            </a:r>
            <a:br>
              <a:rPr lang="en-GB" altLang="en-US" sz="1600" dirty="0"/>
            </a:br>
            <a:r>
              <a:rPr lang="en-GB" altLang="en-US" sz="1600" dirty="0"/>
              <a:t>1-5p per week</a:t>
            </a:r>
          </a:p>
        </p:txBody>
      </p:sp>
      <p:sp>
        <p:nvSpPr>
          <p:cNvPr id="32" name="Content Placeholder 2"/>
          <p:cNvSpPr txBox="1">
            <a:spLocks/>
          </p:cNvSpPr>
          <p:nvPr/>
        </p:nvSpPr>
        <p:spPr>
          <a:xfrm>
            <a:off x="3265565" y="3835082"/>
            <a:ext cx="1426673" cy="923330"/>
          </a:xfrm>
          <a:prstGeom prst="rect">
            <a:avLst/>
          </a:prstGeom>
        </p:spPr>
        <p:txBody>
          <a:bodyPr wrap="none" lIns="0" tIns="0" rIns="0" bIns="0">
            <a:spAutoFit/>
          </a:bodyPr>
          <a:lst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GB" altLang="en-US" sz="2800" b="1" dirty="0"/>
              <a:t>20% </a:t>
            </a:r>
            <a:br>
              <a:rPr lang="en-GB" altLang="en-US" sz="1600" dirty="0"/>
            </a:br>
            <a:r>
              <a:rPr lang="en-GB" altLang="en-US" sz="1600" dirty="0"/>
              <a:t>match to within </a:t>
            </a:r>
            <a:br>
              <a:rPr lang="en-GB" altLang="en-US" sz="1600" dirty="0"/>
            </a:br>
            <a:r>
              <a:rPr lang="en-GB" altLang="en-US" sz="1600" dirty="0"/>
              <a:t>6p-£2 per week</a:t>
            </a:r>
          </a:p>
        </p:txBody>
      </p:sp>
      <p:sp>
        <p:nvSpPr>
          <p:cNvPr id="34" name="Content Placeholder 2"/>
          <p:cNvSpPr txBox="1">
            <a:spLocks/>
          </p:cNvSpPr>
          <p:nvPr/>
        </p:nvSpPr>
        <p:spPr>
          <a:xfrm>
            <a:off x="3265565" y="2398553"/>
            <a:ext cx="1857881" cy="1169551"/>
          </a:xfrm>
          <a:prstGeom prst="rect">
            <a:avLst/>
          </a:prstGeom>
        </p:spPr>
        <p:txBody>
          <a:bodyPr wrap="none" lIns="0" tIns="0" rIns="0" bIns="0">
            <a:spAutoFit/>
          </a:bodyPr>
          <a:lstStyle>
            <a:lvl1pPr marL="179388" indent="-179388" algn="l" rtl="0" eaLnBrk="1" fontAlgn="base" hangingPunct="1">
              <a:spcBef>
                <a:spcPct val="20000"/>
              </a:spcBef>
              <a:spcAft>
                <a:spcPct val="0"/>
              </a:spcAft>
              <a:buFont typeface="Arial" charset="0"/>
              <a:buChar char="•"/>
              <a:defRPr lang="en-US" sz="2400" kern="1200" dirty="0">
                <a:solidFill>
                  <a:schemeClr val="tx1"/>
                </a:solidFill>
                <a:latin typeface="Arial" panose="020B0604020202020204" pitchFamily="34" charset="0"/>
                <a:ea typeface="+mn-ea"/>
                <a:cs typeface="Arial" panose="020B0604020202020204" pitchFamily="34" charset="0"/>
              </a:defRPr>
            </a:lvl1pPr>
            <a:lvl2pPr marL="444500" indent="-177800" algn="l" rtl="0" eaLnBrk="1" fontAlgn="base" hangingPunct="1">
              <a:spcBef>
                <a:spcPct val="20000"/>
              </a:spcBef>
              <a:spcAft>
                <a:spcPct val="0"/>
              </a:spcAft>
              <a:buFont typeface="Arial" charset="0"/>
              <a:buChar char="–"/>
              <a:defRPr lang="en-US" sz="2200" kern="1200" dirty="0">
                <a:solidFill>
                  <a:schemeClr val="tx1"/>
                </a:solidFill>
                <a:latin typeface="Arial" panose="020B0604020202020204" pitchFamily="34" charset="0"/>
                <a:ea typeface="+mn-ea"/>
                <a:cs typeface="Arial" panose="020B0604020202020204" pitchFamily="34" charset="0"/>
              </a:defRPr>
            </a:lvl2pPr>
            <a:lvl3pPr marL="792163" indent="-342900" algn="l" rtl="0" eaLnBrk="1" fontAlgn="base" hangingPunct="1">
              <a:spcBef>
                <a:spcPct val="20000"/>
              </a:spcBef>
              <a:spcAft>
                <a:spcPct val="0"/>
              </a:spcAft>
              <a:buFont typeface="Arial" charset="0"/>
              <a:buChar char="•"/>
              <a:defRPr lang="en-US" sz="2000" kern="1200" dirty="0">
                <a:solidFill>
                  <a:schemeClr val="tx1"/>
                </a:solidFill>
                <a:latin typeface="Arial" panose="020B0604020202020204" pitchFamily="34" charset="0"/>
                <a:ea typeface="+mn-ea"/>
                <a:cs typeface="Arial" panose="020B0604020202020204" pitchFamily="34" charset="0"/>
              </a:defRPr>
            </a:lvl3pPr>
            <a:lvl4pPr marL="1035050" indent="-342900" algn="l" rtl="0" eaLnBrk="1" fontAlgn="base" hangingPunct="1">
              <a:spcBef>
                <a:spcPct val="20000"/>
              </a:spcBef>
              <a:spcAft>
                <a:spcPct val="0"/>
              </a:spcAft>
              <a:buFont typeface="Arial" charset="0"/>
              <a:buChar char="–"/>
              <a:defRPr lang="en-US" sz="1500" kern="1200" dirty="0">
                <a:solidFill>
                  <a:schemeClr val="tx1"/>
                </a:solidFill>
                <a:latin typeface="Arial" panose="020B0604020202020204" pitchFamily="34" charset="0"/>
                <a:ea typeface="+mn-ea"/>
                <a:cs typeface="Arial" panose="020B0604020202020204" pitchFamily="34" charset="0"/>
              </a:defRPr>
            </a:lvl4pPr>
            <a:lvl5pPr marL="1241425" indent="-342900" algn="l" rtl="0" eaLnBrk="1" fontAlgn="base" hangingPunct="1">
              <a:spcBef>
                <a:spcPct val="20000"/>
              </a:spcBef>
              <a:spcAft>
                <a:spcPct val="0"/>
              </a:spcAft>
              <a:buFont typeface="Arial" charset="0"/>
              <a:buChar char="»"/>
              <a:defRPr lang="en-GB" sz="1400"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None/>
            </a:pPr>
            <a:r>
              <a:rPr lang="en-GB" altLang="en-US" sz="2800" b="1" dirty="0"/>
              <a:t>10% </a:t>
            </a:r>
            <a:br>
              <a:rPr lang="en-GB" altLang="en-US" sz="2800" b="1" dirty="0"/>
            </a:br>
            <a:r>
              <a:rPr lang="en-GB" altLang="en-US" sz="1600" dirty="0"/>
              <a:t>show a discrepancy </a:t>
            </a:r>
            <a:br>
              <a:rPr lang="en-GB" altLang="en-US" sz="1600" dirty="0"/>
            </a:br>
            <a:r>
              <a:rPr lang="en-GB" altLang="en-US" sz="1600" dirty="0"/>
              <a:t>greater than </a:t>
            </a:r>
            <a:br>
              <a:rPr lang="en-GB" altLang="en-US" sz="1600" dirty="0"/>
            </a:br>
            <a:r>
              <a:rPr lang="en-GB" altLang="en-US" sz="1600" dirty="0"/>
              <a:t>£2 per week</a:t>
            </a:r>
          </a:p>
        </p:txBody>
      </p:sp>
      <p:sp>
        <p:nvSpPr>
          <p:cNvPr id="35" name="Freeform 34"/>
          <p:cNvSpPr/>
          <p:nvPr/>
        </p:nvSpPr>
        <p:spPr>
          <a:xfrm rot="5400000" flipH="1">
            <a:off x="3821958" y="1684945"/>
            <a:ext cx="1562100" cy="2913116"/>
          </a:xfrm>
          <a:custGeom>
            <a:avLst/>
            <a:gdLst>
              <a:gd name="connsiteX0" fmla="*/ 0 w 1562100"/>
              <a:gd name="connsiteY0" fmla="*/ 0 h 495300"/>
              <a:gd name="connsiteX1" fmla="*/ 1562100 w 1562100"/>
              <a:gd name="connsiteY1" fmla="*/ 0 h 495300"/>
              <a:gd name="connsiteX2" fmla="*/ 1562100 w 1562100"/>
              <a:gd name="connsiteY2" fmla="*/ 495300 h 495300"/>
            </a:gdLst>
            <a:ahLst/>
            <a:cxnLst>
              <a:cxn ang="0">
                <a:pos x="connsiteX0" y="connsiteY0"/>
              </a:cxn>
              <a:cxn ang="0">
                <a:pos x="connsiteX1" y="connsiteY1"/>
              </a:cxn>
              <a:cxn ang="0">
                <a:pos x="connsiteX2" y="connsiteY2"/>
              </a:cxn>
            </a:cxnLst>
            <a:rect l="l" t="t" r="r" b="b"/>
            <a:pathLst>
              <a:path w="1562100" h="495300">
                <a:moveTo>
                  <a:pt x="0" y="0"/>
                </a:moveTo>
                <a:lnTo>
                  <a:pt x="1562100" y="0"/>
                </a:lnTo>
                <a:lnTo>
                  <a:pt x="1562100" y="495300"/>
                </a:lnTo>
              </a:path>
            </a:pathLst>
          </a:custGeom>
          <a:noFill/>
          <a:ln>
            <a:solidFill>
              <a:srgbClr val="EB44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Freeform 35"/>
          <p:cNvSpPr/>
          <p:nvPr/>
        </p:nvSpPr>
        <p:spPr>
          <a:xfrm rot="16200000" flipH="1" flipV="1">
            <a:off x="3821958" y="4097896"/>
            <a:ext cx="1562100" cy="2913116"/>
          </a:xfrm>
          <a:custGeom>
            <a:avLst/>
            <a:gdLst>
              <a:gd name="connsiteX0" fmla="*/ 0 w 1562100"/>
              <a:gd name="connsiteY0" fmla="*/ 0 h 495300"/>
              <a:gd name="connsiteX1" fmla="*/ 1562100 w 1562100"/>
              <a:gd name="connsiteY1" fmla="*/ 0 h 495300"/>
              <a:gd name="connsiteX2" fmla="*/ 1562100 w 1562100"/>
              <a:gd name="connsiteY2" fmla="*/ 495300 h 495300"/>
            </a:gdLst>
            <a:ahLst/>
            <a:cxnLst>
              <a:cxn ang="0">
                <a:pos x="connsiteX0" y="connsiteY0"/>
              </a:cxn>
              <a:cxn ang="0">
                <a:pos x="connsiteX1" y="connsiteY1"/>
              </a:cxn>
              <a:cxn ang="0">
                <a:pos x="connsiteX2" y="connsiteY2"/>
              </a:cxn>
            </a:cxnLst>
            <a:rect l="l" t="t" r="r" b="b"/>
            <a:pathLst>
              <a:path w="1562100" h="495300">
                <a:moveTo>
                  <a:pt x="0" y="0"/>
                </a:moveTo>
                <a:lnTo>
                  <a:pt x="1562100" y="0"/>
                </a:lnTo>
                <a:lnTo>
                  <a:pt x="1562100" y="495300"/>
                </a:lnTo>
              </a:path>
            </a:pathLst>
          </a:custGeom>
          <a:noFill/>
          <a:ln>
            <a:solidFill>
              <a:srgbClr val="569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Freeform 36"/>
          <p:cNvSpPr/>
          <p:nvPr/>
        </p:nvSpPr>
        <p:spPr>
          <a:xfrm flipH="1">
            <a:off x="3146450" y="3764995"/>
            <a:ext cx="2070230" cy="495300"/>
          </a:xfrm>
          <a:custGeom>
            <a:avLst/>
            <a:gdLst>
              <a:gd name="connsiteX0" fmla="*/ 0 w 1562100"/>
              <a:gd name="connsiteY0" fmla="*/ 0 h 495300"/>
              <a:gd name="connsiteX1" fmla="*/ 1562100 w 1562100"/>
              <a:gd name="connsiteY1" fmla="*/ 0 h 495300"/>
              <a:gd name="connsiteX2" fmla="*/ 1562100 w 1562100"/>
              <a:gd name="connsiteY2" fmla="*/ 495300 h 495300"/>
            </a:gdLst>
            <a:ahLst/>
            <a:cxnLst>
              <a:cxn ang="0">
                <a:pos x="connsiteX0" y="connsiteY0"/>
              </a:cxn>
              <a:cxn ang="0">
                <a:pos x="connsiteX1" y="connsiteY1"/>
              </a:cxn>
              <a:cxn ang="0">
                <a:pos x="connsiteX2" y="connsiteY2"/>
              </a:cxn>
            </a:cxnLst>
            <a:rect l="l" t="t" r="r" b="b"/>
            <a:pathLst>
              <a:path w="1562100" h="495300">
                <a:moveTo>
                  <a:pt x="0" y="0"/>
                </a:moveTo>
                <a:lnTo>
                  <a:pt x="1562100" y="0"/>
                </a:lnTo>
                <a:lnTo>
                  <a:pt x="1562100" y="495300"/>
                </a:lnTo>
              </a:path>
            </a:pathLst>
          </a:custGeom>
          <a:noFill/>
          <a:ln>
            <a:solidFill>
              <a:srgbClr val="C2CD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Freeform 15"/>
          <p:cNvSpPr/>
          <p:nvPr/>
        </p:nvSpPr>
        <p:spPr>
          <a:xfrm>
            <a:off x="0" y="1752600"/>
            <a:ext cx="2552700" cy="1397000"/>
          </a:xfrm>
          <a:custGeom>
            <a:avLst/>
            <a:gdLst>
              <a:gd name="connsiteX0" fmla="*/ 2273300 w 2273300"/>
              <a:gd name="connsiteY0" fmla="*/ 0 h 1397000"/>
              <a:gd name="connsiteX1" fmla="*/ 2273300 w 2273300"/>
              <a:gd name="connsiteY1" fmla="*/ 1397000 h 1397000"/>
              <a:gd name="connsiteX2" fmla="*/ 0 w 2273300"/>
              <a:gd name="connsiteY2" fmla="*/ 1397000 h 1397000"/>
            </a:gdLst>
            <a:ahLst/>
            <a:cxnLst>
              <a:cxn ang="0">
                <a:pos x="connsiteX0" y="connsiteY0"/>
              </a:cxn>
              <a:cxn ang="0">
                <a:pos x="connsiteX1" y="connsiteY1"/>
              </a:cxn>
              <a:cxn ang="0">
                <a:pos x="connsiteX2" y="connsiteY2"/>
              </a:cxn>
            </a:cxnLst>
            <a:rect l="l" t="t" r="r" b="b"/>
            <a:pathLst>
              <a:path w="2273300" h="1397000">
                <a:moveTo>
                  <a:pt x="2273300" y="0"/>
                </a:moveTo>
                <a:lnTo>
                  <a:pt x="2273300" y="1397000"/>
                </a:lnTo>
                <a:lnTo>
                  <a:pt x="0" y="1397000"/>
                </a:lnTo>
              </a:path>
            </a:pathLst>
          </a:custGeom>
          <a:ln w="19050">
            <a:solidFill>
              <a:schemeClr val="accent3"/>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1"/>
              </a:solidFill>
            </a:endParaRPr>
          </a:p>
        </p:txBody>
      </p:sp>
      <p:sp>
        <p:nvSpPr>
          <p:cNvPr id="40" name="Arc 39"/>
          <p:cNvSpPr/>
          <p:nvPr/>
        </p:nvSpPr>
        <p:spPr>
          <a:xfrm>
            <a:off x="4910215" y="3035300"/>
            <a:ext cx="2965450" cy="2965450"/>
          </a:xfrm>
          <a:prstGeom prst="arc">
            <a:avLst>
              <a:gd name="adj1" fmla="val 16089854"/>
              <a:gd name="adj2" fmla="val 5505916"/>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ln w="38100">
                <a:solidFill>
                  <a:schemeClr val="tx1"/>
                </a:solidFill>
              </a:ln>
            </a:endParaRPr>
          </a:p>
        </p:txBody>
      </p:sp>
      <p:sp>
        <p:nvSpPr>
          <p:cNvPr id="41" name="Arc 40"/>
          <p:cNvSpPr/>
          <p:nvPr/>
        </p:nvSpPr>
        <p:spPr>
          <a:xfrm>
            <a:off x="4910215" y="3035300"/>
            <a:ext cx="2965450" cy="2965450"/>
          </a:xfrm>
          <a:prstGeom prst="arc">
            <a:avLst>
              <a:gd name="adj1" fmla="val 5340304"/>
              <a:gd name="adj2" fmla="val 9747273"/>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ln w="38100">
                <a:solidFill>
                  <a:schemeClr val="tx1"/>
                </a:solidFill>
              </a:ln>
            </a:endParaRPr>
          </a:p>
        </p:txBody>
      </p:sp>
      <p:sp>
        <p:nvSpPr>
          <p:cNvPr id="42" name="Arc 41"/>
          <p:cNvSpPr/>
          <p:nvPr/>
        </p:nvSpPr>
        <p:spPr>
          <a:xfrm>
            <a:off x="4910215" y="3035300"/>
            <a:ext cx="2965450" cy="2965450"/>
          </a:xfrm>
          <a:prstGeom prst="arc">
            <a:avLst>
              <a:gd name="adj1" fmla="val 13928416"/>
              <a:gd name="adj2" fmla="val 16125432"/>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ln w="38100">
                <a:solidFill>
                  <a:schemeClr val="tx1"/>
                </a:solidFill>
              </a:ln>
            </a:endParaRPr>
          </a:p>
        </p:txBody>
      </p:sp>
      <p:sp>
        <p:nvSpPr>
          <p:cNvPr id="43" name="Arc 42"/>
          <p:cNvSpPr/>
          <p:nvPr/>
        </p:nvSpPr>
        <p:spPr>
          <a:xfrm>
            <a:off x="4910215" y="3035300"/>
            <a:ext cx="2965450" cy="2965450"/>
          </a:xfrm>
          <a:prstGeom prst="arc">
            <a:avLst>
              <a:gd name="adj1" fmla="val 9727532"/>
              <a:gd name="adj2" fmla="val 13923528"/>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ln w="38100">
                <a:solidFill>
                  <a:schemeClr val="tx1"/>
                </a:solidFill>
              </a:ln>
            </a:endParaRPr>
          </a:p>
        </p:txBody>
      </p:sp>
    </p:spTree>
    <p:extLst>
      <p:ext uri="{BB962C8B-B14F-4D97-AF65-F5344CB8AC3E}">
        <p14:creationId xmlns:p14="http://schemas.microsoft.com/office/powerpoint/2010/main" val="2317037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Reconciling member data (PASA guidance note 2) </a:t>
            </a:r>
          </a:p>
        </p:txBody>
      </p:sp>
      <p:sp>
        <p:nvSpPr>
          <p:cNvPr id="4" name="Rectangle 3"/>
          <p:cNvSpPr/>
          <p:nvPr/>
        </p:nvSpPr>
        <p:spPr>
          <a:xfrm>
            <a:off x="277449" y="1772039"/>
            <a:ext cx="1972265" cy="675194"/>
          </a:xfrm>
          <a:prstGeom prst="rect">
            <a:avLst/>
          </a:prstGeom>
          <a:noFill/>
          <a:ln>
            <a:solidFill>
              <a:srgbClr val="F99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Why not just accept HMRC data?</a:t>
            </a:r>
          </a:p>
        </p:txBody>
      </p:sp>
      <p:sp>
        <p:nvSpPr>
          <p:cNvPr id="5" name="Rectangle 4"/>
          <p:cNvSpPr/>
          <p:nvPr/>
        </p:nvSpPr>
        <p:spPr>
          <a:xfrm>
            <a:off x="4528458" y="1772039"/>
            <a:ext cx="2061028" cy="675194"/>
          </a:xfrm>
          <a:prstGeom prst="rect">
            <a:avLst/>
          </a:prstGeom>
          <a:noFill/>
          <a:ln>
            <a:solidFill>
              <a:srgbClr val="EB44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Typical causes of data discrepancies</a:t>
            </a:r>
          </a:p>
        </p:txBody>
      </p:sp>
      <p:sp>
        <p:nvSpPr>
          <p:cNvPr id="6" name="Rectangle 5"/>
          <p:cNvSpPr/>
          <p:nvPr/>
        </p:nvSpPr>
        <p:spPr>
          <a:xfrm>
            <a:off x="2367507" y="1772039"/>
            <a:ext cx="2045829" cy="675194"/>
          </a:xfrm>
          <a:prstGeom prst="rect">
            <a:avLst/>
          </a:prstGeom>
          <a:noFill/>
          <a:ln>
            <a:solidFill>
              <a:srgbClr val="C2CD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Identifying reasons for data errors</a:t>
            </a:r>
          </a:p>
        </p:txBody>
      </p:sp>
      <p:sp>
        <p:nvSpPr>
          <p:cNvPr id="8" name="Rectangle 7"/>
          <p:cNvSpPr/>
          <p:nvPr/>
        </p:nvSpPr>
        <p:spPr>
          <a:xfrm>
            <a:off x="2352306" y="2962610"/>
            <a:ext cx="2061030" cy="2039250"/>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lstStyle/>
          <a:p>
            <a:pPr marL="215900" indent="-215900">
              <a:buFont typeface="Arial" panose="020B0604020202020204" pitchFamily="34" charset="0"/>
              <a:buChar char="–"/>
            </a:pPr>
            <a:r>
              <a:rPr lang="en-GB" sz="1600" dirty="0">
                <a:solidFill>
                  <a:schemeClr val="tx1"/>
                </a:solidFill>
              </a:rPr>
              <a:t>Your scheme history</a:t>
            </a:r>
          </a:p>
          <a:p>
            <a:pPr marL="215900" indent="-215900">
              <a:buFont typeface="Arial" panose="020B0604020202020204" pitchFamily="34" charset="0"/>
              <a:buChar char="–"/>
            </a:pPr>
            <a:r>
              <a:rPr lang="en-GB" sz="1600" dirty="0">
                <a:solidFill>
                  <a:schemeClr val="tx1"/>
                </a:solidFill>
              </a:rPr>
              <a:t>Access to data </a:t>
            </a:r>
            <a:br>
              <a:rPr lang="en-GB" sz="1600" dirty="0">
                <a:solidFill>
                  <a:schemeClr val="tx1"/>
                </a:solidFill>
              </a:rPr>
            </a:br>
            <a:r>
              <a:rPr lang="en-GB" sz="1600" dirty="0">
                <a:solidFill>
                  <a:schemeClr val="tx1"/>
                </a:solidFill>
              </a:rPr>
              <a:t>and records</a:t>
            </a:r>
          </a:p>
          <a:p>
            <a:pPr marL="215900" indent="-215900">
              <a:buFont typeface="Arial" panose="020B0604020202020204" pitchFamily="34" charset="0"/>
              <a:buChar char="–"/>
            </a:pPr>
            <a:r>
              <a:rPr lang="en-GB" sz="1600" dirty="0">
                <a:solidFill>
                  <a:schemeClr val="tx1"/>
                </a:solidFill>
              </a:rPr>
              <a:t>The benefits of sampling</a:t>
            </a:r>
          </a:p>
        </p:txBody>
      </p:sp>
      <p:grpSp>
        <p:nvGrpSpPr>
          <p:cNvPr id="17" name="Group 16"/>
          <p:cNvGrpSpPr/>
          <p:nvPr/>
        </p:nvGrpSpPr>
        <p:grpSpPr>
          <a:xfrm>
            <a:off x="2351312" y="2447233"/>
            <a:ext cx="2061031" cy="515377"/>
            <a:chOff x="2412235" y="2447233"/>
            <a:chExt cx="2061031" cy="515377"/>
          </a:xfrm>
        </p:grpSpPr>
        <p:cxnSp>
          <p:nvCxnSpPr>
            <p:cNvPr id="12" name="Straight Connector 11"/>
            <p:cNvCxnSpPr>
              <a:stCxn id="6" idx="2"/>
            </p:cNvCxnSpPr>
            <p:nvPr/>
          </p:nvCxnSpPr>
          <p:spPr>
            <a:xfrm>
              <a:off x="3451345" y="2447233"/>
              <a:ext cx="0" cy="498907"/>
            </a:xfrm>
            <a:prstGeom prst="line">
              <a:avLst/>
            </a:prstGeom>
            <a:noFill/>
            <a:ln>
              <a:solidFill>
                <a:srgbClr val="C2CD23"/>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H="1">
              <a:off x="2412235" y="2946140"/>
              <a:ext cx="2061031" cy="16470"/>
            </a:xfrm>
            <a:prstGeom prst="line">
              <a:avLst/>
            </a:prstGeom>
            <a:noFill/>
            <a:ln>
              <a:solidFill>
                <a:srgbClr val="C2CD23"/>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24" name="Group 23"/>
          <p:cNvGrpSpPr/>
          <p:nvPr/>
        </p:nvGrpSpPr>
        <p:grpSpPr>
          <a:xfrm>
            <a:off x="4514935" y="2447233"/>
            <a:ext cx="2074551" cy="2538157"/>
            <a:chOff x="6664294" y="3466858"/>
            <a:chExt cx="2074551" cy="2538157"/>
          </a:xfrm>
        </p:grpSpPr>
        <p:sp>
          <p:nvSpPr>
            <p:cNvPr id="9" name="Rectangle 8"/>
            <p:cNvSpPr/>
            <p:nvPr/>
          </p:nvSpPr>
          <p:spPr>
            <a:xfrm>
              <a:off x="6667020" y="3965765"/>
              <a:ext cx="2071825" cy="2039250"/>
            </a:xfrm>
            <a:prstGeom prst="rect">
              <a:avLst/>
            </a:prstGeom>
            <a:solidFill>
              <a:srgbClr val="EAEFF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72000" rtlCol="0" anchor="t"/>
            <a:lstStyle/>
            <a:p>
              <a:pPr marL="215900" indent="-215900">
                <a:buFont typeface="Arial" panose="020B0604020202020204" pitchFamily="34" charset="0"/>
                <a:buChar char="–"/>
              </a:pPr>
              <a:r>
                <a:rPr lang="en-GB" sz="1600" dirty="0">
                  <a:solidFill>
                    <a:schemeClr val="tx1"/>
                  </a:solidFill>
                </a:rPr>
                <a:t>Revaluation rate</a:t>
              </a:r>
            </a:p>
            <a:p>
              <a:pPr marL="215900" indent="-215900">
                <a:buFont typeface="Arial" panose="020B0604020202020204" pitchFamily="34" charset="0"/>
                <a:buChar char="–"/>
              </a:pPr>
              <a:r>
                <a:rPr lang="en-GB" sz="1600" dirty="0">
                  <a:solidFill>
                    <a:schemeClr val="tx1"/>
                  </a:solidFill>
                </a:rPr>
                <a:t>Transfers</a:t>
              </a:r>
            </a:p>
            <a:p>
              <a:pPr marL="215900" indent="-215900">
                <a:buFont typeface="Arial" panose="020B0604020202020204" pitchFamily="34" charset="0"/>
                <a:buChar char="–"/>
              </a:pPr>
              <a:r>
                <a:rPr lang="en-GB" sz="1600" dirty="0">
                  <a:solidFill>
                    <a:schemeClr val="tx1"/>
                  </a:solidFill>
                </a:rPr>
                <a:t>Earnings histories</a:t>
              </a:r>
            </a:p>
            <a:p>
              <a:pPr marL="215900" indent="-215900">
                <a:buFont typeface="Arial" panose="020B0604020202020204" pitchFamily="34" charset="0"/>
                <a:buChar char="–"/>
              </a:pPr>
              <a:r>
                <a:rPr lang="en-GB" sz="1600" dirty="0">
                  <a:solidFill>
                    <a:schemeClr val="tx1"/>
                  </a:solidFill>
                </a:rPr>
                <a:t>Service dates</a:t>
              </a:r>
            </a:p>
            <a:p>
              <a:pPr marL="215900" indent="-215900">
                <a:buFont typeface="Arial" panose="020B0604020202020204" pitchFamily="34" charset="0"/>
                <a:buChar char="–"/>
              </a:pPr>
              <a:r>
                <a:rPr lang="en-GB" sz="1600" dirty="0">
                  <a:solidFill>
                    <a:schemeClr val="tx1"/>
                  </a:solidFill>
                </a:rPr>
                <a:t>Multiple service periods</a:t>
              </a:r>
            </a:p>
          </p:txBody>
        </p:sp>
        <p:grpSp>
          <p:nvGrpSpPr>
            <p:cNvPr id="21" name="Group 20"/>
            <p:cNvGrpSpPr/>
            <p:nvPr/>
          </p:nvGrpSpPr>
          <p:grpSpPr>
            <a:xfrm>
              <a:off x="6664294" y="3466858"/>
              <a:ext cx="2071825" cy="498907"/>
              <a:chOff x="2618447" y="3466858"/>
              <a:chExt cx="2071825" cy="498907"/>
            </a:xfrm>
          </p:grpSpPr>
          <p:cxnSp>
            <p:nvCxnSpPr>
              <p:cNvPr id="22" name="Straight Connector 21"/>
              <p:cNvCxnSpPr>
                <a:stCxn id="5" idx="2"/>
                <a:endCxn id="9" idx="0"/>
              </p:cNvCxnSpPr>
              <p:nvPr/>
            </p:nvCxnSpPr>
            <p:spPr>
              <a:xfrm flipH="1">
                <a:off x="3657086" y="3466858"/>
                <a:ext cx="5398" cy="498907"/>
              </a:xfrm>
              <a:prstGeom prst="line">
                <a:avLst/>
              </a:prstGeom>
              <a:noFill/>
              <a:ln>
                <a:solidFill>
                  <a:srgbClr val="EB4498"/>
                </a:solidFill>
                <a:prstDash val="sysDot"/>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flipH="1">
                <a:off x="2618447" y="3965765"/>
                <a:ext cx="2071825" cy="0"/>
              </a:xfrm>
              <a:prstGeom prst="line">
                <a:avLst/>
              </a:prstGeom>
              <a:noFill/>
              <a:ln>
                <a:solidFill>
                  <a:srgbClr val="EB4498"/>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sp>
        <p:nvSpPr>
          <p:cNvPr id="25" name="Rectangle 24"/>
          <p:cNvSpPr/>
          <p:nvPr/>
        </p:nvSpPr>
        <p:spPr>
          <a:xfrm>
            <a:off x="6705601" y="1772039"/>
            <a:ext cx="1990500" cy="675194"/>
          </a:xfrm>
          <a:prstGeom prst="rect">
            <a:avLst/>
          </a:prstGeom>
          <a:noFill/>
          <a:ln>
            <a:solidFill>
              <a:srgbClr val="569B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Post 97</a:t>
            </a:r>
          </a:p>
        </p:txBody>
      </p:sp>
    </p:spTree>
    <p:extLst>
      <p:ext uri="{BB962C8B-B14F-4D97-AF65-F5344CB8AC3E}">
        <p14:creationId xmlns:p14="http://schemas.microsoft.com/office/powerpoint/2010/main" val="1772125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role of tolerances (PASA guidance note 3)</a:t>
            </a:r>
          </a:p>
        </p:txBody>
      </p:sp>
      <p:grpSp>
        <p:nvGrpSpPr>
          <p:cNvPr id="22" name="Group 21"/>
          <p:cNvGrpSpPr/>
          <p:nvPr/>
        </p:nvGrpSpPr>
        <p:grpSpPr>
          <a:xfrm>
            <a:off x="703091" y="1838325"/>
            <a:ext cx="7737819" cy="4212352"/>
            <a:chOff x="603704" y="1838325"/>
            <a:chExt cx="7737819" cy="4212352"/>
          </a:xfrm>
        </p:grpSpPr>
        <p:grpSp>
          <p:nvGrpSpPr>
            <p:cNvPr id="19" name="Group 18"/>
            <p:cNvGrpSpPr/>
            <p:nvPr/>
          </p:nvGrpSpPr>
          <p:grpSpPr>
            <a:xfrm>
              <a:off x="3106443" y="1838325"/>
              <a:ext cx="2732341" cy="2628000"/>
              <a:chOff x="3205830" y="2435225"/>
              <a:chExt cx="2732341" cy="2628000"/>
            </a:xfrm>
          </p:grpSpPr>
          <p:sp>
            <p:nvSpPr>
              <p:cNvPr id="7" name="Freeform 6"/>
              <p:cNvSpPr>
                <a:spLocks/>
              </p:cNvSpPr>
              <p:nvPr/>
            </p:nvSpPr>
            <p:spPr bwMode="auto">
              <a:xfrm>
                <a:off x="4572528" y="2435225"/>
                <a:ext cx="1196654" cy="1272854"/>
              </a:xfrm>
              <a:custGeom>
                <a:avLst/>
                <a:gdLst>
                  <a:gd name="T0" fmla="*/ 0 w 9448"/>
                  <a:gd name="T1" fmla="*/ 9933 h 9933"/>
                  <a:gd name="T2" fmla="*/ 9448 w 9448"/>
                  <a:gd name="T3" fmla="*/ 6864 h 9933"/>
                  <a:gd name="T4" fmla="*/ 0 w 9448"/>
                  <a:gd name="T5" fmla="*/ 0 h 9933"/>
                  <a:gd name="T6" fmla="*/ 0 w 9448"/>
                  <a:gd name="T7" fmla="*/ 9933 h 9933"/>
                </a:gdLst>
                <a:ahLst/>
                <a:cxnLst>
                  <a:cxn ang="0">
                    <a:pos x="T0" y="T1"/>
                  </a:cxn>
                  <a:cxn ang="0">
                    <a:pos x="T2" y="T3"/>
                  </a:cxn>
                  <a:cxn ang="0">
                    <a:pos x="T4" y="T5"/>
                  </a:cxn>
                  <a:cxn ang="0">
                    <a:pos x="T6" y="T7"/>
                  </a:cxn>
                </a:cxnLst>
                <a:rect l="0" t="0" r="r" b="b"/>
                <a:pathLst>
                  <a:path w="9448" h="9933">
                    <a:moveTo>
                      <a:pt x="0" y="9933"/>
                    </a:moveTo>
                    <a:lnTo>
                      <a:pt x="9448" y="6864"/>
                    </a:lnTo>
                    <a:cubicBezTo>
                      <a:pt x="8118" y="2771"/>
                      <a:pt x="4304" y="0"/>
                      <a:pt x="0" y="0"/>
                    </a:cubicBezTo>
                    <a:lnTo>
                      <a:pt x="0" y="9933"/>
                    </a:lnTo>
                    <a:close/>
                  </a:path>
                </a:pathLst>
              </a:custGeom>
              <a:solidFill>
                <a:srgbClr val="569BBE"/>
              </a:solidFill>
              <a:ln w="3810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8" name="Freeform 7"/>
              <p:cNvSpPr>
                <a:spLocks/>
              </p:cNvSpPr>
              <p:nvPr/>
            </p:nvSpPr>
            <p:spPr bwMode="auto">
              <a:xfrm>
                <a:off x="4572528" y="3314787"/>
                <a:ext cx="1365643" cy="1424613"/>
              </a:xfrm>
              <a:custGeom>
                <a:avLst/>
                <a:gdLst>
                  <a:gd name="T0" fmla="*/ 0 w 10777"/>
                  <a:gd name="T1" fmla="*/ 3069 h 11105"/>
                  <a:gd name="T2" fmla="*/ 5839 w 10777"/>
                  <a:gd name="T3" fmla="*/ 11105 h 11105"/>
                  <a:gd name="T4" fmla="*/ 9448 w 10777"/>
                  <a:gd name="T5" fmla="*/ 0 h 11105"/>
                  <a:gd name="T6" fmla="*/ 0 w 10777"/>
                  <a:gd name="T7" fmla="*/ 3069 h 11105"/>
                </a:gdLst>
                <a:ahLst/>
                <a:cxnLst>
                  <a:cxn ang="0">
                    <a:pos x="T0" y="T1"/>
                  </a:cxn>
                  <a:cxn ang="0">
                    <a:pos x="T2" y="T3"/>
                  </a:cxn>
                  <a:cxn ang="0">
                    <a:pos x="T4" y="T5"/>
                  </a:cxn>
                  <a:cxn ang="0">
                    <a:pos x="T6" y="T7"/>
                  </a:cxn>
                </a:cxnLst>
                <a:rect l="0" t="0" r="r" b="b"/>
                <a:pathLst>
                  <a:path w="10777" h="11105">
                    <a:moveTo>
                      <a:pt x="0" y="3069"/>
                    </a:moveTo>
                    <a:lnTo>
                      <a:pt x="5839" y="11105"/>
                    </a:lnTo>
                    <a:cubicBezTo>
                      <a:pt x="9321" y="8576"/>
                      <a:pt x="10777" y="4092"/>
                      <a:pt x="9448" y="0"/>
                    </a:cubicBezTo>
                    <a:lnTo>
                      <a:pt x="0" y="3069"/>
                    </a:lnTo>
                    <a:close/>
                  </a:path>
                </a:pathLst>
              </a:custGeom>
              <a:solidFill>
                <a:srgbClr val="C2CD23"/>
              </a:solidFill>
              <a:ln w="3810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8"/>
              <p:cNvSpPr>
                <a:spLocks/>
              </p:cNvSpPr>
              <p:nvPr/>
            </p:nvSpPr>
            <p:spPr bwMode="auto">
              <a:xfrm>
                <a:off x="3832146" y="3708079"/>
                <a:ext cx="1479710" cy="1355146"/>
              </a:xfrm>
              <a:custGeom>
                <a:avLst/>
                <a:gdLst>
                  <a:gd name="T0" fmla="*/ 5838 w 11677"/>
                  <a:gd name="T1" fmla="*/ 0 h 10566"/>
                  <a:gd name="T2" fmla="*/ 0 w 11677"/>
                  <a:gd name="T3" fmla="*/ 8036 h 10566"/>
                  <a:gd name="T4" fmla="*/ 11677 w 11677"/>
                  <a:gd name="T5" fmla="*/ 8036 h 10566"/>
                  <a:gd name="T6" fmla="*/ 5838 w 11677"/>
                  <a:gd name="T7" fmla="*/ 0 h 10566"/>
                </a:gdLst>
                <a:ahLst/>
                <a:cxnLst>
                  <a:cxn ang="0">
                    <a:pos x="T0" y="T1"/>
                  </a:cxn>
                  <a:cxn ang="0">
                    <a:pos x="T2" y="T3"/>
                  </a:cxn>
                  <a:cxn ang="0">
                    <a:pos x="T4" y="T5"/>
                  </a:cxn>
                  <a:cxn ang="0">
                    <a:pos x="T6" y="T7"/>
                  </a:cxn>
                </a:cxnLst>
                <a:rect l="0" t="0" r="r" b="b"/>
                <a:pathLst>
                  <a:path w="11677" h="10566">
                    <a:moveTo>
                      <a:pt x="5838" y="0"/>
                    </a:moveTo>
                    <a:lnTo>
                      <a:pt x="0" y="8036"/>
                    </a:lnTo>
                    <a:cubicBezTo>
                      <a:pt x="3481" y="10566"/>
                      <a:pt x="8196" y="10566"/>
                      <a:pt x="11677" y="8036"/>
                    </a:cubicBezTo>
                    <a:lnTo>
                      <a:pt x="5838" y="0"/>
                    </a:lnTo>
                    <a:close/>
                  </a:path>
                </a:pathLst>
              </a:custGeom>
              <a:solidFill>
                <a:srgbClr val="EB4498"/>
              </a:solidFill>
              <a:ln w="3810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9"/>
              <p:cNvSpPr>
                <a:spLocks/>
              </p:cNvSpPr>
              <p:nvPr/>
            </p:nvSpPr>
            <p:spPr bwMode="auto">
              <a:xfrm>
                <a:off x="3205830" y="3314787"/>
                <a:ext cx="1366698" cy="1424613"/>
              </a:xfrm>
              <a:custGeom>
                <a:avLst/>
                <a:gdLst>
                  <a:gd name="T0" fmla="*/ 10777 w 10777"/>
                  <a:gd name="T1" fmla="*/ 3069 h 11105"/>
                  <a:gd name="T2" fmla="*/ 1330 w 10777"/>
                  <a:gd name="T3" fmla="*/ 0 h 11105"/>
                  <a:gd name="T4" fmla="*/ 4939 w 10777"/>
                  <a:gd name="T5" fmla="*/ 11105 h 11105"/>
                  <a:gd name="T6" fmla="*/ 10777 w 10777"/>
                  <a:gd name="T7" fmla="*/ 3069 h 11105"/>
                </a:gdLst>
                <a:ahLst/>
                <a:cxnLst>
                  <a:cxn ang="0">
                    <a:pos x="T0" y="T1"/>
                  </a:cxn>
                  <a:cxn ang="0">
                    <a:pos x="T2" y="T3"/>
                  </a:cxn>
                  <a:cxn ang="0">
                    <a:pos x="T4" y="T5"/>
                  </a:cxn>
                  <a:cxn ang="0">
                    <a:pos x="T6" y="T7"/>
                  </a:cxn>
                </a:cxnLst>
                <a:rect l="0" t="0" r="r" b="b"/>
                <a:pathLst>
                  <a:path w="10777" h="11105">
                    <a:moveTo>
                      <a:pt x="10777" y="3069"/>
                    </a:moveTo>
                    <a:lnTo>
                      <a:pt x="1330" y="0"/>
                    </a:lnTo>
                    <a:cubicBezTo>
                      <a:pt x="0" y="4092"/>
                      <a:pt x="1457" y="8576"/>
                      <a:pt x="4939" y="11105"/>
                    </a:cubicBezTo>
                    <a:lnTo>
                      <a:pt x="10777" y="3069"/>
                    </a:lnTo>
                    <a:close/>
                  </a:path>
                </a:pathLst>
              </a:custGeom>
              <a:solidFill>
                <a:srgbClr val="ADB0D8"/>
              </a:solidFill>
              <a:ln w="3810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10"/>
              <p:cNvSpPr>
                <a:spLocks/>
              </p:cNvSpPr>
              <p:nvPr/>
            </p:nvSpPr>
            <p:spPr bwMode="auto">
              <a:xfrm>
                <a:off x="3374819" y="2435225"/>
                <a:ext cx="1197709" cy="1272854"/>
              </a:xfrm>
              <a:custGeom>
                <a:avLst/>
                <a:gdLst>
                  <a:gd name="T0" fmla="*/ 18894 w 18894"/>
                  <a:gd name="T1" fmla="*/ 19867 h 19867"/>
                  <a:gd name="T2" fmla="*/ 18894 w 18894"/>
                  <a:gd name="T3" fmla="*/ 0 h 19867"/>
                  <a:gd name="T4" fmla="*/ 0 w 18894"/>
                  <a:gd name="T5" fmla="*/ 13728 h 19867"/>
                  <a:gd name="T6" fmla="*/ 18894 w 18894"/>
                  <a:gd name="T7" fmla="*/ 19867 h 19867"/>
                </a:gdLst>
                <a:ahLst/>
                <a:cxnLst>
                  <a:cxn ang="0">
                    <a:pos x="T0" y="T1"/>
                  </a:cxn>
                  <a:cxn ang="0">
                    <a:pos x="T2" y="T3"/>
                  </a:cxn>
                  <a:cxn ang="0">
                    <a:pos x="T4" y="T5"/>
                  </a:cxn>
                  <a:cxn ang="0">
                    <a:pos x="T6" y="T7"/>
                  </a:cxn>
                </a:cxnLst>
                <a:rect l="0" t="0" r="r" b="b"/>
                <a:pathLst>
                  <a:path w="18894" h="19867">
                    <a:moveTo>
                      <a:pt x="18894" y="19867"/>
                    </a:moveTo>
                    <a:lnTo>
                      <a:pt x="18894" y="0"/>
                    </a:lnTo>
                    <a:cubicBezTo>
                      <a:pt x="10288" y="0"/>
                      <a:pt x="2660" y="5542"/>
                      <a:pt x="0" y="13728"/>
                    </a:cubicBezTo>
                    <a:lnTo>
                      <a:pt x="18894" y="19867"/>
                    </a:lnTo>
                    <a:close/>
                  </a:path>
                </a:pathLst>
              </a:custGeom>
              <a:solidFill>
                <a:srgbClr val="F99D31"/>
              </a:solidFill>
              <a:ln w="3810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7" name="Oval 16"/>
              <p:cNvSpPr/>
              <p:nvPr/>
            </p:nvSpPr>
            <p:spPr>
              <a:xfrm>
                <a:off x="3902381" y="3079606"/>
                <a:ext cx="1339238" cy="133923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0" name="TextBox 19"/>
            <p:cNvSpPr txBox="1"/>
            <p:nvPr/>
          </p:nvSpPr>
          <p:spPr>
            <a:xfrm>
              <a:off x="6039304" y="1838325"/>
              <a:ext cx="2302219" cy="492443"/>
            </a:xfrm>
            <a:prstGeom prst="rect">
              <a:avLst/>
            </a:prstGeom>
            <a:noFill/>
          </p:spPr>
          <p:txBody>
            <a:bodyPr wrap="square" lIns="0" tIns="0" rIns="0" bIns="0" rtlCol="0">
              <a:spAutoFit/>
            </a:bodyPr>
            <a:lstStyle/>
            <a:p>
              <a:r>
                <a:rPr lang="en-GB" sz="1600" dirty="0"/>
                <a:t>Why £2 per week isn’t a default standard</a:t>
              </a:r>
            </a:p>
          </p:txBody>
        </p:sp>
        <p:sp>
          <p:nvSpPr>
            <p:cNvPr id="23" name="TextBox 22"/>
            <p:cNvSpPr txBox="1"/>
            <p:nvPr/>
          </p:nvSpPr>
          <p:spPr>
            <a:xfrm>
              <a:off x="603704" y="3542530"/>
              <a:ext cx="2302219" cy="738664"/>
            </a:xfrm>
            <a:prstGeom prst="rect">
              <a:avLst/>
            </a:prstGeom>
            <a:noFill/>
          </p:spPr>
          <p:txBody>
            <a:bodyPr wrap="square" lIns="0" tIns="0" rIns="0" bIns="0" rtlCol="0">
              <a:spAutoFit/>
            </a:bodyPr>
            <a:lstStyle/>
            <a:p>
              <a:pPr algn="r"/>
              <a:r>
                <a:rPr lang="en-GB" sz="1600" dirty="0"/>
                <a:t>How do schemes work with tolerances </a:t>
              </a:r>
              <a:br>
                <a:rPr lang="en-GB" sz="1600" dirty="0"/>
              </a:br>
              <a:r>
                <a:rPr lang="en-GB" sz="1600" dirty="0"/>
                <a:t>in practice?</a:t>
              </a:r>
            </a:p>
          </p:txBody>
        </p:sp>
        <p:sp>
          <p:nvSpPr>
            <p:cNvPr id="24" name="TextBox 23"/>
            <p:cNvSpPr txBox="1"/>
            <p:nvPr/>
          </p:nvSpPr>
          <p:spPr>
            <a:xfrm>
              <a:off x="603704" y="1838325"/>
              <a:ext cx="2302219" cy="492443"/>
            </a:xfrm>
            <a:prstGeom prst="rect">
              <a:avLst/>
            </a:prstGeom>
            <a:noFill/>
          </p:spPr>
          <p:txBody>
            <a:bodyPr wrap="square" lIns="0" tIns="0" rIns="0" bIns="0" rtlCol="0">
              <a:spAutoFit/>
            </a:bodyPr>
            <a:lstStyle/>
            <a:p>
              <a:pPr algn="r"/>
              <a:r>
                <a:rPr lang="en-GB" sz="1600" dirty="0"/>
                <a:t>Impact of different tolerances</a:t>
              </a:r>
            </a:p>
          </p:txBody>
        </p:sp>
        <p:sp>
          <p:nvSpPr>
            <p:cNvPr id="25" name="TextBox 24"/>
            <p:cNvSpPr txBox="1"/>
            <p:nvPr/>
          </p:nvSpPr>
          <p:spPr>
            <a:xfrm>
              <a:off x="3537404" y="4742627"/>
              <a:ext cx="2302219" cy="1308050"/>
            </a:xfrm>
            <a:prstGeom prst="rect">
              <a:avLst/>
            </a:prstGeom>
            <a:noFill/>
          </p:spPr>
          <p:txBody>
            <a:bodyPr wrap="square" lIns="0" tIns="0" rIns="0" bIns="0" rtlCol="0">
              <a:spAutoFit/>
            </a:bodyPr>
            <a:lstStyle/>
            <a:p>
              <a:r>
                <a:rPr lang="en-GB" sz="1600" dirty="0"/>
                <a:t>What do we mean by tolerances?</a:t>
              </a:r>
            </a:p>
            <a:p>
              <a:pPr marL="360363" lvl="1" indent="-182563">
                <a:spcBef>
                  <a:spcPts val="600"/>
                </a:spcBef>
                <a:buFont typeface="Arial" panose="020B0604020202020204" pitchFamily="34" charset="0"/>
                <a:buChar char="–"/>
              </a:pPr>
              <a:r>
                <a:rPr lang="en-GB" sz="1600" dirty="0"/>
                <a:t>Rounding</a:t>
              </a:r>
            </a:p>
            <a:p>
              <a:pPr marL="360363" lvl="1" indent="-182563">
                <a:buFont typeface="Arial" panose="020B0604020202020204" pitchFamily="34" charset="0"/>
                <a:buChar char="–"/>
              </a:pPr>
              <a:r>
                <a:rPr lang="en-GB" sz="1600" dirty="0"/>
                <a:t>Scheme</a:t>
              </a:r>
            </a:p>
            <a:p>
              <a:pPr marL="360363" lvl="1" indent="-182563">
                <a:buFont typeface="Arial" panose="020B0604020202020204" pitchFamily="34" charset="0"/>
                <a:buChar char="–"/>
              </a:pPr>
              <a:r>
                <a:rPr lang="en-GB" sz="1600" dirty="0"/>
                <a:t>Corrective</a:t>
              </a:r>
            </a:p>
          </p:txBody>
        </p:sp>
        <p:sp>
          <p:nvSpPr>
            <p:cNvPr id="26" name="TextBox 25"/>
            <p:cNvSpPr txBox="1"/>
            <p:nvPr/>
          </p:nvSpPr>
          <p:spPr>
            <a:xfrm>
              <a:off x="6039304" y="3542530"/>
              <a:ext cx="2302219" cy="492443"/>
            </a:xfrm>
            <a:prstGeom prst="rect">
              <a:avLst/>
            </a:prstGeom>
            <a:noFill/>
          </p:spPr>
          <p:txBody>
            <a:bodyPr wrap="square" lIns="0" tIns="0" rIns="0" bIns="0" rtlCol="0">
              <a:spAutoFit/>
            </a:bodyPr>
            <a:lstStyle/>
            <a:p>
              <a:r>
                <a:rPr lang="en-GB" sz="1600" dirty="0"/>
                <a:t>Why tolerances must be scheme-specific</a:t>
              </a:r>
            </a:p>
          </p:txBody>
        </p:sp>
      </p:grpSp>
      <p:sp>
        <p:nvSpPr>
          <p:cNvPr id="3" name="TextBox 2"/>
          <p:cNvSpPr txBox="1"/>
          <p:nvPr/>
        </p:nvSpPr>
        <p:spPr>
          <a:xfrm>
            <a:off x="4790770" y="2287226"/>
            <a:ext cx="785586" cy="246221"/>
          </a:xfrm>
          <a:prstGeom prst="rect">
            <a:avLst/>
          </a:prstGeom>
          <a:noFill/>
        </p:spPr>
        <p:txBody>
          <a:bodyPr wrap="square" lIns="0" tIns="0" rIns="0" bIns="0" rtlCol="0">
            <a:spAutoFit/>
          </a:bodyPr>
          <a:lstStyle/>
          <a:p>
            <a:pPr algn="ctr"/>
            <a:r>
              <a:rPr lang="en-GB" sz="1600" b="1" dirty="0">
                <a:solidFill>
                  <a:schemeClr val="bg1"/>
                </a:solidFill>
              </a:rPr>
              <a:t>1</a:t>
            </a:r>
          </a:p>
        </p:txBody>
      </p:sp>
      <p:sp>
        <p:nvSpPr>
          <p:cNvPr id="18" name="TextBox 17"/>
          <p:cNvSpPr txBox="1"/>
          <p:nvPr/>
        </p:nvSpPr>
        <p:spPr>
          <a:xfrm>
            <a:off x="5083771" y="3307082"/>
            <a:ext cx="785586" cy="246221"/>
          </a:xfrm>
          <a:prstGeom prst="rect">
            <a:avLst/>
          </a:prstGeom>
          <a:noFill/>
        </p:spPr>
        <p:txBody>
          <a:bodyPr wrap="square" lIns="0" tIns="0" rIns="0" bIns="0" rtlCol="0">
            <a:spAutoFit/>
          </a:bodyPr>
          <a:lstStyle/>
          <a:p>
            <a:pPr algn="ctr"/>
            <a:r>
              <a:rPr lang="en-GB" sz="1600" b="1" dirty="0">
                <a:solidFill>
                  <a:schemeClr val="bg1"/>
                </a:solidFill>
              </a:rPr>
              <a:t>2</a:t>
            </a:r>
          </a:p>
        </p:txBody>
      </p:sp>
      <p:sp>
        <p:nvSpPr>
          <p:cNvPr id="21" name="TextBox 20"/>
          <p:cNvSpPr txBox="1"/>
          <p:nvPr/>
        </p:nvSpPr>
        <p:spPr>
          <a:xfrm>
            <a:off x="4208235" y="3941653"/>
            <a:ext cx="785586" cy="246221"/>
          </a:xfrm>
          <a:prstGeom prst="rect">
            <a:avLst/>
          </a:prstGeom>
          <a:noFill/>
        </p:spPr>
        <p:txBody>
          <a:bodyPr wrap="square" lIns="0" tIns="0" rIns="0" bIns="0" rtlCol="0">
            <a:spAutoFit/>
          </a:bodyPr>
          <a:lstStyle/>
          <a:p>
            <a:pPr algn="ctr"/>
            <a:r>
              <a:rPr lang="en-GB" sz="1600" b="1" dirty="0">
                <a:solidFill>
                  <a:schemeClr val="bg1"/>
                </a:solidFill>
              </a:rPr>
              <a:t>3</a:t>
            </a:r>
          </a:p>
        </p:txBody>
      </p:sp>
      <p:sp>
        <p:nvSpPr>
          <p:cNvPr id="27" name="TextBox 26"/>
          <p:cNvSpPr txBox="1"/>
          <p:nvPr/>
        </p:nvSpPr>
        <p:spPr>
          <a:xfrm>
            <a:off x="3254051" y="3261249"/>
            <a:ext cx="785586" cy="246221"/>
          </a:xfrm>
          <a:prstGeom prst="rect">
            <a:avLst/>
          </a:prstGeom>
          <a:noFill/>
        </p:spPr>
        <p:txBody>
          <a:bodyPr wrap="square" lIns="0" tIns="0" rIns="0" bIns="0" rtlCol="0">
            <a:spAutoFit/>
          </a:bodyPr>
          <a:lstStyle/>
          <a:p>
            <a:pPr algn="ctr"/>
            <a:r>
              <a:rPr lang="en-GB" sz="1600" b="1" dirty="0">
                <a:solidFill>
                  <a:schemeClr val="bg1"/>
                </a:solidFill>
              </a:rPr>
              <a:t>4</a:t>
            </a:r>
          </a:p>
        </p:txBody>
      </p:sp>
      <p:sp>
        <p:nvSpPr>
          <p:cNvPr id="28" name="TextBox 27"/>
          <p:cNvSpPr txBox="1"/>
          <p:nvPr/>
        </p:nvSpPr>
        <p:spPr>
          <a:xfrm>
            <a:off x="3636791" y="2287226"/>
            <a:ext cx="785586" cy="246221"/>
          </a:xfrm>
          <a:prstGeom prst="rect">
            <a:avLst/>
          </a:prstGeom>
          <a:noFill/>
        </p:spPr>
        <p:txBody>
          <a:bodyPr wrap="square" lIns="0" tIns="0" rIns="0" bIns="0" rtlCol="0">
            <a:spAutoFit/>
          </a:bodyPr>
          <a:lstStyle/>
          <a:p>
            <a:pPr algn="ctr"/>
            <a:r>
              <a:rPr lang="en-GB" sz="1600" b="1" dirty="0">
                <a:solidFill>
                  <a:schemeClr val="bg1"/>
                </a:solidFill>
              </a:rPr>
              <a:t>5</a:t>
            </a:r>
          </a:p>
        </p:txBody>
      </p:sp>
    </p:spTree>
    <p:extLst>
      <p:ext uri="{BB962C8B-B14F-4D97-AF65-F5344CB8AC3E}">
        <p14:creationId xmlns:p14="http://schemas.microsoft.com/office/powerpoint/2010/main" val="4095226051"/>
      </p:ext>
    </p:extLst>
  </p:cSld>
  <p:clrMapOvr>
    <a:masterClrMapping/>
  </p:clrMapOvr>
</p:sld>
</file>

<file path=ppt/theme/theme1.xml><?xml version="1.0" encoding="utf-8"?>
<a:theme xmlns:a="http://schemas.openxmlformats.org/drawingml/2006/main" name="A&amp;O new template - Nov 2015">
  <a:themeElements>
    <a:clrScheme name="A&amp;O new colours">
      <a:dk1>
        <a:srgbClr val="000000"/>
      </a:dk1>
      <a:lt1>
        <a:srgbClr val="FFFFFF"/>
      </a:lt1>
      <a:dk2>
        <a:srgbClr val="B23427"/>
      </a:dk2>
      <a:lt2>
        <a:srgbClr val="636467"/>
      </a:lt2>
      <a:accent1>
        <a:srgbClr val="006595"/>
      </a:accent1>
      <a:accent2>
        <a:srgbClr val="679146"/>
      </a:accent2>
      <a:accent3>
        <a:srgbClr val="5C6F7B"/>
      </a:accent3>
      <a:accent4>
        <a:srgbClr val="569BBE"/>
      </a:accent4>
      <a:accent5>
        <a:srgbClr val="C7C8CA"/>
      </a:accent5>
      <a:accent6>
        <a:srgbClr val="9E6614"/>
      </a:accent6>
      <a:hlink>
        <a:srgbClr val="5C6F7B"/>
      </a:hlink>
      <a:folHlink>
        <a:srgbClr val="9AD7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b="1"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DocumentType xmlns="http://schemas.microsoft.com/sharepoint/v3"/>
    <IsArchived xmlns="http://schemas.microsoft.com/sharepoint/v3">No</IsArchived>
    <TemplateCRR xmlns="http://schemas.microsoft.com/sharepoint/v3">1883637</TemplateCRR>
    <MarkAsDeleted xmlns="http://schemas.microsoft.com/sharepoint/v3">No</MarkAsDeleted>
    <IsCheckedOut xmlns="http://schemas.microsoft.com/sharepoint/v3">No</IsCheckedOut>
    <IsDeleted xmlns="http://schemas.microsoft.com/sharepoint/v3">No</IsDeleted>
  </documentManagement>
</p:properties>
</file>

<file path=customXml/item2.xml><?xml version="1.0" encoding="utf-8"?>
<ct:contentTypeSchema xmlns:ct="http://schemas.microsoft.com/office/2006/metadata/contentType" xmlns:ma="http://schemas.microsoft.com/office/2006/metadata/properties/metaAttributes" ct:_="" ma:_="" ma:contentTypeName="Templates" ma:contentTypeID="0x0101008E1931B9D01341BF82A1BE848E2F0648000D63B21F009B944AA79D7724E168C8DD" ma:contentTypeVersion="0" ma:contentTypeDescription="Templates Content Type" ma:contentTypeScope="" ma:versionID="7400c277cfb2517300528c5ec1bee267">
  <xsd:schema xmlns:xsd="http://www.w3.org/2001/XMLSchema" xmlns:xs="http://www.w3.org/2001/XMLSchema" xmlns:p="http://schemas.microsoft.com/office/2006/metadata/properties" xmlns:ns1="http://schemas.microsoft.com/sharepoint/v3" targetNamespace="http://schemas.microsoft.com/office/2006/metadata/properties" ma:root="true" ma:fieldsID="607cc5b32d0b8d32af292e5044698b43" ns1:_="">
    <xsd:import namespace="http://schemas.microsoft.com/sharepoint/v3"/>
    <xsd:element name="properties">
      <xsd:complexType>
        <xsd:sequence>
          <xsd:element name="documentManagement">
            <xsd:complexType>
              <xsd:all>
                <xsd:element ref="ns1:DocumentType" minOccurs="0"/>
                <xsd:element ref="ns1:IsCheckedOut" minOccurs="0"/>
                <xsd:element ref="ns1:MarkAsDeleted" minOccurs="0"/>
                <xsd:element ref="ns1:IsDeleted" minOccurs="0"/>
                <xsd:element ref="ns1:IsArchived" minOccurs="0"/>
                <xsd:element ref="ns1:TemplateCR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Type" ma:index="1" nillable="true" ma:displayName="Document Type" ma:list="{7E98E9E7-37F8-4377-BF70-18CFCBB466D7}" ma:internalName="DocumentType" ma:showField="Title">
      <xsd:complexType>
        <xsd:complexContent>
          <xsd:extension base="dms:MultiChoiceLookup">
            <xsd:sequence>
              <xsd:element name="Value" type="dms:Lookup" maxOccurs="unbounded" minOccurs="0" nillable="true"/>
            </xsd:sequence>
          </xsd:extension>
        </xsd:complexContent>
      </xsd:complexType>
    </xsd:element>
    <xsd:element name="IsCheckedOut" ma:index="2" nillable="true" ma:displayName="IsCheckedOut" ma:default="No" ma:internalName="IsCheckedOut">
      <xsd:simpleType>
        <xsd:restriction base="dms:Text"/>
      </xsd:simpleType>
    </xsd:element>
    <xsd:element name="MarkAsDeleted" ma:index="3" nillable="true" ma:displayName="Mark as Deleted" ma:default="No" ma:internalName="MarkAsDeleted">
      <xsd:simpleType>
        <xsd:restriction base="dms:Choice">
          <xsd:enumeration value="No"/>
          <xsd:enumeration value="Yes"/>
        </xsd:restriction>
      </xsd:simpleType>
    </xsd:element>
    <xsd:element name="IsDeleted" ma:index="4" nillable="true" ma:displayName="Is Deleted" ma:default="No" ma:internalName="IsDeleted">
      <xsd:simpleType>
        <xsd:restriction base="dms:Text"/>
      </xsd:simpleType>
    </xsd:element>
    <xsd:element name="IsArchived" ma:index="5" nillable="true" ma:displayName="Is Archived" ma:default="No" ma:internalName="IsArchived">
      <xsd:simpleType>
        <xsd:restriction base="dms:Text"/>
      </xsd:simpleType>
    </xsd:element>
    <xsd:element name="TemplateCRR" ma:index="6" ma:displayName="Request ID Reference" ma:internalName="TemplateCR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axOccurs="1" ma:index="0" ma:displayName="Template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A49E6F-44EA-4165-AF3A-2422AE02453B}">
  <ds:schemaRefs>
    <ds:schemaRef ds:uri="http://purl.org/dc/dcmitype/"/>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76EE2370-5ED5-4E97-A17F-770F12F0D3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A&amp;O new template - Nov 2015</Template>
  <TotalTime>780</TotalTime>
  <Words>551</Words>
  <Application>Microsoft Macintosh PowerPoint</Application>
  <PresentationFormat>On-screen Show (4:3)</PresentationFormat>
  <Paragraphs>160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ＭＳ Ｐゴシック</vt:lpstr>
      <vt:lpstr>Arial</vt:lpstr>
      <vt:lpstr>Calibri</vt:lpstr>
      <vt:lpstr>Times New Roman</vt:lpstr>
      <vt:lpstr>Trade Gothic LT Com</vt:lpstr>
      <vt:lpstr>Wingdings</vt:lpstr>
      <vt:lpstr>A&amp;O new template - Nov 2015</vt:lpstr>
      <vt:lpstr>PowerPoint Presentation</vt:lpstr>
      <vt:lpstr>Agenda</vt:lpstr>
      <vt:lpstr>The big picture: from reconciliation to rectification</vt:lpstr>
      <vt:lpstr>Ten reasons to undertake GMP reconciliation</vt:lpstr>
      <vt:lpstr>Understanding the scope of the problem</vt:lpstr>
      <vt:lpstr>Identifying members in scope for reconciliation</vt:lpstr>
      <vt:lpstr>Matching members does not mean matching data</vt:lpstr>
      <vt:lpstr>Reconciling member data (PASA guidance note 2) </vt:lpstr>
      <vt:lpstr>The role of tolerances (PASA guidance note 3)</vt:lpstr>
      <vt:lpstr>What to expect from your administrator</vt:lpstr>
      <vt:lpstr>The final stage: dealing with discrepancies</vt:lpstr>
      <vt:lpstr>Future guidance: legal considerations on rectification</vt:lpstr>
      <vt:lpstr>PowerPoint Presentation</vt:lpstr>
    </vt:vector>
  </TitlesOfParts>
  <Company>Allen &amp; Overy LLP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Allen &amp; Overy</dc:creator>
  <cp:lastModifiedBy>Bruce Collett</cp:lastModifiedBy>
  <cp:revision>134</cp:revision>
  <cp:lastPrinted>2016-01-13T12:46:25Z</cp:lastPrinted>
  <dcterms:created xsi:type="dcterms:W3CDTF">2015-01-21T13:46:38Z</dcterms:created>
  <dcterms:modified xsi:type="dcterms:W3CDTF">2019-10-07T13:41:30Z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0x0101008E1931B9D01341BF82A1BE848E2F0648000D63B21F009B944AA79D7724E168C8DD</vt:lpwstr>
  </property>
  <property fmtid="{D5CDD505-2E9C-101B-9397-08002B2CF9AE}" pid="3" name="FilePedigree">
    <vt:lpwstr>OSAX</vt:lpwstr>
  </property>
  <property fmtid="{D5CDD505-2E9C-101B-9397-08002B2CF9AE}" pid="4" name="Client">
    <vt:lpwstr>0098050</vt:lpwstr>
  </property>
  <property fmtid="{D5CDD505-2E9C-101B-9397-08002B2CF9AE}" pid="5" name="Matter">
    <vt:lpwstr>0000019</vt:lpwstr>
  </property>
  <property fmtid="{D5CDD505-2E9C-101B-9397-08002B2CF9AE}" pid="6" name="cpClientMatter">
    <vt:lpwstr>0098050-0000019</vt:lpwstr>
  </property>
  <property fmtid="{D5CDD505-2E9C-101B-9397-08002B2CF9AE}" pid="7" name="cpDocRef">
    <vt:lpwstr>CO:25970256.2</vt:lpwstr>
  </property>
  <property fmtid="{D5CDD505-2E9C-101B-9397-08002B2CF9AE}" pid="8" name="cpCombinedRef">
    <vt:lpwstr>0098050-0000019 CO:25970256.2</vt:lpwstr>
  </property>
</Properties>
</file>